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7.xml" ContentType="application/vnd.openxmlformats-officedocument.drawingml.chart+xml"/>
  <Override PartName="/ppt/charts/chart20.xml" ContentType="application/vnd.openxmlformats-officedocument.drawingml.char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drawings/drawing7.xml" ContentType="application/vnd.openxmlformats-officedocument.drawingml.chartshapes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Default Extension="emf" ContentType="image/x-emf"/>
  <Override PartName="/ppt/charts/chart25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rawings/drawing8.xml" ContentType="application/vnd.openxmlformats-officedocument.drawingml.chartshape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rawings/drawing6.xml" ContentType="application/vnd.openxmlformats-officedocument.drawingml.chartshapes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rawings/drawing4.xml" ContentType="application/vnd.openxmlformats-officedocument.drawingml.chartshape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xls" ContentType="application/vnd.ms-excel"/>
  <Override PartName="/ppt/charts/chart2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388" r:id="rId3"/>
    <p:sldId id="387" r:id="rId4"/>
    <p:sldId id="360" r:id="rId5"/>
    <p:sldId id="390" r:id="rId6"/>
    <p:sldId id="389" r:id="rId7"/>
    <p:sldId id="359" r:id="rId8"/>
    <p:sldId id="361" r:id="rId9"/>
    <p:sldId id="362" r:id="rId10"/>
    <p:sldId id="318" r:id="rId11"/>
    <p:sldId id="375" r:id="rId12"/>
    <p:sldId id="376" r:id="rId13"/>
    <p:sldId id="379" r:id="rId14"/>
    <p:sldId id="371" r:id="rId15"/>
    <p:sldId id="368" r:id="rId16"/>
    <p:sldId id="369" r:id="rId17"/>
    <p:sldId id="310" r:id="rId18"/>
    <p:sldId id="322" r:id="rId19"/>
    <p:sldId id="340" r:id="rId20"/>
    <p:sldId id="381" r:id="rId21"/>
    <p:sldId id="344" r:id="rId22"/>
    <p:sldId id="308" r:id="rId23"/>
    <p:sldId id="378" r:id="rId24"/>
    <p:sldId id="279" r:id="rId25"/>
    <p:sldId id="382" r:id="rId26"/>
    <p:sldId id="383" r:id="rId27"/>
    <p:sldId id="384" r:id="rId28"/>
    <p:sldId id="385" r:id="rId29"/>
    <p:sldId id="386" r:id="rId30"/>
    <p:sldId id="285" r:id="rId31"/>
    <p:sldId id="309" r:id="rId32"/>
    <p:sldId id="286" r:id="rId33"/>
    <p:sldId id="287" r:id="rId34"/>
    <p:sldId id="342" r:id="rId35"/>
    <p:sldId id="346" r:id="rId36"/>
    <p:sldId id="350" r:id="rId37"/>
    <p:sldId id="337" r:id="rId38"/>
    <p:sldId id="338" r:id="rId39"/>
    <p:sldId id="351" r:id="rId40"/>
    <p:sldId id="334" r:id="rId41"/>
    <p:sldId id="336" r:id="rId42"/>
    <p:sldId id="353" r:id="rId43"/>
    <p:sldId id="348" r:id="rId44"/>
    <p:sldId id="343" r:id="rId45"/>
    <p:sldId id="380" r:id="rId46"/>
    <p:sldId id="305" r:id="rId47"/>
  </p:sldIdLst>
  <p:sldSz cx="9144000" cy="6858000" type="screen4x3"/>
  <p:notesSz cx="679132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10" userDrawn="1">
          <p15:clr>
            <a:srgbClr val="A4A3A4"/>
          </p15:clr>
        </p15:guide>
        <p15:guide id="2" pos="213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INKOMZAM" initials="F" lastIdx="1" clrIdx="0"/>
  <p:cmAuthor id="1" name="FINBRASHOD" initials="F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4BD9F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31" autoAdjust="0"/>
  </p:normalViewPr>
  <p:slideViewPr>
    <p:cSldViewPr>
      <p:cViewPr varScale="1">
        <p:scale>
          <a:sx n="110" d="100"/>
          <a:sy n="110" d="100"/>
        </p:scale>
        <p:origin x="-1644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19"/>
    </p:cViewPr>
  </p:sorterViewPr>
  <p:notesViewPr>
    <p:cSldViewPr>
      <p:cViewPr varScale="1">
        <p:scale>
          <a:sx n="60" d="100"/>
          <a:sy n="60" d="100"/>
        </p:scale>
        <p:origin x="-3312" y="-72"/>
      </p:cViewPr>
      <p:guideLst>
        <p:guide orient="horz" pos="3110"/>
        <p:guide pos="213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\\fkack\finoffice\&#1041;&#1083;&#1077;&#1082;&#1083;&#1086;&#1074;&#1072;\&#1041;&#1083;&#1077;&#1082;&#1083;&#1086;&#1074;&#1072;\&#1087;&#1088;&#1086;&#1077;&#1082;&#1090;%20&#1076;&#1086;&#1093;&#1086;&#1076;&#1086;&#1074;%20&#1073;&#1102;&#1076;&#1078;&#1077;&#1090;&#1072;\2020-2022\&#1087;&#1083;&#1072;&#1085;%20&#1086;&#1090;%20&#1082;&#1088;&#1091;&#1087;&#1085;&#1099;&#1093;%20&#1087;&#1083;&#1072;&#1077;&#1083;&#1100;&#1097;&#1080;&#1082;&#1086;&#1074;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5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Office_Excel17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\\fkack\finoffice\&#1041;&#1083;&#1077;&#1082;&#1083;&#1086;&#1074;&#1072;\&#1041;&#1083;&#1077;&#1082;&#1083;&#1086;&#1074;&#1072;\&#1087;&#1088;&#1086;&#1077;&#1082;&#1090;%20&#1076;&#1086;&#1093;&#1086;&#1076;&#1086;&#1074;%20&#1073;&#1102;&#1076;&#1078;&#1077;&#1090;&#1072;\2020-2022\&#1090;&#1072;&#1073;&#1083;&#1080;&#1094;&#1099;%20&#1076;&#1083;&#1103;%20&#1087;&#1088;&#1077;&#1079;&#1077;&#1085;&#1090;&#1072;&#1094;&#1080;&#1080;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\\fkack\finoffice\&#1041;&#1083;&#1077;&#1082;&#1083;&#1086;&#1074;&#1072;\&#1041;&#1083;&#1077;&#1082;&#1083;&#1086;&#1074;&#1072;\&#1087;&#1088;&#1086;&#1077;&#1082;&#1090;%20&#1076;&#1086;&#1093;&#1086;&#1076;&#1086;&#1074;%20&#1073;&#1102;&#1076;&#1078;&#1077;&#1090;&#1072;\2020-2022\&#1090;&#1072;&#1073;&#1083;&#1080;&#1094;&#1099;%20&#1076;&#1083;&#1103;%20&#1087;&#1088;&#1077;&#1079;&#1077;&#1085;&#1090;&#1072;&#1094;&#1080;&#1080;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\\fkack\finoffice\&#1041;&#1083;&#1077;&#1082;&#1083;&#1086;&#1074;&#1072;\&#1041;&#1083;&#1077;&#1082;&#1083;&#1086;&#1074;&#1072;\&#1087;&#1088;&#1086;&#1077;&#1082;&#1090;%20&#1076;&#1086;&#1093;&#1086;&#1076;&#1086;&#1074;%20&#1073;&#1102;&#1076;&#1078;&#1077;&#1090;&#1072;\2019-2021\&#1090;&#1072;&#1073;&#1083;&#1080;&#1094;&#1099;%20&#1076;&#1083;&#1103;%20&#1087;&#1088;&#1077;&#1079;&#1077;&#1085;&#1090;&#1072;&#1094;&#1080;&#1080;.xlsx" TargetMode="External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\\fkack\finoffice\&#1041;&#1083;&#1077;&#1082;&#1083;&#1086;&#1074;&#1072;\&#1041;&#1083;&#1077;&#1082;&#1083;&#1086;&#1074;&#1072;\&#1087;&#1088;&#1086;&#1077;&#1082;&#1090;%20&#1076;&#1086;&#1093;&#1086;&#1076;&#1086;&#1074;%20&#1073;&#1102;&#1076;&#1078;&#1077;&#1090;&#1072;\2019-2021\&#1090;&#1072;&#1073;&#1083;&#1080;&#1094;&#1099;%20&#1076;&#1083;&#1103;%20&#1087;&#1088;&#1077;&#1079;&#1077;&#1085;&#1090;&#1072;&#1094;&#1080;&#1080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fkack\finoffice\&#1041;&#1083;&#1077;&#1082;&#1083;&#1086;&#1074;&#1072;\&#1041;&#1083;&#1077;&#1082;&#1083;&#1086;&#1074;&#1072;\&#1087;&#1088;&#1086;&#1077;&#1082;&#1090;%20&#1076;&#1086;&#1093;&#1086;&#1076;&#1086;&#1074;%20&#1073;&#1102;&#1076;&#1078;&#1077;&#1090;&#1072;\2020-2022\&#1087;&#1083;&#1072;&#1085;%20&#1086;&#1090;%20&#1082;&#1088;&#1091;&#1087;&#1085;&#1099;&#1093;%20&#1087;&#1083;&#1072;&#1077;&#1083;&#1100;&#1097;&#1080;&#1082;&#1086;&#107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view3D>
      <c:rAngAx val="1"/>
    </c:view3D>
    <c:plotArea>
      <c:layout>
        <c:manualLayout>
          <c:layoutTarget val="inner"/>
          <c:xMode val="edge"/>
          <c:yMode val="edge"/>
          <c:x val="1.8628713341305801E-2"/>
          <c:y val="2.79559236941362E-2"/>
          <c:w val="0.74936339672518693"/>
          <c:h val="0.75893949193460664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c:spPr>
          <c:dLbls>
            <c:dLbl>
              <c:idx val="2"/>
              <c:layout>
                <c:manualLayout>
                  <c:x val="-2.6434820647419414E-3"/>
                  <c:y val="1.8565188663248116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Жилье и городская среда</c:v>
                </c:pt>
                <c:pt idx="1">
                  <c:v>Культура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</c:v>
                </c:pt>
                <c:pt idx="1">
                  <c:v>1.7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dLbls>
            <c:dLbl>
              <c:idx val="1"/>
              <c:layout>
                <c:manualLayout>
                  <c:x val="2.0322232735969951E-2"/>
                  <c:y val="-7.6243428256735038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770341207349082E-2"/>
                  <c:y val="-3.4468636038490826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Жилье и городская среда</c:v>
                </c:pt>
                <c:pt idx="1">
                  <c:v>Культура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29</c:v>
                </c:pt>
                <c:pt idx="1">
                  <c:v>6.3</c:v>
                </c:pt>
              </c:numCache>
            </c:numRef>
          </c:val>
        </c:ser>
        <c:shape val="box"/>
        <c:axId val="146614912"/>
        <c:axId val="146616704"/>
        <c:axId val="0"/>
      </c:bar3DChart>
      <c:catAx>
        <c:axId val="14661491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6616704"/>
        <c:crosses val="autoZero"/>
        <c:auto val="1"/>
        <c:lblAlgn val="ctr"/>
        <c:lblOffset val="100"/>
      </c:catAx>
      <c:valAx>
        <c:axId val="14661670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46614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281342957130367"/>
          <c:y val="0.31457688911759102"/>
          <c:w val="0.27438199912511363"/>
          <c:h val="0.45587332401662972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>
        <c:manualLayout>
          <c:layoutTarget val="inner"/>
          <c:xMode val="edge"/>
          <c:yMode val="edge"/>
          <c:x val="8.344074960028755E-2"/>
          <c:y val="0"/>
          <c:w val="0.56322981828354912"/>
          <c:h val="0.93469506488621967"/>
        </c:manualLayout>
      </c:layout>
      <c:pieChart>
        <c:varyColors val="1"/>
        <c:ser>
          <c:idx val="0"/>
          <c:order val="0"/>
          <c:spPr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brightRoom" dir="tl">
                <a:rot lat="0" lon="0" rev="5400000"/>
              </a:lightRig>
            </a:scene3d>
            <a:sp3d>
              <a:bevelT w="25400" h="50800"/>
              <a:contourClr>
                <a:srgbClr val="000000"/>
              </a:contourClr>
            </a:sp3d>
          </c:spPr>
          <c:explosion val="15"/>
          <c:dPt>
            <c:idx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brightRoom" dir="tl">
                  <a:rot lat="0" lon="0" rev="5400000"/>
                </a:lightRig>
              </a:scene3d>
              <a:sp3d>
                <a:bevelT w="25400" h="50800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brightRoom" dir="tl">
                  <a:rot lat="0" lon="0" rev="5400000"/>
                </a:lightRig>
              </a:scene3d>
              <a:sp3d>
                <a:bevelT w="25400" h="50800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brightRoom" dir="tl">
                  <a:rot lat="0" lon="0" rev="5400000"/>
                </a:lightRig>
              </a:scene3d>
              <a:sp3d>
                <a:bevelT w="25400" h="50800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brightRoom" dir="tl">
                  <a:rot lat="0" lon="0" rev="5400000"/>
                </a:lightRig>
              </a:scene3d>
              <a:sp3d>
                <a:bevelT w="25400" h="50800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brightRoom" dir="tl">
                  <a:rot lat="0" lon="0" rev="5400000"/>
                </a:lightRig>
              </a:scene3d>
              <a:sp3d>
                <a:bevelT w="25400" h="50800"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-0.29986047689281442"/>
                  <c:y val="0.7976531360326040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Times New Roman" pitchFamily="18" charset="0"/>
                        <a:cs typeface="Times New Roman" pitchFamily="18" charset="0"/>
                      </a:rPr>
                      <a:t>34</a:t>
                    </a:r>
                    <a:endParaRPr lang="en-US" dirty="0" smtClean="0"/>
                  </a:p>
                  <a:p>
                    <a:r>
                      <a:rPr lang="en-US" dirty="0" smtClean="0"/>
                      <a:t> 3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Val val="1"/>
              <c:showPercent val="1"/>
            </c:dLbl>
            <c:dLbl>
              <c:idx val="1"/>
              <c:layout>
                <c:manualLayout>
                  <c:x val="-0.13250379350580141"/>
                  <c:y val="-0.55076375186769089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Times New Roman" pitchFamily="18" charset="0"/>
                        <a:cs typeface="Times New Roman" pitchFamily="18" charset="0"/>
                      </a:rPr>
                      <a:t>248</a:t>
                    </a:r>
                    <a:endParaRPr lang="en-US" dirty="0" smtClean="0"/>
                  </a:p>
                  <a:p>
                    <a:r>
                      <a:rPr lang="en-US" dirty="0" smtClean="0"/>
                      <a:t>25%</a:t>
                    </a:r>
                    <a:endParaRPr lang="en-US" dirty="0"/>
                  </a:p>
                </c:rich>
              </c:tx>
              <c:dLblPos val="bestFit"/>
              <c:showVal val="1"/>
              <c:showPercent val="1"/>
            </c:dLbl>
            <c:dLbl>
              <c:idx val="2"/>
              <c:layout>
                <c:manualLayout>
                  <c:x val="-2.8503304820806652E-2"/>
                  <c:y val="-0.1026222245402579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Times New Roman" pitchFamily="18" charset="0"/>
                        <a:cs typeface="Times New Roman" pitchFamily="18" charset="0"/>
                      </a:rPr>
                      <a:t>9</a:t>
                    </a:r>
                    <a:r>
                      <a:rPr lang="en-US" dirty="0" smtClean="0"/>
                      <a:t>1</a:t>
                    </a:r>
                  </a:p>
                  <a:p>
                    <a:r>
                      <a:rPr lang="en-US" dirty="0" smtClean="0"/>
                      <a:t> 9%</a:t>
                    </a:r>
                    <a:endParaRPr lang="en-US" dirty="0"/>
                  </a:p>
                </c:rich>
              </c:tx>
              <c:dLblPos val="bestFit"/>
              <c:showVal val="1"/>
              <c:showPercent val="1"/>
            </c:dLbl>
            <c:dLbl>
              <c:idx val="3"/>
              <c:layout>
                <c:manualLayout>
                  <c:x val="0.27200864140259678"/>
                  <c:y val="-0.261219740455121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latin typeface="Times New Roman" pitchFamily="18" charset="0"/>
                        <a:cs typeface="Times New Roman" pitchFamily="18" charset="0"/>
                      </a:rPr>
                      <a:t>176</a:t>
                    </a:r>
                    <a:endParaRPr lang="en-US" dirty="0" smtClean="0"/>
                  </a:p>
                  <a:p>
                    <a:r>
                      <a:rPr lang="ru-RU" dirty="0" smtClean="0"/>
                      <a:t>18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Val val="1"/>
              <c:showPercent val="1"/>
            </c:dLbl>
            <c:dLbl>
              <c:idx val="4"/>
              <c:layout>
                <c:manualLayout>
                  <c:x val="0.14005926633509291"/>
                  <c:y val="7.6966530669812683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latin typeface="Times New Roman" pitchFamily="18" charset="0"/>
                        <a:cs typeface="Times New Roman" pitchFamily="18" charset="0"/>
                      </a:rPr>
                      <a:t>441</a:t>
                    </a:r>
                    <a:endParaRPr lang="en-US" dirty="0" smtClean="0"/>
                  </a:p>
                  <a:p>
                    <a:r>
                      <a:rPr lang="ru-RU" dirty="0" smtClean="0"/>
                      <a:t>45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Val val="1"/>
              <c:showPercent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НДФЛ!$A$3:$A$12</c:f>
              <c:strCache>
                <c:ptCount val="5"/>
                <c:pt idx="0">
                  <c:v>АО "Концерн Росэнергоатом"</c:v>
                </c:pt>
                <c:pt idx="1">
                  <c:v>АО "Титан-2" (холдинг)</c:v>
                </c:pt>
                <c:pt idx="2">
                  <c:v>ФГУП "НИТИ им. А.П. Александрова"</c:v>
                </c:pt>
                <c:pt idx="3">
                  <c:v>АО "Атомэнергоремонт"</c:v>
                </c:pt>
                <c:pt idx="4">
                  <c:v>другие организации</c:v>
                </c:pt>
              </c:strCache>
            </c:strRef>
          </c:cat>
          <c:val>
            <c:numRef>
              <c:f>НДФЛ!$B$3:$B$12</c:f>
              <c:numCache>
                <c:formatCode>#,##0</c:formatCode>
                <c:ptCount val="5"/>
                <c:pt idx="0">
                  <c:v>248</c:v>
                </c:pt>
                <c:pt idx="1">
                  <c:v>176</c:v>
                </c:pt>
                <c:pt idx="2">
                  <c:v>91</c:v>
                </c:pt>
                <c:pt idx="3">
                  <c:v>34</c:v>
                </c:pt>
                <c:pt idx="4">
                  <c:v>441</c:v>
                </c:pt>
              </c:numCache>
            </c:numRef>
          </c:val>
        </c:ser>
        <c:firstSliceAng val="0"/>
      </c:pieChart>
      <c:spPr>
        <a:effectLst>
          <a:glow rad="228600">
            <a:schemeClr val="accent6">
              <a:satMod val="175000"/>
              <a:alpha val="40000"/>
            </a:schemeClr>
          </a:glow>
        </a:effectLst>
      </c:spPr>
    </c:plotArea>
    <c:legend>
      <c:legendPos val="r"/>
      <c:layout>
        <c:manualLayout>
          <c:xMode val="edge"/>
          <c:yMode val="edge"/>
          <c:x val="0.6722316924613273"/>
          <c:y val="2.6794122702757505E-2"/>
          <c:w val="0.32495748352016146"/>
          <c:h val="0.9260373861571165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3.9592830501450481E-2"/>
          <c:y val="0.13839851177786841"/>
          <c:w val="0.47191578026431352"/>
          <c:h val="0.7973748377800530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 руб.</c:v>
                </c:pt>
              </c:strCache>
            </c:strRef>
          </c:tx>
          <c:explosion val="5"/>
          <c:dPt>
            <c:idx val="0"/>
            <c:explosion val="22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1"/>
            <c:explosion val="7"/>
          </c:dPt>
          <c:dPt>
            <c:idx val="2"/>
            <c:explosion val="24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 </a:t>
                    </a:r>
                    <a:r>
                      <a:rPr lang="ru-RU" dirty="0" smtClean="0"/>
                      <a:t>488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3</a:t>
                    </a:r>
                    <a:endParaRPr lang="en-US" dirty="0" smtClean="0"/>
                  </a:p>
                  <a:p>
                    <a:r>
                      <a:rPr lang="en-US" dirty="0" smtClean="0"/>
                      <a:t> 9</a:t>
                    </a:r>
                    <a:r>
                      <a:rPr lang="ru-RU" dirty="0" smtClean="0"/>
                      <a:t>2</a:t>
                    </a:r>
                    <a:r>
                      <a:rPr lang="en-US" dirty="0" smtClean="0"/>
                      <a:t>,</a:t>
                    </a:r>
                    <a:r>
                      <a:rPr lang="ru-RU" smtClean="0"/>
                      <a:t>9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2592592592594558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152,2</a:t>
                    </a:r>
                  </a:p>
                  <a:p>
                    <a:r>
                      <a:rPr lang="en-US" dirty="0" smtClean="0"/>
                      <a:t> 5,7%</a:t>
                    </a:r>
                    <a:endParaRPr lang="en-US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6773840769903765E-2"/>
                  <c:y val="-5.612071031329845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38,7</a:t>
                    </a:r>
                  </a:p>
                  <a:p>
                    <a:r>
                      <a:rPr lang="en-US" dirty="0" smtClean="0"/>
                      <a:t>   1,4%</a:t>
                    </a:r>
                    <a:endParaRPr lang="en-US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действующие обязательства</c:v>
                </c:pt>
                <c:pt idx="1">
                  <c:v>принимаемые обязательства</c:v>
                </c:pt>
                <c:pt idx="2">
                  <c:v>Указ Президента РФ от 7 мая 2018 г. N 204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#,##0">
                  <c:v>2488.3000000000002</c:v>
                </c:pt>
                <c:pt idx="1">
                  <c:v>152.19999999999999</c:v>
                </c:pt>
                <c:pt idx="2">
                  <c:v>38.700000000000003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5548752129667756"/>
          <c:y val="0.5931613205403905"/>
          <c:w val="0.40942475940507772"/>
          <c:h val="0.33697634467499038"/>
        </c:manualLayout>
      </c:layout>
      <c:txPr>
        <a:bodyPr/>
        <a:lstStyle/>
        <a:p>
          <a:pPr>
            <a:defRPr sz="20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0.13130540974044921"/>
          <c:y val="0.31263756898387107"/>
          <c:w val="0.41177189656848445"/>
          <c:h val="0.7487287785447678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1.4785608228393953E-2"/>
                  <c:y val="-4.484973285686193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Жилище</a:t>
                    </a:r>
                  </a:p>
                  <a:p>
                    <a:r>
                      <a:rPr lang="ru-RU" dirty="0" smtClean="0"/>
                      <a:t>20,4</a:t>
                    </a:r>
                    <a:endParaRPr lang="ru-RU" dirty="0"/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0241508147257676"/>
                  <c:y val="-7.571857945990913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Стимулирование </a:t>
                    </a:r>
                    <a:r>
                      <a:rPr lang="ru-RU" dirty="0"/>
                      <a:t>экономической активности малого и </a:t>
                    </a:r>
                    <a:r>
                      <a:rPr lang="ru-RU" dirty="0" smtClean="0"/>
                      <a:t>среднего предпринимательства</a:t>
                    </a:r>
                  </a:p>
                  <a:p>
                    <a:r>
                      <a:rPr lang="ru-RU" dirty="0" smtClean="0"/>
                      <a:t> 2,7</a:t>
                    </a:r>
                    <a:endParaRPr lang="ru-RU" dirty="0"/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24023012310068306"/>
                  <c:y val="-4.389826653475791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Управление </a:t>
                    </a:r>
                    <a:r>
                      <a:rPr lang="ru-RU" dirty="0"/>
                      <a:t>муниципальным </a:t>
                    </a:r>
                    <a:r>
                      <a:rPr lang="ru-RU" dirty="0" smtClean="0"/>
                      <a:t>имуществом </a:t>
                    </a:r>
                  </a:p>
                  <a:p>
                    <a:r>
                      <a:rPr lang="ru-RU" dirty="0" smtClean="0"/>
                      <a:t>19,9</a:t>
                    </a:r>
                    <a:endParaRPr lang="ru-RU" dirty="0"/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21935934689124051"/>
                  <c:y val="0.1383104120939309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Медико-социальная </a:t>
                    </a:r>
                    <a:r>
                      <a:rPr lang="ru-RU" dirty="0"/>
                      <a:t>поддержка отдельных категорий </a:t>
                    </a:r>
                    <a:r>
                      <a:rPr lang="ru-RU" dirty="0" smtClean="0"/>
                      <a:t>граждан</a:t>
                    </a:r>
                  </a:p>
                  <a:p>
                    <a:r>
                      <a:rPr lang="ru-RU" dirty="0" smtClean="0"/>
                      <a:t>14,7</a:t>
                    </a:r>
                    <a:endParaRPr lang="ru-RU" dirty="0"/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3984610924706867"/>
                  <c:y val="-0.1492354431757476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Современное </a:t>
                    </a:r>
                  </a:p>
                  <a:p>
                    <a:r>
                      <a:rPr lang="ru-RU" dirty="0" smtClean="0"/>
                      <a:t>образование</a:t>
                    </a:r>
                  </a:p>
                  <a:p>
                    <a:r>
                      <a:rPr lang="ru-RU" dirty="0" smtClean="0"/>
                      <a:t> 1404,2</a:t>
                    </a:r>
                    <a:endParaRPr lang="ru-RU" dirty="0"/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Культура </a:t>
                    </a:r>
                  </a:p>
                  <a:p>
                    <a:r>
                      <a:rPr lang="ru-RU" dirty="0" smtClean="0"/>
                      <a:t>287,6</a:t>
                    </a:r>
                    <a:endParaRPr lang="ru-RU" dirty="0"/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2.0983765918149256E-2"/>
                  <c:y val="-0.1019926296374704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Физическая </a:t>
                    </a:r>
                    <a:r>
                      <a:rPr lang="ru-RU" dirty="0"/>
                      <a:t>культура, спорт и молодежная </a:t>
                    </a:r>
                    <a:r>
                      <a:rPr lang="ru-RU" dirty="0" smtClean="0"/>
                      <a:t>политика</a:t>
                    </a:r>
                  </a:p>
                  <a:p>
                    <a:r>
                      <a:rPr lang="ru-RU" dirty="0" smtClean="0"/>
                      <a:t>63,2</a:t>
                    </a:r>
                    <a:endParaRPr lang="ru-RU" dirty="0"/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9.0482067008523112E-2"/>
                  <c:y val="0.1340142494945295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Городское </a:t>
                    </a:r>
                  </a:p>
                  <a:p>
                    <a:r>
                      <a:rPr lang="ru-RU" dirty="0" smtClean="0"/>
                      <a:t>хозяйство </a:t>
                    </a:r>
                  </a:p>
                  <a:p>
                    <a:r>
                      <a:rPr lang="ru-RU" dirty="0" smtClean="0"/>
                      <a:t>463,8</a:t>
                    </a:r>
                    <a:endParaRPr lang="ru-RU" dirty="0"/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0.17710678526295323"/>
                  <c:y val="-2.329900210830361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Развитие </a:t>
                    </a:r>
                    <a:r>
                      <a:rPr lang="ru-RU" dirty="0"/>
                      <a:t>информационного </a:t>
                    </a:r>
                    <a:r>
                      <a:rPr lang="ru-RU" dirty="0" smtClean="0"/>
                      <a:t>общества</a:t>
                    </a:r>
                  </a:p>
                  <a:p>
                    <a:r>
                      <a:rPr lang="ru-RU" dirty="0" smtClean="0"/>
                      <a:t>16,7</a:t>
                    </a:r>
                    <a:endParaRPr lang="ru-RU" dirty="0"/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8.0318108715807635E-2"/>
                  <c:y val="-0.1484955494748534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Безопасность </a:t>
                    </a:r>
                    <a:r>
                      <a:rPr lang="ru-RU" dirty="0"/>
                      <a:t>жизнедеятельности </a:t>
                    </a:r>
                    <a:r>
                      <a:rPr lang="ru-RU" dirty="0" smtClean="0"/>
                      <a:t>населения</a:t>
                    </a:r>
                  </a:p>
                  <a:p>
                    <a:r>
                      <a:rPr lang="ru-RU" dirty="0" smtClean="0"/>
                      <a:t> 15,9</a:t>
                    </a:r>
                    <a:endParaRPr lang="ru-RU" dirty="0"/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Жилище</c:v>
                </c:pt>
                <c:pt idx="1">
                  <c:v>"Стимулирование экономической активности малого и среднего</c:v>
                </c:pt>
                <c:pt idx="2">
                  <c:v>"Управление муниципальным имуществом"</c:v>
                </c:pt>
                <c:pt idx="3">
                  <c:v>"Медико-социальная поддержка отдельных категорий граждан"</c:v>
                </c:pt>
                <c:pt idx="4">
                  <c:v>"Современное образование"</c:v>
                </c:pt>
                <c:pt idx="5">
                  <c:v>"Культура"</c:v>
                </c:pt>
                <c:pt idx="6">
                  <c:v>"Физическая культура, спорт и молодежная политика"</c:v>
                </c:pt>
                <c:pt idx="7">
                  <c:v>"Городское хозяйство"</c:v>
                </c:pt>
                <c:pt idx="8">
                  <c:v>"Развитие информационного общества"</c:v>
                </c:pt>
                <c:pt idx="9">
                  <c:v>"Безопасность жизнедеятельности населения"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20.399999999999999</c:v>
                </c:pt>
                <c:pt idx="1">
                  <c:v>2.7</c:v>
                </c:pt>
                <c:pt idx="2">
                  <c:v>19.899999999999999</c:v>
                </c:pt>
                <c:pt idx="3">
                  <c:v>14.7</c:v>
                </c:pt>
                <c:pt idx="4">
                  <c:v>1404.2</c:v>
                </c:pt>
                <c:pt idx="5">
                  <c:v>287.60000000000002</c:v>
                </c:pt>
                <c:pt idx="6">
                  <c:v>63.2</c:v>
                </c:pt>
                <c:pt idx="7">
                  <c:v>463.8</c:v>
                </c:pt>
                <c:pt idx="8">
                  <c:v>16.7</c:v>
                </c:pt>
                <c:pt idx="9">
                  <c:v>15.9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31792908239411466"/>
          <c:y val="0.12374903504709002"/>
          <c:w val="0.4425734650815708"/>
          <c:h val="0.66386019762235604"/>
        </c:manualLayout>
      </c:layout>
      <c:pieChart>
        <c:varyColors val="1"/>
        <c:ser>
          <c:idx val="0"/>
          <c:order val="0"/>
          <c:explosion val="38"/>
          <c:dLbls>
            <c:dLbl>
              <c:idx val="0"/>
              <c:layout>
                <c:manualLayout>
                  <c:x val="-1.976152980877402E-2"/>
                  <c:y val="-2.2495516371196851E-2"/>
                </c:manualLayout>
              </c:layout>
              <c:tx>
                <c:rich>
                  <a:bodyPr/>
                  <a:lstStyle/>
                  <a:p>
                    <a:r>
                      <a:rPr lang="en-US" sz="1500" b="1" dirty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sz="1500" dirty="0"/>
                      <a:t>309,2;</a:t>
                    </a:r>
                  </a:p>
                  <a:p>
                    <a:r>
                      <a:rPr lang="en-US" dirty="0"/>
                      <a:t>86,2%</a:t>
                    </a:r>
                  </a:p>
                </c:rich>
              </c:tx>
              <c:dLblPos val="bestFit"/>
              <c:showLegendKey val="1"/>
              <c:showVal val="1"/>
              <c:showPercent val="1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1782317210348719"/>
                  <c:y val="-3.2304942307997582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>
                        <a:latin typeface="Times New Roman" pitchFamily="18" charset="0"/>
                        <a:cs typeface="Times New Roman" pitchFamily="18" charset="0"/>
                      </a:rPr>
                      <a:t>3</a:t>
                    </a:r>
                    <a:r>
                      <a:rPr lang="en-US"/>
                      <a:t>70,0;</a:t>
                    </a:r>
                  </a:p>
                  <a:p>
                    <a:r>
                      <a:rPr lang="en-US"/>
                      <a:t>13,8%</a:t>
                    </a:r>
                  </a:p>
                </c:rich>
              </c:tx>
              <c:dLblPos val="bestFit"/>
              <c:showLegendKey val="1"/>
              <c:showVal val="1"/>
              <c:showPercent val="1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effectLst>
                <a:outerShdw dist="50800" dir="4320000" algn="ctr" rotWithShape="0">
                  <a:srgbClr val="000000">
                    <a:alpha val="83000"/>
                  </a:srgbClr>
                </a:outerShdw>
              </a:effectLst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inEnd"/>
            <c:showLegendKey val="1"/>
            <c:showVal val="1"/>
            <c:showPercent val="1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'16'!$A$17:$A$18</c:f>
              <c:strCache>
                <c:ptCount val="2"/>
                <c:pt idx="0">
                  <c:v>Муниципальные программы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'16'!$B$17:$B$18</c:f>
              <c:numCache>
                <c:formatCode>0.00%</c:formatCode>
                <c:ptCount val="2"/>
                <c:pt idx="0">
                  <c:v>0.86200000000000065</c:v>
                </c:pt>
                <c:pt idx="1">
                  <c:v>0.13800000000000001</c:v>
                </c:pt>
              </c:numCache>
            </c:numRef>
          </c:val>
        </c:ser>
        <c:firstSliceAng val="0"/>
      </c:pieChart>
    </c:plotArea>
    <c:legend>
      <c:legendPos val="b"/>
      <c:layout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title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dLbls>
            <c:dLbl>
              <c:idx val="0"/>
              <c:layout>
                <c:manualLayout>
                  <c:x val="1.5029585798816815E-2"/>
                  <c:y val="0.1842532097853113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617920540997466E-2"/>
                  <c:y val="0.23556423023185091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4353338968724063E-2"/>
                  <c:y val="0.20057944356375421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12.7</c:v>
                </c:pt>
                <c:pt idx="1">
                  <c:v>10.8</c:v>
                </c:pt>
                <c:pt idx="2">
                  <c:v>13.8</c:v>
                </c:pt>
              </c:numCache>
            </c:numRef>
          </c:val>
        </c:ser>
        <c:gapWidth val="75"/>
        <c:shape val="cone"/>
        <c:axId val="193648128"/>
        <c:axId val="193649664"/>
        <c:axId val="0"/>
      </c:bar3DChart>
      <c:catAx>
        <c:axId val="19364812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3649664"/>
        <c:crosses val="autoZero"/>
        <c:auto val="1"/>
        <c:lblAlgn val="ctr"/>
        <c:lblOffset val="100"/>
      </c:catAx>
      <c:valAx>
        <c:axId val="193649664"/>
        <c:scaling>
          <c:orientation val="minMax"/>
        </c:scaling>
        <c:axPos val="l"/>
        <c:majorGridlines/>
        <c:numFmt formatCode="General" sourceLinked="1"/>
        <c:majorTickMark val="none"/>
        <c:tickLblPos val="none"/>
        <c:crossAx val="19364812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>
        <c:manualLayout>
          <c:layoutTarget val="inner"/>
          <c:xMode val="edge"/>
          <c:yMode val="edge"/>
          <c:x val="0.27379606556455388"/>
          <c:y val="0.33563275057573749"/>
          <c:w val="0.44603278428475002"/>
          <c:h val="0.72118765543528385"/>
        </c:manualLayout>
      </c:layout>
      <c:pieChart>
        <c:varyColors val="1"/>
        <c:firstSliceAng val="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>
        <c:manualLayout>
          <c:layoutTarget val="inner"/>
          <c:xMode val="edge"/>
          <c:yMode val="edge"/>
          <c:x val="0.26370029180431198"/>
          <c:y val="0.3112590144896783"/>
          <c:w val="0.48699719305564998"/>
          <c:h val="0.62436643766553701"/>
        </c:manualLayout>
      </c:layout>
      <c:pieChart>
        <c:varyColors val="1"/>
        <c:firstSliceAng val="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layout>
        <c:manualLayout>
          <c:xMode val="edge"/>
          <c:yMode val="edge"/>
          <c:x val="0.10588246605078068"/>
          <c:y val="0"/>
        </c:manualLayout>
      </c:layout>
      <c:txPr>
        <a:bodyPr/>
        <a:lstStyle/>
        <a:p>
          <a:pPr>
            <a:defRPr sz="1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7.4981434811337316E-2"/>
          <c:y val="0.17425541588098378"/>
          <c:w val="0.71566353738473565"/>
          <c:h val="0.6800092646159039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ПП 1 Дошкольное образование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35000"/>
                    <a:satMod val="253000"/>
                  </a:schemeClr>
                </a:gs>
                <a:gs pos="50000">
                  <a:schemeClr val="accent3">
                    <a:tint val="42000"/>
                    <a:satMod val="255000"/>
                  </a:schemeClr>
                </a:gs>
                <a:gs pos="97000">
                  <a:schemeClr val="accent3">
                    <a:tint val="53000"/>
                    <a:satMod val="260000"/>
                  </a:schemeClr>
                </a:gs>
                <a:gs pos="100000">
                  <a:schemeClr val="accent3">
                    <a:tint val="56000"/>
                    <a:satMod val="275000"/>
                  </a:scheme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chemeClr val="accent3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c:spPr>
          <c:explosion val="25"/>
          <c:dPt>
            <c:idx val="0"/>
            <c:spPr>
              <a:gradFill rotWithShape="1">
                <a:gsLst>
                  <a:gs pos="0">
                    <a:schemeClr val="accent6">
                      <a:tint val="92000"/>
                      <a:satMod val="170000"/>
                    </a:schemeClr>
                  </a:gs>
                  <a:gs pos="15000">
                    <a:schemeClr val="accent6">
                      <a:tint val="92000"/>
                      <a:shade val="99000"/>
                      <a:satMod val="170000"/>
                    </a:schemeClr>
                  </a:gs>
                  <a:gs pos="62000">
                    <a:schemeClr val="accent6">
                      <a:tint val="96000"/>
                      <a:shade val="80000"/>
                      <a:satMod val="170000"/>
                    </a:schemeClr>
                  </a:gs>
                  <a:gs pos="97000">
                    <a:schemeClr val="accent6">
                      <a:tint val="98000"/>
                      <a:shade val="63000"/>
                      <a:satMod val="170000"/>
                    </a:schemeClr>
                  </a:gs>
                  <a:gs pos="100000">
                    <a:schemeClr val="accent6">
                      <a:shade val="62000"/>
                      <a:satMod val="1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 cap="flat" cmpd="sng" algn="ctr">
                <a:solidFill>
                  <a:schemeClr val="accent6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brightRoom" dir="tl">
                  <a:rot lat="0" lon="0" rev="8700000"/>
                </a:lightRig>
              </a:scene3d>
              <a:sp3d contourW="12700">
                <a:bevelT w="0" h="0"/>
                <a:contourClr>
                  <a:schemeClr val="accent6">
                    <a:shade val="80000"/>
                  </a:schemeClr>
                </a:contourClr>
              </a:sp3d>
            </c:spPr>
          </c:dPt>
          <c:dLbls>
            <c:dLbl>
              <c:idx val="0"/>
              <c:layout>
                <c:manualLayout>
                  <c:x val="-0.21764390851158991"/>
                  <c:y val="-0.2029357164833074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409,6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.18082356946094308"/>
                  <c:y val="0.1469865343599879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152,4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ОБ</c:v>
                </c:pt>
                <c:pt idx="1">
                  <c:v>МБ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455.5</c:v>
                </c:pt>
                <c:pt idx="1">
                  <c:v>145.69999999999999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layout>
        <c:manualLayout>
          <c:xMode val="edge"/>
          <c:yMode val="edge"/>
          <c:x val="8.0767414731696768E-2"/>
          <c:y val="2.6982121034170803E-2"/>
        </c:manualLayout>
      </c:layout>
      <c:txPr>
        <a:bodyPr/>
        <a:lstStyle/>
        <a:p>
          <a:pPr>
            <a:defRPr sz="1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0.14048855682701941"/>
          <c:y val="0.16060351759857272"/>
          <c:w val="0.6597744695033968"/>
          <c:h val="0.7854457970278434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ПП 2 Общее  образование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35000"/>
                    <a:satMod val="253000"/>
                  </a:schemeClr>
                </a:gs>
                <a:gs pos="50000">
                  <a:schemeClr val="accent3">
                    <a:tint val="42000"/>
                    <a:satMod val="255000"/>
                  </a:schemeClr>
                </a:gs>
                <a:gs pos="97000">
                  <a:schemeClr val="accent3">
                    <a:tint val="53000"/>
                    <a:satMod val="260000"/>
                  </a:schemeClr>
                </a:gs>
                <a:gs pos="100000">
                  <a:schemeClr val="accent3">
                    <a:tint val="56000"/>
                    <a:satMod val="275000"/>
                  </a:scheme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chemeClr val="accent3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c:spPr>
          <c:explosion val="25"/>
          <c:dPt>
            <c:idx val="0"/>
            <c:spPr>
              <a:gradFill rotWithShape="1">
                <a:gsLst>
                  <a:gs pos="0">
                    <a:schemeClr val="accent6">
                      <a:tint val="92000"/>
                      <a:satMod val="170000"/>
                    </a:schemeClr>
                  </a:gs>
                  <a:gs pos="15000">
                    <a:schemeClr val="accent6">
                      <a:tint val="92000"/>
                      <a:shade val="99000"/>
                      <a:satMod val="170000"/>
                    </a:schemeClr>
                  </a:gs>
                  <a:gs pos="62000">
                    <a:schemeClr val="accent6">
                      <a:tint val="96000"/>
                      <a:shade val="80000"/>
                      <a:satMod val="170000"/>
                    </a:schemeClr>
                  </a:gs>
                  <a:gs pos="97000">
                    <a:schemeClr val="accent6">
                      <a:tint val="98000"/>
                      <a:shade val="63000"/>
                      <a:satMod val="170000"/>
                    </a:schemeClr>
                  </a:gs>
                  <a:gs pos="100000">
                    <a:schemeClr val="accent6">
                      <a:shade val="62000"/>
                      <a:satMod val="1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 cap="flat" cmpd="sng" algn="ctr">
                <a:solidFill>
                  <a:schemeClr val="accent6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brightRoom" dir="tl">
                  <a:rot lat="0" lon="0" rev="8700000"/>
                </a:lightRig>
              </a:scene3d>
              <a:sp3d contourW="12700">
                <a:bevelT w="0" h="0"/>
                <a:contourClr>
                  <a:schemeClr val="accent6">
                    <a:shade val="80000"/>
                  </a:schemeClr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a:t>479,5</a:t>
                    </a:r>
                    <a:endParaRPr lang="en-US" b="1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 w="9525" cap="flat" cmpd="sng" algn="ctr">
                  <a:noFill/>
                  <a:prstDash val="solid"/>
                </a:ln>
                <a:effectLst>
                  <a:outerShdw blurRad="63500" dist="25400" dir="5400000" rotWithShape="0">
                    <a:srgbClr val="000000">
                      <a:alpha val="43137"/>
                    </a:srgbClr>
                  </a:outerShdw>
                </a:effectLst>
                <a:scene3d>
                  <a:camera prst="orthographicFront" fov="0">
                    <a:rot lat="0" lon="0" rev="0"/>
                  </a:camera>
                  <a:lightRig rig="brightRoom" dir="tl">
                    <a:rot lat="0" lon="0" rev="8700000"/>
                  </a:lightRig>
                </a:scene3d>
                <a:sp3d contourW="12700">
                  <a:bevelT w="0" h="0"/>
                  <a:contourClr>
                    <a:schemeClr val="accent6">
                      <a:shade val="80000"/>
                    </a:schemeClr>
                  </a:contourClr>
                </a:sp3d>
              </c:spPr>
              <c:showVal val="1"/>
            </c:dLbl>
            <c:dLbl>
              <c:idx val="1"/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dirty="0" smtClean="0"/>
                      <a:t>100,2</a:t>
                    </a:r>
                    <a:endParaRPr lang="en-US" b="1" dirty="0"/>
                  </a:p>
                </c:rich>
              </c:tx>
              <c:spPr>
                <a:noFill/>
                <a:ln w="9525" cap="flat" cmpd="sng" algn="ctr">
                  <a:noFill/>
                  <a:prstDash val="solid"/>
                </a:ln>
                <a:effectLst>
                  <a:outerShdw blurRad="63500" dist="25400" dir="5400000" rotWithShape="0">
                    <a:srgbClr val="000000">
                      <a:alpha val="43137"/>
                    </a:srgbClr>
                  </a:outerShdw>
                </a:effectLst>
              </c:spPr>
              <c:showVal val="1"/>
            </c:dLbl>
            <c:spPr>
              <a:noFill/>
              <a:ln w="9525" cap="flat" cmpd="sng" algn="ctr">
                <a:noFill/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О.Б.</c:v>
                </c:pt>
                <c:pt idx="1">
                  <c:v>МБ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434.2</c:v>
                </c:pt>
                <c:pt idx="1">
                  <c:v>95.4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>
        <c:manualLayout>
          <c:layoutTarget val="inner"/>
          <c:xMode val="edge"/>
          <c:yMode val="edge"/>
          <c:x val="0.23398869142744974"/>
          <c:y val="0.2751274508601016"/>
          <c:w val="0.48793029406989197"/>
          <c:h val="0.7005249871168806"/>
        </c:manualLayout>
      </c:layout>
      <c:pieChart>
        <c:varyColors val="1"/>
        <c:firstSliceAng val="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1.6975308641975627E-2"/>
          <c:y val="3.5947712418301532E-2"/>
          <c:w val="0.98302469135802473"/>
          <c:h val="0.85600226442282945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МБ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5400000" vert="horz"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Лист1!$B$2:$B$9</c:f>
              <c:numCache>
                <c:formatCode>#,##0.00</c:formatCode>
                <c:ptCount val="8"/>
                <c:pt idx="0">
                  <c:v>140.58306585792027</c:v>
                </c:pt>
                <c:pt idx="1">
                  <c:v>167.30022381912048</c:v>
                </c:pt>
                <c:pt idx="2">
                  <c:v>150.93937906448002</c:v>
                </c:pt>
                <c:pt idx="3">
                  <c:v>227</c:v>
                </c:pt>
                <c:pt idx="4">
                  <c:v>289.11</c:v>
                </c:pt>
                <c:pt idx="5">
                  <c:v>288.85000000000002</c:v>
                </c:pt>
                <c:pt idx="6">
                  <c:v>300.41000000000003</c:v>
                </c:pt>
                <c:pt idx="7">
                  <c:v>312.41999999999911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ОБ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1.0288208717549902E-2"/>
                  <c:y val="-5.005075450527170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4092323075214501E-3"/>
                  <c:y val="-5.481749302958421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697441025071274E-2"/>
                  <c:y val="-4.766738524311587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6.435097007820693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9.9655593822908766E-3"/>
                  <c:y val="-7.284552332877490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1471173482982735E-2"/>
                  <c:y val="-6.783434319263673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1.1471173482982735E-2"/>
                  <c:y val="-6.783434319263673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0037276797609658E-2"/>
                  <c:y val="-8.140121183116245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Лист1!$C$2:$C$9</c:f>
              <c:numCache>
                <c:formatCode>#,##0.00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16.208199999999923</c:v>
                </c:pt>
                <c:pt idx="3">
                  <c:v>34.700000000000003</c:v>
                </c:pt>
                <c:pt idx="4">
                  <c:v>33.32</c:v>
                </c:pt>
                <c:pt idx="5">
                  <c:v>34.85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cat>
            <c:numRef>
              <c:f>Лист1!$A$2:$A$9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Лист1!$D$2:$D$9</c:f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cat>
            <c:numRef>
              <c:f>Лист1!$A$2:$A$9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Лист1!$E$2:$E$9</c:f>
            </c:numRef>
          </c:val>
        </c:ser>
        <c:shape val="box"/>
        <c:axId val="146596608"/>
        <c:axId val="146598144"/>
        <c:axId val="0"/>
      </c:bar3DChart>
      <c:catAx>
        <c:axId val="146596608"/>
        <c:scaling>
          <c:orientation val="minMax"/>
        </c:scaling>
        <c:axPos val="b"/>
        <c:numFmt formatCode="General" sourceLinked="1"/>
        <c:tickLblPos val="nextTo"/>
        <c:crossAx val="146598144"/>
        <c:crosses val="autoZero"/>
        <c:auto val="1"/>
        <c:lblAlgn val="ctr"/>
        <c:lblOffset val="100"/>
      </c:catAx>
      <c:valAx>
        <c:axId val="146598144"/>
        <c:scaling>
          <c:orientation val="minMax"/>
        </c:scaling>
        <c:delete val="1"/>
        <c:axPos val="l"/>
        <c:numFmt formatCode="#,##0.00" sourceLinked="1"/>
        <c:tickLblPos val="none"/>
        <c:crossAx val="146596608"/>
        <c:crosses val="autoZero"/>
        <c:crossBetween val="between"/>
      </c:valAx>
      <c:spPr>
        <a:noFill/>
        <a:ln w="25390">
          <a:noFill/>
        </a:ln>
      </c:spPr>
    </c:plotArea>
    <c:legend>
      <c:legendPos val="r"/>
      <c:layout>
        <c:manualLayout>
          <c:xMode val="edge"/>
          <c:yMode val="edge"/>
          <c:x val="8.1894507162508547E-3"/>
          <c:y val="7.8695402544790599E-2"/>
          <c:w val="0.18315221919786742"/>
          <c:h val="0.12250968407971263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797"/>
      </a:pPr>
      <a:endParaRPr lang="ru-RU"/>
    </a:p>
  </c:txPr>
  <c:externalData r:id="rId1"/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/>
              <a:t>  ПП 3 Дополнительное      образование</a:t>
            </a:r>
            <a:endParaRPr lang="ru-RU" dirty="0"/>
          </a:p>
        </c:rich>
      </c:tx>
      <c:layout>
        <c:manualLayout>
          <c:xMode val="edge"/>
          <c:yMode val="edge"/>
          <c:x val="0.19947756873167938"/>
          <c:y val="2.6982071436507056E-2"/>
        </c:manualLayout>
      </c:layout>
    </c:title>
    <c:plotArea>
      <c:layout>
        <c:manualLayout>
          <c:layoutTarget val="inner"/>
          <c:xMode val="edge"/>
          <c:yMode val="edge"/>
          <c:x val="0.20285780212455018"/>
          <c:y val="0.16501291523164088"/>
          <c:w val="0.61097244536931794"/>
          <c:h val="0.7942641789801133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ПП 2 Общее  образование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2000"/>
                    <a:satMod val="170000"/>
                  </a:schemeClr>
                </a:gs>
                <a:gs pos="15000">
                  <a:schemeClr val="accent6">
                    <a:tint val="92000"/>
                    <a:shade val="99000"/>
                    <a:satMod val="170000"/>
                  </a:schemeClr>
                </a:gs>
                <a:gs pos="62000">
                  <a:schemeClr val="accent6">
                    <a:tint val="96000"/>
                    <a:shade val="80000"/>
                    <a:satMod val="170000"/>
                  </a:schemeClr>
                </a:gs>
                <a:gs pos="97000">
                  <a:schemeClr val="accent6">
                    <a:tint val="98000"/>
                    <a:shade val="63000"/>
                    <a:satMod val="170000"/>
                  </a:schemeClr>
                </a:gs>
                <a:gs pos="100000">
                  <a:schemeClr val="accent6">
                    <a:shade val="62000"/>
                    <a:satMod val="170000"/>
                  </a:scheme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chemeClr val="accent6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12700">
              <a:bevelT w="0" h="0"/>
              <a:contourClr>
                <a:schemeClr val="accent6">
                  <a:shade val="80000"/>
                </a:schemeClr>
              </a:contourClr>
            </a:sp3d>
          </c:spPr>
          <c:explosion val="22"/>
          <c:dPt>
            <c:idx val="0"/>
            <c:spPr>
              <a:gradFill rotWithShape="1">
                <a:gsLst>
                  <a:gs pos="0">
                    <a:schemeClr val="accent3">
                      <a:tint val="35000"/>
                      <a:satMod val="253000"/>
                    </a:schemeClr>
                  </a:gs>
                  <a:gs pos="50000">
                    <a:schemeClr val="accent3">
                      <a:tint val="42000"/>
                      <a:satMod val="255000"/>
                    </a:schemeClr>
                  </a:gs>
                  <a:gs pos="97000">
                    <a:schemeClr val="accent3">
                      <a:tint val="53000"/>
                      <a:satMod val="260000"/>
                    </a:schemeClr>
                  </a:gs>
                  <a:gs pos="100000">
                    <a:schemeClr val="accent3">
                      <a:tint val="56000"/>
                      <a:satMod val="2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 cap="flat" cmpd="sng" algn="ctr">
                <a:solidFill>
                  <a:schemeClr val="accent3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127,2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a:t>0,2</a:t>
                    </a:r>
                    <a:endParaRPr lang="en-US" b="1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 w="9525" cap="flat" cmpd="sng" algn="ctr">
                  <a:noFill/>
                  <a:prstDash val="solid"/>
                </a:ln>
                <a:effectLst>
                  <a:outerShdw blurRad="63500" dist="25400" dir="5400000" rotWithShape="0">
                    <a:srgbClr val="000000">
                      <a:alpha val="43137"/>
                    </a:srgbClr>
                  </a:outerShdw>
                </a:effectLst>
                <a:scene3d>
                  <a:camera prst="orthographicFront" fov="0">
                    <a:rot lat="0" lon="0" rev="0"/>
                  </a:camera>
                  <a:lightRig rig="brightRoom" dir="tl">
                    <a:rot lat="0" lon="0" rev="8700000"/>
                  </a:lightRig>
                </a:scene3d>
                <a:sp3d contourW="12700">
                  <a:bevelT w="0" h="0"/>
                  <a:contourClr>
                    <a:schemeClr val="accent6">
                      <a:shade val="80000"/>
                    </a:schemeClr>
                  </a:contourClr>
                </a:sp3d>
              </c:spPr>
              <c:showVal val="1"/>
            </c:dLbl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О.Б.</c:v>
                </c:pt>
                <c:pt idx="1">
                  <c:v>МБ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434.2</c:v>
                </c:pt>
                <c:pt idx="1">
                  <c:v>95.4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/>
              <a:t>  ПП 6 </a:t>
            </a:r>
            <a:r>
              <a:rPr lang="ru-RU" sz="1000" dirty="0" smtClean="0"/>
              <a:t>Укрепление материально-технической</a:t>
            </a:r>
          </a:p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r>
              <a:rPr lang="ru-RU" sz="1000" dirty="0" smtClean="0"/>
              <a:t>базы, обеспечение содержания зданий и сооружений, обустройство прилегающих территорий МО </a:t>
            </a:r>
            <a:endParaRPr lang="ru-RU" sz="1000" dirty="0"/>
          </a:p>
        </c:rich>
      </c:tx>
      <c:layout>
        <c:manualLayout>
          <c:xMode val="edge"/>
          <c:yMode val="edge"/>
          <c:x val="0.11071699580549745"/>
          <c:y val="2.3029428168775613E-2"/>
        </c:manualLayout>
      </c:layout>
    </c:title>
    <c:plotArea>
      <c:layout>
        <c:manualLayout>
          <c:layoutTarget val="inner"/>
          <c:xMode val="edge"/>
          <c:yMode val="edge"/>
          <c:x val="0.14837921572655438"/>
          <c:y val="0.18058802804627241"/>
          <c:w val="0.61609192270041524"/>
          <c:h val="0.7318037856491951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ПП 2 Общее  образование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2000"/>
                    <a:satMod val="170000"/>
                  </a:schemeClr>
                </a:gs>
                <a:gs pos="15000">
                  <a:schemeClr val="accent6">
                    <a:tint val="92000"/>
                    <a:shade val="99000"/>
                    <a:satMod val="170000"/>
                  </a:schemeClr>
                </a:gs>
                <a:gs pos="62000">
                  <a:schemeClr val="accent6">
                    <a:tint val="96000"/>
                    <a:shade val="80000"/>
                    <a:satMod val="170000"/>
                  </a:schemeClr>
                </a:gs>
                <a:gs pos="97000">
                  <a:schemeClr val="accent6">
                    <a:tint val="98000"/>
                    <a:shade val="63000"/>
                    <a:satMod val="170000"/>
                  </a:schemeClr>
                </a:gs>
                <a:gs pos="100000">
                  <a:schemeClr val="accent6">
                    <a:shade val="62000"/>
                    <a:satMod val="170000"/>
                  </a:scheme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chemeClr val="accent6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12700">
              <a:bevelT w="0" h="0"/>
              <a:contourClr>
                <a:schemeClr val="accent6">
                  <a:shade val="80000"/>
                </a:schemeClr>
              </a:contourClr>
            </a:sp3d>
          </c:spPr>
          <c:explosion val="18"/>
          <c:dPt>
            <c:idx val="0"/>
            <c:spPr>
              <a:gradFill rotWithShape="1">
                <a:gsLst>
                  <a:gs pos="0">
                    <a:schemeClr val="accent3">
                      <a:tint val="35000"/>
                      <a:satMod val="253000"/>
                    </a:schemeClr>
                  </a:gs>
                  <a:gs pos="50000">
                    <a:schemeClr val="accent3">
                      <a:tint val="42000"/>
                      <a:satMod val="255000"/>
                    </a:schemeClr>
                  </a:gs>
                  <a:gs pos="97000">
                    <a:schemeClr val="accent3">
                      <a:tint val="53000"/>
                      <a:satMod val="260000"/>
                    </a:schemeClr>
                  </a:gs>
                  <a:gs pos="100000">
                    <a:schemeClr val="accent3">
                      <a:tint val="56000"/>
                      <a:satMod val="2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 cap="flat" cmpd="sng" algn="ctr">
                <a:solidFill>
                  <a:schemeClr val="accent3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</c:spPr>
          </c:dPt>
          <c:dPt>
            <c:idx val="1"/>
            <c:explosion val="0"/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 b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rPr>
                      <a:t>103,8</a:t>
                    </a:r>
                    <a:endParaRPr lang="en-US" b="1" dirty="0"/>
                  </a:p>
                </c:rich>
              </c:tx>
              <c:spPr>
                <a:noFill/>
                <a:ln w="9525" cap="flat" cmpd="sng" algn="ctr">
                  <a:noFill/>
                  <a:prstDash val="solid"/>
                </a:ln>
                <a:effectLst>
                  <a:outerShdw blurRad="63500" dist="25400" dir="5400000" rotWithShape="0">
                    <a:srgbClr val="000000">
                      <a:alpha val="43137"/>
                    </a:srgbClr>
                  </a:outerShdw>
                </a:effectLst>
              </c:spPr>
              <c:showVal val="1"/>
            </c:dLbl>
            <c:dLbl>
              <c:idx val="1"/>
              <c:tx>
                <c:rich>
                  <a:bodyPr/>
                  <a:lstStyle/>
                  <a:p>
                    <a:pPr>
                      <a:defRPr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a:t>19,1</a:t>
                    </a:r>
                    <a:endParaRPr lang="en-US" b="1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 w="9525" cap="flat" cmpd="sng" algn="ctr">
                  <a:noFill/>
                  <a:prstDash val="solid"/>
                </a:ln>
                <a:effectLst>
                  <a:outerShdw blurRad="63500" dist="25400" dir="5400000" rotWithShape="0">
                    <a:srgbClr val="000000">
                      <a:alpha val="43137"/>
                    </a:srgbClr>
                  </a:outerShdw>
                </a:effectLst>
                <a:scene3d>
                  <a:camera prst="orthographicFront" fov="0">
                    <a:rot lat="0" lon="0" rev="0"/>
                  </a:camera>
                  <a:lightRig rig="brightRoom" dir="tl">
                    <a:rot lat="0" lon="0" rev="8700000"/>
                  </a:lightRig>
                </a:scene3d>
                <a:sp3d contourW="12700">
                  <a:bevelT w="0" h="0"/>
                  <a:contourClr>
                    <a:schemeClr val="accent6">
                      <a:shade val="80000"/>
                    </a:schemeClr>
                  </a:contourClr>
                </a:sp3d>
              </c:spPr>
              <c:showVal val="1"/>
            </c:dLbl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b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О.Б.</c:v>
                </c:pt>
                <c:pt idx="1">
                  <c:v>МБ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434.2</c:v>
                </c:pt>
                <c:pt idx="1">
                  <c:v>95.4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/>
              <a:t>  ПП5 </a:t>
            </a:r>
            <a:r>
              <a:rPr lang="ru-RU" sz="1200" dirty="0" smtClean="0"/>
              <a:t>Развитие системы отдыха, </a:t>
            </a:r>
            <a:r>
              <a:rPr lang="ru-RU" sz="900" dirty="0" smtClean="0"/>
              <a:t>оздоровления, занятости детей, подростков, в т.ч. Детей находящихся в трудной жизненной ситуации</a:t>
            </a:r>
            <a:endParaRPr lang="ru-RU" sz="900" dirty="0"/>
          </a:p>
        </c:rich>
      </c:tx>
      <c:layout>
        <c:manualLayout>
          <c:xMode val="edge"/>
          <c:yMode val="edge"/>
          <c:x val="8.6943353811751389E-2"/>
          <c:y val="0.10122272738926483"/>
        </c:manualLayout>
      </c:layout>
    </c:title>
    <c:plotArea>
      <c:layout>
        <c:manualLayout>
          <c:layoutTarget val="inner"/>
          <c:xMode val="edge"/>
          <c:yMode val="edge"/>
          <c:x val="0.14799360354759736"/>
          <c:y val="0.27930087540130882"/>
          <c:w val="0.54313810217668124"/>
          <c:h val="0.7060795328296883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ПП 2 Общее  образование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35000"/>
                    <a:satMod val="253000"/>
                  </a:schemeClr>
                </a:gs>
                <a:gs pos="50000">
                  <a:schemeClr val="accent3">
                    <a:tint val="42000"/>
                    <a:satMod val="255000"/>
                  </a:schemeClr>
                </a:gs>
                <a:gs pos="97000">
                  <a:schemeClr val="accent3">
                    <a:tint val="53000"/>
                    <a:satMod val="260000"/>
                  </a:schemeClr>
                </a:gs>
                <a:gs pos="100000">
                  <a:schemeClr val="accent3">
                    <a:tint val="56000"/>
                    <a:satMod val="275000"/>
                  </a:scheme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chemeClr val="accent3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c:spPr>
          <c:explosion val="9"/>
          <c:dPt>
            <c:idx val="0"/>
            <c:spPr>
              <a:gradFill rotWithShape="1">
                <a:gsLst>
                  <a:gs pos="0">
                    <a:schemeClr val="accent6">
                      <a:tint val="92000"/>
                      <a:satMod val="170000"/>
                    </a:schemeClr>
                  </a:gs>
                  <a:gs pos="15000">
                    <a:schemeClr val="accent6">
                      <a:tint val="92000"/>
                      <a:shade val="99000"/>
                      <a:satMod val="170000"/>
                    </a:schemeClr>
                  </a:gs>
                  <a:gs pos="62000">
                    <a:schemeClr val="accent6">
                      <a:tint val="96000"/>
                      <a:shade val="80000"/>
                      <a:satMod val="170000"/>
                    </a:schemeClr>
                  </a:gs>
                  <a:gs pos="97000">
                    <a:schemeClr val="accent6">
                      <a:tint val="98000"/>
                      <a:shade val="63000"/>
                      <a:satMod val="170000"/>
                    </a:schemeClr>
                  </a:gs>
                  <a:gs pos="100000">
                    <a:schemeClr val="accent6">
                      <a:shade val="62000"/>
                      <a:satMod val="1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 cap="flat" cmpd="sng" algn="ctr">
                <a:solidFill>
                  <a:schemeClr val="accent6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brightRoom" dir="tl">
                  <a:rot lat="0" lon="0" rev="8700000"/>
                </a:lightRig>
              </a:scene3d>
              <a:sp3d contourW="12700">
                <a:bevelT w="0" h="0"/>
                <a:contourClr>
                  <a:schemeClr val="accent6">
                    <a:shade val="80000"/>
                  </a:schemeClr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a:t>1,9</a:t>
                    </a:r>
                    <a:endParaRPr lang="en-US" b="1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 w="9525" cap="flat" cmpd="sng" algn="ctr">
                  <a:noFill/>
                  <a:prstDash val="solid"/>
                </a:ln>
                <a:effectLst>
                  <a:outerShdw blurRad="63500" dist="25400" dir="5400000" rotWithShape="0">
                    <a:srgbClr val="000000">
                      <a:alpha val="43137"/>
                    </a:srgbClr>
                  </a:outerShdw>
                </a:effectLst>
                <a:scene3d>
                  <a:camera prst="orthographicFront" fov="0">
                    <a:rot lat="0" lon="0" rev="0"/>
                  </a:camera>
                  <a:lightRig rig="brightRoom" dir="tl">
                    <a:rot lat="0" lon="0" rev="8700000"/>
                  </a:lightRig>
                </a:scene3d>
                <a:sp3d contourW="12700">
                  <a:bevelT w="0" h="0"/>
                  <a:contourClr>
                    <a:schemeClr val="accent6">
                      <a:shade val="80000"/>
                    </a:schemeClr>
                  </a:contourClr>
                </a:sp3d>
              </c:spPr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a:t>1</a:t>
                    </a:r>
                    <a:r>
                      <a:rPr lang="ru-RU" b="1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rPr>
                      <a:t>,2</a:t>
                    </a:r>
                    <a:endParaRPr lang="en-US" b="1" dirty="0"/>
                  </a:p>
                </c:rich>
              </c:tx>
              <c:showVal val="1"/>
            </c:dLbl>
            <c:spPr>
              <a:noFill/>
              <a:ln w="9525" cap="flat" cmpd="sng" algn="ctr">
                <a:noFill/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О.Б.</c:v>
                </c:pt>
                <c:pt idx="1">
                  <c:v>МБ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434.2</c:v>
                </c:pt>
                <c:pt idx="1">
                  <c:v>95.4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r>
              <a:rPr lang="ru-RU" sz="1200" dirty="0" smtClean="0"/>
              <a:t>  ПП 4 Управление ресурсами и</a:t>
            </a:r>
          </a:p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r>
              <a:rPr lang="ru-RU" sz="1200" dirty="0" smtClean="0"/>
              <a:t> качеством</a:t>
            </a:r>
          </a:p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r>
              <a:rPr lang="ru-RU" sz="1200" dirty="0" smtClean="0"/>
              <a:t>Системы образования</a:t>
            </a:r>
          </a:p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 sz="1200" dirty="0"/>
          </a:p>
        </c:rich>
      </c:tx>
      <c:layout>
        <c:manualLayout>
          <c:xMode val="edge"/>
          <c:yMode val="edge"/>
          <c:x val="5.7904831561925323E-2"/>
          <c:y val="1.0456354522700093E-3"/>
        </c:manualLayout>
      </c:layout>
    </c:title>
    <c:plotArea>
      <c:layout>
        <c:manualLayout>
          <c:layoutTarget val="inner"/>
          <c:xMode val="edge"/>
          <c:yMode val="edge"/>
          <c:x val="0.20554146247124902"/>
          <c:y val="0.20184317755543596"/>
          <c:w val="0.65977446950339746"/>
          <c:h val="0.7854457970278434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ПП 2 Общее  образование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2000"/>
                    <a:satMod val="170000"/>
                  </a:schemeClr>
                </a:gs>
                <a:gs pos="15000">
                  <a:schemeClr val="accent6">
                    <a:tint val="92000"/>
                    <a:shade val="99000"/>
                    <a:satMod val="170000"/>
                  </a:schemeClr>
                </a:gs>
                <a:gs pos="62000">
                  <a:schemeClr val="accent6">
                    <a:tint val="96000"/>
                    <a:shade val="80000"/>
                    <a:satMod val="170000"/>
                  </a:schemeClr>
                </a:gs>
                <a:gs pos="97000">
                  <a:schemeClr val="accent6">
                    <a:tint val="98000"/>
                    <a:shade val="63000"/>
                    <a:satMod val="170000"/>
                  </a:schemeClr>
                </a:gs>
                <a:gs pos="100000">
                  <a:schemeClr val="accent6">
                    <a:shade val="62000"/>
                    <a:satMod val="170000"/>
                  </a:scheme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chemeClr val="accent6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12700">
              <a:bevelT w="0" h="0"/>
              <a:contourClr>
                <a:schemeClr val="accent6">
                  <a:shade val="80000"/>
                </a:schemeClr>
              </a:contourClr>
            </a:sp3d>
          </c:spPr>
          <c:explosion val="20"/>
          <c:dPt>
            <c:idx val="0"/>
            <c:spPr>
              <a:solidFill>
                <a:schemeClr val="accent3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6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brightRoom" dir="tl">
                  <a:rot lat="0" lon="0" rev="8700000"/>
                </a:lightRig>
              </a:scene3d>
              <a:sp3d contourW="12700">
                <a:bevelT w="0" h="0"/>
                <a:contourClr>
                  <a:schemeClr val="accent6">
                    <a:shade val="80000"/>
                  </a:schemeClr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rPr>
                      <a:t>8,3</a:t>
                    </a:r>
                    <a:endParaRPr lang="en-US" b="1" dirty="0"/>
                  </a:p>
                </c:rich>
              </c:tx>
              <c:spPr>
                <a:noFill/>
                <a:ln w="9525" cap="flat" cmpd="sng" algn="ctr">
                  <a:noFill/>
                  <a:prstDash val="solid"/>
                </a:ln>
                <a:effectLst>
                  <a:outerShdw blurRad="63500" dist="25400" dir="5400000" rotWithShape="0">
                    <a:srgbClr val="000000">
                      <a:alpha val="43137"/>
                    </a:srgbClr>
                  </a:outerShdw>
                </a:effectLst>
              </c:spPr>
              <c:showVal val="1"/>
            </c:dLbl>
            <c:dLbl>
              <c:idx val="1"/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a:t>0,8</a:t>
                    </a:r>
                    <a:endParaRPr lang="en-US" b="1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 w="9525" cap="flat" cmpd="sng" algn="ctr">
                  <a:noFill/>
                  <a:prstDash val="solid"/>
                </a:ln>
                <a:effectLst>
                  <a:outerShdw blurRad="63500" dist="25400" dir="5400000" rotWithShape="0">
                    <a:srgbClr val="000000">
                      <a:alpha val="43137"/>
                    </a:srgbClr>
                  </a:outerShdw>
                </a:effectLst>
                <a:scene3d>
                  <a:camera prst="orthographicFront" fov="0">
                    <a:rot lat="0" lon="0" rev="0"/>
                  </a:camera>
                  <a:lightRig rig="brightRoom" dir="tl">
                    <a:rot lat="0" lon="0" rev="8700000"/>
                  </a:lightRig>
                </a:scene3d>
                <a:sp3d contourW="12700">
                  <a:bevelT w="0" h="0"/>
                  <a:contourClr>
                    <a:schemeClr val="accent6">
                      <a:shade val="80000"/>
                    </a:schemeClr>
                  </a:contourClr>
                </a:sp3d>
              </c:spPr>
              <c:showVal val="1"/>
            </c:dLbl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О.Б.</c:v>
                </c:pt>
                <c:pt idx="1">
                  <c:v>МБ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434.2</c:v>
                </c:pt>
                <c:pt idx="1">
                  <c:v>95.4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Pr>
        <a:bodyPr/>
        <a:lstStyle/>
        <a:p>
          <a:pPr>
            <a:defRPr sz="20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6.8099285383873814E-3"/>
                  <c:y val="-1.0153814078378016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Объекты дорожного </a:t>
                    </a:r>
                    <a:r>
                      <a:rPr lang="ru-RU" sz="1600" dirty="0" smtClean="0"/>
                      <a:t>хозяйства</a:t>
                    </a:r>
                    <a:endParaRPr lang="ru-RU" sz="1600" dirty="0"/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6418770237729824E-2"/>
                  <c:y val="0.12747663679504589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Прочие </a:t>
                    </a:r>
                    <a:r>
                      <a:rPr lang="ru-RU" sz="1600" dirty="0" smtClean="0"/>
                      <a:t>объекты </a:t>
                    </a:r>
                    <a:endParaRPr lang="ru-RU" sz="1600" dirty="0"/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83081582098722E-2"/>
                  <c:y val="4.7021290563674753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Объекты коммунального </a:t>
                    </a:r>
                    <a:r>
                      <a:rPr lang="ru-RU" sz="1600" dirty="0" smtClean="0"/>
                      <a:t>хозяйства</a:t>
                    </a:r>
                    <a:endParaRPr lang="ru-RU" sz="1600" dirty="0"/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22226344822815838"/>
                  <c:y val="-3.9726466179082529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Объекты </a:t>
                    </a:r>
                    <a:r>
                      <a:rPr lang="ru-RU" dirty="0" smtClean="0"/>
                      <a:t>образования</a:t>
                    </a:r>
                    <a:endParaRPr lang="ru-RU" dirty="0"/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6871165909395679E-2"/>
                  <c:y val="4.1972609104038973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Объекты </a:t>
                    </a:r>
                    <a:r>
                      <a:rPr lang="ru-RU" smtClean="0"/>
                      <a:t>культуры</a:t>
                    </a:r>
                    <a:endParaRPr lang="ru-RU" dirty="0"/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6.0720646915651134E-2"/>
                  <c:y val="-4.0799759622668186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Объекты благоустройства; </a:t>
                    </a:r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ru-RU" sz="1600" dirty="0"/>
                      <a:t>Спортивные объекты; 0,8</a:t>
                    </a:r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Объекты дорожного хозяйства</c:v>
                </c:pt>
                <c:pt idx="1">
                  <c:v>Прочие объекты</c:v>
                </c:pt>
                <c:pt idx="2">
                  <c:v>Объекты коммунального хозяйства</c:v>
                </c:pt>
                <c:pt idx="3">
                  <c:v>Объекты образования</c:v>
                </c:pt>
                <c:pt idx="4">
                  <c:v>Объекты культуры</c:v>
                </c:pt>
                <c:pt idx="5">
                  <c:v>Объекты благоустройства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14.7</c:v>
                </c:pt>
                <c:pt idx="1">
                  <c:v>1.4</c:v>
                </c:pt>
                <c:pt idx="2">
                  <c:v>15.4</c:v>
                </c:pt>
                <c:pt idx="3">
                  <c:v>32.700000000000003</c:v>
                </c:pt>
                <c:pt idx="4">
                  <c:v>10</c:v>
                </c:pt>
                <c:pt idx="5">
                  <c:v>18.7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sz="3200" dirty="0" smtClean="0"/>
              <a:t>190,7</a:t>
            </a:r>
            <a:endParaRPr lang="ru-RU" sz="3200" dirty="0"/>
          </a:p>
        </c:rich>
      </c:tx>
    </c:title>
    <c:plotArea>
      <c:layout>
        <c:manualLayout>
          <c:layoutTarget val="inner"/>
          <c:xMode val="edge"/>
          <c:yMode val="edge"/>
          <c:x val="0.48357436165256529"/>
          <c:y val="0.11064162581630962"/>
          <c:w val="0.5099231218223359"/>
          <c:h val="0.83620598472315866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190,7 млн.руб.</c:v>
                </c:pt>
              </c:strCache>
            </c:strRef>
          </c:tx>
          <c:dLbls>
            <c:dLbl>
              <c:idx val="0"/>
              <c:layout>
                <c:manualLayout>
                  <c:x val="-9.103523135134578E-2"/>
                  <c:y val="-2.4160177027514797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170452974517307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9655827432427592E-2"/>
                  <c:y val="2.4160177027515036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22758807837836453"/>
                  <c:y val="4.8320354055029014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строительство (реконструкция), включая ПИР</c:v>
                </c:pt>
                <c:pt idx="1">
                  <c:v>капитальный и текущий ремонт </c:v>
                </c:pt>
                <c:pt idx="2">
                  <c:v>безопасность дорожного движения</c:v>
                </c:pt>
                <c:pt idx="3">
                  <c:v>содержание дорог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27.7</c:v>
                </c:pt>
                <c:pt idx="1">
                  <c:v>35.9</c:v>
                </c:pt>
                <c:pt idx="2">
                  <c:v>21.6</c:v>
                </c:pt>
                <c:pt idx="3">
                  <c:v>105.5</c:v>
                </c:pt>
              </c:numCache>
            </c:numRef>
          </c:val>
        </c:ser>
        <c:axId val="46823296"/>
        <c:axId val="46824832"/>
      </c:barChart>
      <c:catAx>
        <c:axId val="46823296"/>
        <c:scaling>
          <c:orientation val="minMax"/>
        </c:scaling>
        <c:axPos val="l"/>
        <c:numFmt formatCode="General" sourceLinked="0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824832"/>
        <c:crosses val="autoZero"/>
        <c:auto val="1"/>
        <c:lblAlgn val="ctr"/>
        <c:lblOffset val="100"/>
      </c:catAx>
      <c:valAx>
        <c:axId val="46824832"/>
        <c:scaling>
          <c:orientation val="minMax"/>
        </c:scaling>
        <c:delete val="1"/>
        <c:axPos val="b"/>
        <c:majorGridlines/>
        <c:numFmt formatCode="#,##0.00" sourceLinked="1"/>
        <c:tickLblPos val="none"/>
        <c:crossAx val="4682329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463013998250219E-2"/>
          <c:y val="6.4451696473939404E-2"/>
          <c:w val="0.40796194225721782"/>
          <c:h val="0.6674259827812010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 руб.</c:v>
                </c:pt>
              </c:strCache>
            </c:strRef>
          </c:tx>
          <c:spPr>
            <a:scene3d>
              <a:camera prst="orthographicFront"/>
              <a:lightRig rig="glow" dir="t">
                <a:rot lat="0" lon="0" rev="4800000"/>
              </a:lightRig>
            </a:scene3d>
            <a:sp3d prstMaterial="matte">
              <a:bevelT w="127000" h="63500"/>
            </a:sp3d>
          </c:spPr>
          <c:explosion val="25"/>
          <c:dLbls>
            <c:dLbl>
              <c:idx val="1"/>
              <c:layout>
                <c:manualLayout>
                  <c:x val="-5.4829396325459323E-3"/>
                  <c:y val="3.9888607395638764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2.9207906620578651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2520013123359578E-2"/>
                  <c:y val="5.1781637575054927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0750109361329815E-2"/>
                  <c:y val="2.7737402580673594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0605752405949255E-2"/>
                  <c:y val="3.2783526919581196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1472331583552055E-2"/>
                  <c:y val="1.0227866400440848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4578412073490813E-2"/>
                  <c:y val="2.3779619411583852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4.4909011373578313E-2"/>
                  <c:y val="8.918922787355699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7.0228893263342085E-2"/>
                  <c:y val="3.7791542320601806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плата концедента по  концессионному соглашению </c:v>
                </c:pt>
                <c:pt idx="1">
                  <c:v>оплата доли муниципального имущества в части обязательств по капитальному ремонту многоквартирных домов</c:v>
                </c:pt>
                <c:pt idx="2">
                  <c:v>прочие</c:v>
                </c:pt>
                <c:pt idx="3">
                  <c:v>софинансирование участия в ГП ЛО в части кап. ремонта ТС</c:v>
                </c:pt>
                <c:pt idx="4">
                  <c:v>содержание бесхозяйных коммунальных сетей</c:v>
                </c:pt>
                <c:pt idx="5">
                  <c:v>уборка кладбищ  </c:v>
                </c:pt>
                <c:pt idx="6">
                  <c:v>доставка питьевой воды, жителям у которых нет водоснабжения</c:v>
                </c:pt>
                <c:pt idx="7">
                  <c:v>возмещение недополученных доходов предприятиям от предоставления проездных билетов льготным категориям граждан 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34.5</c:v>
                </c:pt>
                <c:pt idx="1">
                  <c:v>8.3000000000000007</c:v>
                </c:pt>
                <c:pt idx="2">
                  <c:v>3.6</c:v>
                </c:pt>
                <c:pt idx="3">
                  <c:v>2</c:v>
                </c:pt>
                <c:pt idx="4">
                  <c:v>1.3</c:v>
                </c:pt>
                <c:pt idx="5">
                  <c:v>1.5</c:v>
                </c:pt>
                <c:pt idx="6">
                  <c:v>1.7</c:v>
                </c:pt>
                <c:pt idx="7">
                  <c:v>1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49166666666667141"/>
          <c:y val="8.9193879668792247E-2"/>
          <c:w val="0.48721062992126124"/>
          <c:h val="0.86308943613085543"/>
        </c:manualLayout>
      </c:layout>
      <c:txPr>
        <a:bodyPr/>
        <a:lstStyle/>
        <a:p>
          <a:pPr>
            <a:defRPr sz="13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2"/>
  <c:chart>
    <c:title>
      <c:tx>
        <c:rich>
          <a:bodyPr/>
          <a:lstStyle/>
          <a:p>
            <a:pPr>
              <a:defRPr sz="1797">
                <a:effectLst/>
                <a:latin typeface="Times New Roman" pitchFamily="18" charset="0"/>
                <a:cs typeface="Times New Roman" pitchFamily="18" charset="0"/>
              </a:defRPr>
            </a:pPr>
            <a:r>
              <a:rPr lang="ru-RU" sz="1797" dirty="0">
                <a:effectLst/>
                <a:latin typeface="Times New Roman" pitchFamily="18" charset="0"/>
                <a:cs typeface="Times New Roman" pitchFamily="18" charset="0"/>
              </a:rPr>
              <a:t>Численность занятых в экономике (</a:t>
            </a:r>
            <a:r>
              <a:rPr lang="ru-RU" sz="1797" dirty="0" smtClean="0">
                <a:effectLst/>
                <a:latin typeface="Times New Roman" pitchFamily="18" charset="0"/>
                <a:cs typeface="Times New Roman" pitchFamily="18" charset="0"/>
              </a:rPr>
              <a:t>среднесписочная),чел</a:t>
            </a:r>
            <a:r>
              <a:rPr lang="ru-RU" sz="1797" dirty="0"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</c:rich>
      </c:tx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занятых в экономике (среднесписочная)*тыс.чел.</c:v>
                </c:pt>
              </c:strCache>
            </c:strRef>
          </c:tx>
          <c:spPr>
            <a:gradFill flip="none" rotWithShape="1">
              <a:gsLst>
                <a:gs pos="0">
                  <a:srgbClr val="4BACC6">
                    <a:lumMod val="75000"/>
                    <a:tint val="66000"/>
                    <a:satMod val="160000"/>
                  </a:srgbClr>
                </a:gs>
                <a:gs pos="50000">
                  <a:srgbClr val="4BACC6">
                    <a:lumMod val="75000"/>
                    <a:tint val="44500"/>
                    <a:satMod val="160000"/>
                  </a:srgbClr>
                </a:gs>
                <a:gs pos="100000">
                  <a:srgbClr val="4BACC6">
                    <a:lumMod val="75000"/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c:spPr>
          <c:dLbls>
            <c:dLbl>
              <c:idx val="0"/>
              <c:layout>
                <c:manualLayout>
                  <c:x val="0"/>
                  <c:y val="-2.2749297162890602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effectLst/>
                        <a:latin typeface="Times New Roman" pitchFamily="18" charset="0"/>
                        <a:cs typeface="Times New Roman" pitchFamily="18" charset="0"/>
                      </a:rPr>
                      <a:t>25709</a:t>
                    </a:r>
                  </a:p>
                  <a:p>
                    <a:endParaRPr lang="en-US" dirty="0"/>
                  </a:p>
                </c:rich>
              </c:tx>
              <c:dLblPos val="ctr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3.4135992058230202E-2"/>
                </c:manualLayout>
              </c:layout>
              <c:dLblPos val="ct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5432098765432339E-3"/>
                  <c:y val="-2.8446660048525092E-2"/>
                </c:manualLayout>
              </c:layout>
              <c:dLblPos val="ct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2.8446660048525092E-2"/>
                </c:manualLayout>
              </c:layout>
              <c:dLblPos val="ct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5432098765430983E-3"/>
                  <c:y val="-2.8446660048525092E-2"/>
                </c:manualLayout>
              </c:layout>
              <c:dLblPos val="ct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97" b="1">
                    <a:effectLst/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отчет</c:v>
                </c:pt>
                <c:pt idx="1">
                  <c:v>2020 оценка</c:v>
                </c:pt>
                <c:pt idx="2">
                  <c:v>2021 прогноз</c:v>
                </c:pt>
                <c:pt idx="3">
                  <c:v>2022 прогноз</c:v>
                </c:pt>
                <c:pt idx="4">
                  <c:v>2023 прогноз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25709</c:v>
                </c:pt>
                <c:pt idx="1">
                  <c:v>26301</c:v>
                </c:pt>
                <c:pt idx="2">
                  <c:v>26327</c:v>
                </c:pt>
                <c:pt idx="3">
                  <c:v>26354</c:v>
                </c:pt>
                <c:pt idx="4">
                  <c:v>26380</c:v>
                </c:pt>
              </c:numCache>
            </c:numRef>
          </c:val>
        </c:ser>
        <c:overlap val="100"/>
        <c:axId val="147705856"/>
        <c:axId val="147707392"/>
      </c:barChart>
      <c:catAx>
        <c:axId val="1477058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397" b="1" i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7707392"/>
        <c:crosses val="autoZero"/>
        <c:auto val="1"/>
        <c:lblAlgn val="ctr"/>
        <c:lblOffset val="100"/>
      </c:catAx>
      <c:valAx>
        <c:axId val="14770739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47705856"/>
        <c:crosses val="autoZero"/>
        <c:crossBetween val="between"/>
      </c:valAx>
      <c:spPr>
        <a:noFill/>
        <a:ln w="25385">
          <a:noFill/>
        </a:ln>
      </c:spPr>
    </c:plotArea>
    <c:plotVisOnly val="1"/>
    <c:dispBlanksAs val="gap"/>
  </c:chart>
  <c:txPr>
    <a:bodyPr/>
    <a:lstStyle/>
    <a:p>
      <a:pPr>
        <a:defRPr sz="1797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2"/>
  <c:chart>
    <c:title>
      <c:tx>
        <c:rich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/>
              <a:t>Фонд заработной платы списочного </a:t>
            </a:r>
            <a:r>
              <a:rPr lang="ru-RU" dirty="0" smtClean="0"/>
              <a:t>состава, млн.руб</a:t>
            </a:r>
            <a:r>
              <a:rPr lang="ru-RU" dirty="0"/>
              <a:t>.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"/>
          <c:y val="0.36607823382202065"/>
          <c:w val="0.9650455508766137"/>
          <c:h val="0.49226818836845704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заработной платы списочного состава*,млн.руб.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c:spPr>
          <c:dLbls>
            <c:dLbl>
              <c:idx val="0"/>
              <c:layout>
                <c:manualLayout>
                  <c:x val="1.5889125432509766E-3"/>
                  <c:y val="-3.3713677210312772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21973</a:t>
                    </a:r>
                    <a:endParaRPr lang="en-US" dirty="0" smtClean="0"/>
                  </a:p>
                </c:rich>
              </c:tx>
              <c:dLblPos val="ctr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1776771930351342E-3"/>
                  <c:y val="-2.2013892978194768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23734</a:t>
                    </a:r>
                    <a:endParaRPr lang="en-US" dirty="0"/>
                  </a:p>
                </c:rich>
              </c:tx>
              <c:dLblPos val="ctr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510540130059601E-7"/>
                  <c:y val="-5.7514739001186865E-2"/>
                </c:manualLayout>
              </c:layout>
              <c:tx>
                <c:rich>
                  <a:bodyPr/>
                  <a:lstStyle/>
                  <a:p>
                    <a:endParaRPr lang="en-US" b="1" dirty="0" smtClean="0"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en-US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25325</a:t>
                    </a:r>
                  </a:p>
                  <a:p>
                    <a:endParaRPr lang="en-US" dirty="0" smtClean="0"/>
                  </a:p>
                </c:rich>
              </c:tx>
              <c:dLblPos val="ctr"/>
              <c:extLst>
                <c:ext xmlns:c15="http://schemas.microsoft.com/office/drawing/2012/chart" uri="{CE6537A1-D6FC-4f65-9D91-7224C49458BB}">
                  <c15:layout>
                    <c:manualLayout>
                      <c:w val="6.5142382457220205E-2"/>
                      <c:h val="0.23167729154047007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3.1776771930352487E-3"/>
                  <c:y val="-1.2369560302764733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26923</a:t>
                    </a:r>
                    <a:endParaRPr lang="en-US" dirty="0"/>
                  </a:p>
                </c:rich>
              </c:tx>
              <c:dLblPos val="ctr"/>
              <c:extLst>
                <c:ext xmlns:c15="http://schemas.microsoft.com/office/drawing/2012/chart" uri="{CE6537A1-D6FC-4f65-9D91-7224C49458BB}">
                  <c15:layout>
                    <c:manualLayout>
                      <c:w val="6.5142382457220205E-2"/>
                      <c:h val="0.22017187299895688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3.1778022984364535E-3"/>
                  <c:y val="-1.7319484553955017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28809</a:t>
                    </a:r>
                    <a:endParaRPr lang="en-US" dirty="0" smtClean="0"/>
                  </a:p>
                </c:rich>
              </c:tx>
              <c:dLblPos val="ctr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отчет</c:v>
                </c:pt>
                <c:pt idx="1">
                  <c:v>2020 оценка</c:v>
                </c:pt>
                <c:pt idx="2">
                  <c:v>2021 прогноз</c:v>
                </c:pt>
                <c:pt idx="3">
                  <c:v>2022 прогноз</c:v>
                </c:pt>
                <c:pt idx="4">
                  <c:v>2023 прогноз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21972.6</c:v>
                </c:pt>
                <c:pt idx="1">
                  <c:v>23733.599999999904</c:v>
                </c:pt>
                <c:pt idx="2">
                  <c:v>25325.1</c:v>
                </c:pt>
                <c:pt idx="3">
                  <c:v>26922.799999999996</c:v>
                </c:pt>
                <c:pt idx="4">
                  <c:v>28808.9</c:v>
                </c:pt>
              </c:numCache>
            </c:numRef>
          </c:val>
        </c:ser>
        <c:overlap val="100"/>
        <c:axId val="147883136"/>
        <c:axId val="147884672"/>
      </c:barChart>
      <c:catAx>
        <c:axId val="1478831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7884672"/>
        <c:crosses val="autoZero"/>
        <c:auto val="1"/>
        <c:lblAlgn val="ctr"/>
        <c:lblOffset val="100"/>
      </c:catAx>
      <c:valAx>
        <c:axId val="14788467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47883136"/>
        <c:crosses val="autoZero"/>
        <c:crossBetween val="between"/>
      </c:valAx>
      <c:spPr>
        <a:noFill/>
        <a:ln w="25395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/>
      <c:doughnutChart>
        <c:varyColors val="1"/>
        <c:ser>
          <c:idx val="0"/>
          <c:order val="0"/>
          <c:spPr>
            <a:ln>
              <a:solidFill>
                <a:schemeClr val="accent1">
                  <a:lumMod val="75000"/>
                </a:schemeClr>
              </a:solidFill>
            </a:ln>
          </c:spPr>
          <c:explosion val="15"/>
          <c:dPt>
            <c:idx val="0"/>
            <c:explosion val="4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c:spPr>
          </c:dPt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c:spPr>
          </c:dPt>
          <c:dPt>
            <c:idx val="2"/>
            <c:explosion val="13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en-US" dirty="0" smtClean="0"/>
                      <a:t>304 51%</a:t>
                    </a:r>
                    <a:endParaRPr lang="en-US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174</a:t>
                    </a:r>
                  </a:p>
                  <a:p>
                    <a:r>
                      <a:rPr lang="en-US" dirty="0" smtClean="0"/>
                      <a:t> 7%</a:t>
                    </a:r>
                    <a:endParaRPr lang="en-US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1 054</a:t>
                    </a:r>
                  </a:p>
                  <a:p>
                    <a:r>
                      <a:rPr lang="en-US" dirty="0" smtClean="0"/>
                      <a:t> 42%</a:t>
                    </a:r>
                    <a:endParaRPr lang="en-US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Лист4!$A$1:$A$3</c:f>
              <c:strCache>
                <c:ptCount val="3"/>
                <c:pt idx="0">
                  <c:v>налоговые </c:v>
                </c:pt>
                <c:pt idx="1">
                  <c:v>неналоговые</c:v>
                </c:pt>
                <c:pt idx="2">
                  <c:v>безвозмездные </c:v>
                </c:pt>
              </c:strCache>
            </c:strRef>
          </c:cat>
          <c:val>
            <c:numRef>
              <c:f>Лист4!$B$1:$B$3</c:f>
              <c:numCache>
                <c:formatCode>#,##0</c:formatCode>
                <c:ptCount val="3"/>
                <c:pt idx="0">
                  <c:v>1270.9098150000011</c:v>
                </c:pt>
                <c:pt idx="1">
                  <c:v>216.15268780000127</c:v>
                </c:pt>
                <c:pt idx="2">
                  <c:v>958.85129999999219</c:v>
                </c:pt>
              </c:numCache>
            </c:numRef>
          </c:val>
        </c:ser>
        <c:firstSliceAng val="0"/>
        <c:holeSize val="50"/>
      </c:doughnutChart>
    </c:plotArea>
    <c:plotVisOnly val="1"/>
    <c:dispBlanksAs val="zero"/>
  </c:chart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>
        <c:manualLayout>
          <c:layoutTarget val="inner"/>
          <c:xMode val="edge"/>
          <c:yMode val="edge"/>
          <c:x val="7.6729750085488338E-2"/>
          <c:y val="0.10948695294879079"/>
          <c:w val="0.639021349720161"/>
          <c:h val="0.78102609410241897"/>
        </c:manualLayout>
      </c:layout>
      <c:doughnutChart>
        <c:varyColors val="1"/>
        <c:ser>
          <c:idx val="0"/>
          <c:order val="0"/>
          <c:explosion val="10"/>
          <c:dPt>
            <c:idx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c:spPr>
          </c:dPt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c:spPr>
          </c:dPt>
          <c:dPt>
            <c:idx val="2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1 282</a:t>
                    </a:r>
                  </a:p>
                  <a:p>
                    <a:r>
                      <a:rPr lang="en-US" dirty="0" smtClean="0"/>
                      <a:t> 42%</a:t>
                    </a:r>
                    <a:endParaRPr lang="en-US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7834343192636924E-3"/>
                  <c:y val="2.608252758175989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457</a:t>
                    </a:r>
                  </a:p>
                  <a:p>
                    <a:r>
                      <a:rPr lang="en-US" dirty="0" smtClean="0"/>
                      <a:t> 15%</a:t>
                    </a:r>
                    <a:endParaRPr lang="en-US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1 326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Лист4!$A$1:$A$3</c:f>
              <c:strCache>
                <c:ptCount val="3"/>
                <c:pt idx="0">
                  <c:v>налоговые </c:v>
                </c:pt>
                <c:pt idx="1">
                  <c:v>неналоговые</c:v>
                </c:pt>
                <c:pt idx="2">
                  <c:v>безвозмездные </c:v>
                </c:pt>
              </c:strCache>
            </c:strRef>
          </c:cat>
          <c:val>
            <c:numRef>
              <c:f>Лист4!$C$1:$C$3</c:f>
              <c:numCache>
                <c:formatCode>#,##0</c:formatCode>
                <c:ptCount val="3"/>
                <c:pt idx="0">
                  <c:v>1174.3988999999999</c:v>
                </c:pt>
                <c:pt idx="1">
                  <c:v>200.36267000000001</c:v>
                </c:pt>
                <c:pt idx="2">
                  <c:v>911.79369999999994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4774891534419687"/>
          <c:y val="0.74512532117242691"/>
          <c:w val="0.34079853320770997"/>
          <c:h val="0.24872853633547062"/>
        </c:manualLayout>
      </c:layout>
      <c:txPr>
        <a:bodyPr/>
        <a:lstStyle/>
        <a:p>
          <a:pPr rtl="0">
            <a:defRPr sz="1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26879008278627425"/>
          <c:y val="0.10084104986724503"/>
          <c:w val="0.50671268339929931"/>
          <c:h val="0.81876651386560917"/>
        </c:manualLayout>
      </c:layout>
      <c:pieChart>
        <c:varyColors val="1"/>
        <c:dLbls>
          <c:showVal val="1"/>
          <c:showCatName val="1"/>
        </c:dLbls>
        <c:firstSliceAng val="0"/>
      </c:pieChart>
    </c:plotArea>
    <c:plotVisOnly val="1"/>
    <c:dispBlanksAs val="zero"/>
  </c:chart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>
        <c:manualLayout>
          <c:layoutTarget val="inner"/>
          <c:xMode val="edge"/>
          <c:yMode val="edge"/>
          <c:x val="9.961035191894356E-2"/>
          <c:y val="8.1382510010302889E-2"/>
          <c:w val="0.4624644507117463"/>
          <c:h val="0.83302483133533878"/>
        </c:manualLayout>
      </c:layout>
      <c:pieChart>
        <c:varyColors val="1"/>
        <c:ser>
          <c:idx val="0"/>
          <c:order val="0"/>
          <c:explosion val="25"/>
          <c:dPt>
            <c:idx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accent4">
                  <a:lumMod val="50000"/>
                </a:schemeClr>
              </a:solidFill>
            </c:spPr>
          </c:dPt>
          <c:dPt>
            <c:idx val="4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dPt>
            <c:idx val="5"/>
            <c:spPr>
              <a:solidFill>
                <a:schemeClr val="accent6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1.9553729467466526E-2"/>
                  <c:y val="8.576180356128712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9</a:t>
                    </a:r>
                    <a:r>
                      <a:rPr lang="en-US" dirty="0" smtClean="0"/>
                      <a:t>90</a:t>
                    </a:r>
                    <a:endParaRPr lang="en-US" dirty="0"/>
                  </a:p>
                </c:rich>
              </c:tx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8696667879045541E-4"/>
                  <c:y val="-2.434255701830449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en-US" dirty="0" smtClean="0"/>
                      <a:t>82</a:t>
                    </a:r>
                    <a:endParaRPr lang="en-US" dirty="0"/>
                  </a:p>
                </c:rich>
              </c:tx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615834493666608E-2"/>
                  <c:y val="-4.521358357442781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en-US" dirty="0" smtClean="0"/>
                      <a:t>22</a:t>
                    </a:r>
                    <a:endParaRPr lang="en-US" dirty="0"/>
                  </a:p>
                </c:rich>
              </c:tx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5870351344409482E-2"/>
                  <c:y val="-4.529424432292909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en-US" dirty="0" smtClean="0"/>
                      <a:t>0</a:t>
                    </a:r>
                    <a:endParaRPr lang="en-US" dirty="0"/>
                  </a:p>
                </c:rich>
              </c:tx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9.4855132953915768E-3"/>
                  <c:y val="7.953073707183335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en-US" dirty="0" smtClean="0"/>
                      <a:t>46</a:t>
                    </a:r>
                    <a:endParaRPr lang="en-US" dirty="0"/>
                  </a:p>
                </c:rich>
              </c:tx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6855884072566995E-2"/>
                  <c:y val="1.691212391926041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en-US" dirty="0" smtClean="0"/>
                      <a:t>6</a:t>
                    </a:r>
                    <a:endParaRPr lang="en-US" dirty="0"/>
                  </a:p>
                </c:rich>
              </c:tx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3.4981724750922684E-2"/>
                  <c:y val="1.632654414849428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en-US" dirty="0" smtClean="0"/>
                      <a:t>2</a:t>
                    </a:r>
                    <a:endParaRPr lang="en-US" dirty="0"/>
                  </a:p>
                </c:rich>
              </c:tx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Лист1!$A$1:$A$7</c:f>
              <c:strCache>
                <c:ptCount val="7"/>
                <c:pt idx="0">
                  <c:v>НДФЛ</c:v>
                </c:pt>
                <c:pt idx="1">
                  <c:v>Налоги на совокупный доход </c:v>
                </c:pt>
                <c:pt idx="2">
                  <c:v>Имущественные налоги</c:v>
                </c:pt>
                <c:pt idx="3">
                  <c:v>Прочие налоговые доходы</c:v>
                </c:pt>
                <c:pt idx="4">
                  <c:v>Доходы от использования имущества </c:v>
                </c:pt>
                <c:pt idx="5">
                  <c:v>Доходы от продажи материальных актитвов </c:v>
                </c:pt>
                <c:pt idx="6">
                  <c:v>Прочие неналоговые доходы </c:v>
                </c:pt>
              </c:strCache>
            </c:strRef>
          </c:cat>
          <c:val>
            <c:numRef>
              <c:f>Лист1!$B$1:$B$7</c:f>
              <c:numCache>
                <c:formatCode>#,##0</c:formatCode>
                <c:ptCount val="7"/>
                <c:pt idx="0">
                  <c:v>975.45608299999947</c:v>
                </c:pt>
                <c:pt idx="1">
                  <c:v>169.38790200000147</c:v>
                </c:pt>
                <c:pt idx="2">
                  <c:v>119.063</c:v>
                </c:pt>
                <c:pt idx="3">
                  <c:v>7.0028300000001735</c:v>
                </c:pt>
                <c:pt idx="4">
                  <c:v>161.11547499999998</c:v>
                </c:pt>
                <c:pt idx="5">
                  <c:v>42.227459800000013</c:v>
                </c:pt>
                <c:pt idx="6">
                  <c:v>12.809753000000002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0778679383018164"/>
          <c:y val="0.12537705095172075"/>
          <c:w val="0.39069723919538207"/>
          <c:h val="0.60161294863736559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0.13039431677402721"/>
          <c:y val="0"/>
          <c:w val="0.86579500425879874"/>
          <c:h val="1"/>
        </c:manualLayout>
      </c:layout>
      <c:pie3DChart>
        <c:varyColors val="1"/>
      </c:pie3DChart>
    </c:plotArea>
    <c:legend>
      <c:legendPos val="r"/>
      <c:layout>
        <c:manualLayout>
          <c:xMode val="edge"/>
          <c:yMode val="edge"/>
          <c:x val="0"/>
          <c:y val="0.69353942309444461"/>
          <c:w val="1"/>
          <c:h val="0.30646057690556044"/>
        </c:manualLayout>
      </c:layout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zero"/>
  </c:chart>
  <c:txPr>
    <a:bodyPr/>
    <a:lstStyle/>
    <a:p>
      <a:pPr>
        <a:defRPr sz="15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07BF0F-1C23-4F12-B29D-A0F5ACE25854}" type="doc">
      <dgm:prSet loTypeId="urn:microsoft.com/office/officeart/2005/8/layout/vList3#1" loCatId="list" qsTypeId="urn:microsoft.com/office/officeart/2005/8/quickstyle/3d4" qsCatId="3D" csTypeId="urn:microsoft.com/office/officeart/2005/8/colors/accent1_2" csCatId="accent1" phldr="1"/>
      <dgm:spPr/>
    </dgm:pt>
    <dgm:pt modelId="{18299F0C-9E36-483F-8486-ECD76542B981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500" dirty="0" smtClean="0">
              <a:solidFill>
                <a:schemeClr val="tx1"/>
              </a:solidFill>
              <a:latin typeface="Arial Narrow" pitchFamily="34" charset="0"/>
              <a:cs typeface="Times New Roman" pitchFamily="18" charset="0"/>
            </a:rPr>
            <a:t>- изменений, внесенных в Налоговый и Бюджетный кодексы Российской Федерации;</a:t>
          </a:r>
        </a:p>
        <a:p>
          <a:pPr algn="l"/>
          <a:r>
            <a:rPr lang="ru-RU" sz="1500" dirty="0" smtClean="0">
              <a:solidFill>
                <a:schemeClr val="tx1"/>
              </a:solidFill>
              <a:latin typeface="Arial Narrow" pitchFamily="34" charset="0"/>
              <a:cs typeface="Times New Roman" pitchFamily="18" charset="0"/>
            </a:rPr>
            <a:t>- основных показателей прогноза социально-экономического развития Сосновоборского городского округа;</a:t>
          </a:r>
        </a:p>
        <a:p>
          <a:pPr algn="l"/>
          <a:r>
            <a:rPr lang="ru-RU" sz="1500" dirty="0" smtClean="0">
              <a:solidFill>
                <a:schemeClr val="tx1"/>
              </a:solidFill>
              <a:latin typeface="Arial Narrow" pitchFamily="34" charset="0"/>
              <a:cs typeface="Times New Roman" pitchFamily="18" charset="0"/>
            </a:rPr>
            <a:t>- ожидаемого поступления налоговых и неналоговых доходов в 2020 году с учетом информации, полученной от главных администраторов доходов;</a:t>
          </a:r>
        </a:p>
        <a:p>
          <a:pPr algn="l"/>
          <a:r>
            <a:rPr lang="ru-RU" sz="1500" dirty="0" smtClean="0">
              <a:solidFill>
                <a:schemeClr val="tx1"/>
              </a:solidFill>
              <a:latin typeface="Arial Narrow" pitchFamily="34" charset="0"/>
              <a:cs typeface="Times New Roman" pitchFamily="18" charset="0"/>
            </a:rPr>
            <a:t>-нормативов отчислений  доходов в местные бюджеты;</a:t>
          </a:r>
        </a:p>
        <a:p>
          <a:pPr algn="l"/>
          <a:r>
            <a:rPr lang="ru-RU" sz="1500" dirty="0" smtClean="0">
              <a:solidFill>
                <a:schemeClr val="tx1"/>
              </a:solidFill>
              <a:latin typeface="Arial Narrow" pitchFamily="34" charset="0"/>
              <a:cs typeface="Times New Roman" pitchFamily="18" charset="0"/>
            </a:rPr>
            <a:t>-принятых льгот для отдельных категорий налогоплательщиков;</a:t>
          </a:r>
        </a:p>
        <a:p>
          <a:pPr algn="l"/>
          <a:r>
            <a:rPr lang="ru-RU" sz="1500" dirty="0" smtClean="0">
              <a:solidFill>
                <a:schemeClr val="tx1"/>
              </a:solidFill>
              <a:latin typeface="Arial Narrow" pitchFamily="34" charset="0"/>
              <a:cs typeface="Times New Roman" pitchFamily="18" charset="0"/>
            </a:rPr>
            <a:t>-принятых НПА о предоставлении отсрочки и рассрочки для отдельной категории арендаторов муниципального имущества.</a:t>
          </a:r>
          <a:endParaRPr lang="ru-RU" sz="1500" dirty="0">
            <a:solidFill>
              <a:schemeClr val="tx1"/>
            </a:solidFill>
            <a:latin typeface="Arial Narrow" pitchFamily="34" charset="0"/>
            <a:cs typeface="Times New Roman" pitchFamily="18" charset="0"/>
          </a:endParaRPr>
        </a:p>
      </dgm:t>
    </dgm:pt>
    <dgm:pt modelId="{23B931AE-EB61-43DF-8AC0-603AA97A474F}" type="parTrans" cxnId="{764225C6-BC85-4E0C-860E-B2096708B29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FB86174-F465-4E9A-BC00-EDE969B20EED}" type="sibTrans" cxnId="{764225C6-BC85-4E0C-860E-B2096708B29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C236DE3-8FDF-4CD6-867F-C6B8D55A1F5B}" type="pres">
      <dgm:prSet presAssocID="{1007BF0F-1C23-4F12-B29D-A0F5ACE25854}" presName="linearFlow" presStyleCnt="0">
        <dgm:presLayoutVars>
          <dgm:dir/>
          <dgm:resizeHandles val="exact"/>
        </dgm:presLayoutVars>
      </dgm:prSet>
      <dgm:spPr/>
    </dgm:pt>
    <dgm:pt modelId="{A10875E4-97F2-4399-8B4C-65C305A44AFC}" type="pres">
      <dgm:prSet presAssocID="{18299F0C-9E36-483F-8486-ECD76542B981}" presName="composite" presStyleCnt="0"/>
      <dgm:spPr/>
    </dgm:pt>
    <dgm:pt modelId="{F0DE6D15-FCAD-476B-8653-A8C0EE602405}" type="pres">
      <dgm:prSet presAssocID="{18299F0C-9E36-483F-8486-ECD76542B981}" presName="imgShp" presStyleLbl="fgImgPlace1" presStyleIdx="0" presStyleCnt="1" custLinFactNeighborX="-6262" custLinFactNeighborY="-1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37593D4-E46F-4236-B7D2-177EFE214178}" type="pres">
      <dgm:prSet presAssocID="{18299F0C-9E36-483F-8486-ECD76542B981}" presName="txShp" presStyleLbl="node1" presStyleIdx="0" presStyleCnt="1" custScaleX="149998" custScaleY="290234" custLinFactNeighborX="189" custLinFactNeighborY="78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4225C6-BC85-4E0C-860E-B2096708B299}" srcId="{1007BF0F-1C23-4F12-B29D-A0F5ACE25854}" destId="{18299F0C-9E36-483F-8486-ECD76542B981}" srcOrd="0" destOrd="0" parTransId="{23B931AE-EB61-43DF-8AC0-603AA97A474F}" sibTransId="{9FB86174-F465-4E9A-BC00-EDE969B20EED}"/>
    <dgm:cxn modelId="{4119C2B7-03B5-4622-9D4F-14651B2AF38B}" type="presOf" srcId="{18299F0C-9E36-483F-8486-ECD76542B981}" destId="{537593D4-E46F-4236-B7D2-177EFE214178}" srcOrd="0" destOrd="0" presId="urn:microsoft.com/office/officeart/2005/8/layout/vList3#1"/>
    <dgm:cxn modelId="{F6A4ACE2-558F-4B0A-B484-A823434C1230}" type="presOf" srcId="{1007BF0F-1C23-4F12-B29D-A0F5ACE25854}" destId="{CC236DE3-8FDF-4CD6-867F-C6B8D55A1F5B}" srcOrd="0" destOrd="0" presId="urn:microsoft.com/office/officeart/2005/8/layout/vList3#1"/>
    <dgm:cxn modelId="{F35FF7EA-1F08-4C35-BB00-93E197BFC3C5}" type="presParOf" srcId="{CC236DE3-8FDF-4CD6-867F-C6B8D55A1F5B}" destId="{A10875E4-97F2-4399-8B4C-65C305A44AFC}" srcOrd="0" destOrd="0" presId="urn:microsoft.com/office/officeart/2005/8/layout/vList3#1"/>
    <dgm:cxn modelId="{6BC4CB28-6D98-4213-BA8A-87BB2E23BC11}" type="presParOf" srcId="{A10875E4-97F2-4399-8B4C-65C305A44AFC}" destId="{F0DE6D15-FCAD-476B-8653-A8C0EE602405}" srcOrd="0" destOrd="0" presId="urn:microsoft.com/office/officeart/2005/8/layout/vList3#1"/>
    <dgm:cxn modelId="{ECC52731-D62B-4457-8A6A-12966F7054B2}" type="presParOf" srcId="{A10875E4-97F2-4399-8B4C-65C305A44AFC}" destId="{537593D4-E46F-4236-B7D2-177EFE214178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F6644D-4409-4CA7-AFCB-110A667664F6}" type="doc">
      <dgm:prSet loTypeId="urn:microsoft.com/office/officeart/2005/8/layout/chevron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6BB1E1-03EE-4261-8E6F-16BA4A058194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A98D666-5132-43DD-9ACA-2F64FB9358A9}" type="parTrans" cxnId="{770D0C22-DD04-48D7-B7C6-7A9E043EF872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3E0E570-C3AC-4EAE-92A8-D2E1884F3271}" type="sibTrans" cxnId="{770D0C22-DD04-48D7-B7C6-7A9E043EF872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B0C368C-38CB-449A-A74D-69D6B9179AB9}">
      <dgm:prSet phldrT="[Текст]"/>
      <dgm:spPr/>
      <dgm:t>
        <a:bodyPr/>
        <a:lstStyle/>
        <a:p>
          <a:r>
            <a:rPr lang="ru-RU" b="0" dirty="0" smtClean="0">
              <a:latin typeface="Times New Roman" pitchFamily="18" charset="0"/>
              <a:cs typeface="Times New Roman" pitchFamily="18" charset="0"/>
            </a:rPr>
            <a:t>СТРАТЕГИЧЕСКАЯ ПРИОРИТИЗАЦИЯ РАСХОДОВ И ВНЕДРЕНИЕ ПРИНЦИПОВ ПРОЕКТНОГО УПРАВЛЕНИЯ </a:t>
          </a:r>
          <a:endParaRPr lang="ru-RU" b="0" dirty="0">
            <a:latin typeface="Times New Roman" pitchFamily="18" charset="0"/>
            <a:cs typeface="Times New Roman" pitchFamily="18" charset="0"/>
          </a:endParaRPr>
        </a:p>
      </dgm:t>
    </dgm:pt>
    <dgm:pt modelId="{A70EF6CE-9A98-44B8-8E70-B19727C61177}" type="parTrans" cxnId="{03D116FE-6E51-461E-9DC8-686C9ED21F4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B4AE0ED-E59C-4939-B700-D88034848E90}" type="sibTrans" cxnId="{03D116FE-6E51-461E-9DC8-686C9ED21F4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B766ACE-0623-4A3A-99DC-290A3AA78C92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E3ED263-0C82-4735-81CE-6FC263CA7FD6}" type="parTrans" cxnId="{8AFF1000-599E-45DA-970C-5347B468F918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9743DD0-012B-415F-B5D8-2ECCABBB50A2}" type="sibTrans" cxnId="{8AFF1000-599E-45DA-970C-5347B468F918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2680B09-151C-4B1B-9C8A-496A0EA289F4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УВЕЛИЧЕНИЕ ДОХОДНОЙ БАЗЫ БЮДЖЕТА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537209EF-8EDB-4378-B86F-B929BF21B138}" type="parTrans" cxnId="{6B107B7F-2476-4662-9BA2-2A140561E192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111DCEB-4C31-4DB2-A990-A3A853E7B7A4}" type="sibTrans" cxnId="{6B107B7F-2476-4662-9BA2-2A140561E192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F340399-26B1-4093-9703-EAAC149E6C9B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FAB4F97-35CF-45C2-B97F-703C5F4F9EB0}" type="parTrans" cxnId="{8E69D0FD-3984-4D12-948D-9EB91384403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D17D4E6-CF2E-4DC8-864D-1019803E352F}" type="sibTrans" cxnId="{8E69D0FD-3984-4D12-948D-9EB91384403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5C1D941-DA85-45C9-8E4C-AFE8E96E60AD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МИНИМИЗАЦИЯ МУНИЦИПАЛЬНОГО ДОЛГА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26F8A82-BE1F-4462-A8F4-819BD9E949CF}" type="parTrans" cxnId="{A5C2121C-7F4D-4BAC-A01E-58CFD08648B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0959C3C-7D27-4115-812C-F66A06647E7B}" type="sibTrans" cxnId="{A5C2121C-7F4D-4BAC-A01E-58CFD08648B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F5F1852-6F36-4149-B642-C1052D79560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5EFC7CE-C03A-479A-8F61-1BF60F9C484E}" type="parTrans" cxnId="{0DA22CCC-F0E6-47F5-8203-E88A49644644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8152408-2BA0-4A45-B5E8-876CAE8993ED}" type="sibTrans" cxnId="{0DA22CCC-F0E6-47F5-8203-E88A49644644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017ACD4-CA79-4007-9DC1-A9D269B7A1F5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ПОВЫШЕНИЕ ЭФФЕКТИВНОСТИ УПРАВЛЕНИЯ БЮДЖЕТНЫМИ РАСХОДАМИ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3D7E5A65-F871-4501-854A-C5ED9D3FC67E}" type="parTrans" cxnId="{0DFA3839-9D7A-45D2-9709-6F4171FB48B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673AA69-994E-491C-9736-55C2786F4123}" type="sibTrans" cxnId="{0DFA3839-9D7A-45D2-9709-6F4171FB48B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72E79C0-A852-4B69-9DD4-C0267193E35E}" type="pres">
      <dgm:prSet presAssocID="{D1F6644D-4409-4CA7-AFCB-110A667664F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32EA53-4755-4A7A-997B-7E4CE3445CFF}" type="pres">
      <dgm:prSet presAssocID="{4A6BB1E1-03EE-4261-8E6F-16BA4A058194}" presName="composite" presStyleCnt="0"/>
      <dgm:spPr/>
      <dgm:t>
        <a:bodyPr/>
        <a:lstStyle/>
        <a:p>
          <a:endParaRPr lang="ru-RU"/>
        </a:p>
      </dgm:t>
    </dgm:pt>
    <dgm:pt modelId="{63FEC222-A2C4-4EFF-98F0-9D76C3016D38}" type="pres">
      <dgm:prSet presAssocID="{4A6BB1E1-03EE-4261-8E6F-16BA4A058194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70656F-06B4-41DA-B809-3814D7108502}" type="pres">
      <dgm:prSet presAssocID="{4A6BB1E1-03EE-4261-8E6F-16BA4A058194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4EA484-E659-462F-BFE4-FC9F8730A282}" type="pres">
      <dgm:prSet presAssocID="{73E0E570-C3AC-4EAE-92A8-D2E1884F3271}" presName="sp" presStyleCnt="0"/>
      <dgm:spPr/>
      <dgm:t>
        <a:bodyPr/>
        <a:lstStyle/>
        <a:p>
          <a:endParaRPr lang="ru-RU"/>
        </a:p>
      </dgm:t>
    </dgm:pt>
    <dgm:pt modelId="{8F328A4B-C918-4E18-A684-3E683E712746}" type="pres">
      <dgm:prSet presAssocID="{BB766ACE-0623-4A3A-99DC-290A3AA78C92}" presName="composite" presStyleCnt="0"/>
      <dgm:spPr/>
      <dgm:t>
        <a:bodyPr/>
        <a:lstStyle/>
        <a:p>
          <a:endParaRPr lang="ru-RU"/>
        </a:p>
      </dgm:t>
    </dgm:pt>
    <dgm:pt modelId="{1838D529-3206-4A16-B3F3-3C700F6AB2D6}" type="pres">
      <dgm:prSet presAssocID="{BB766ACE-0623-4A3A-99DC-290A3AA78C92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96FD5B-C927-4B0F-93F4-7F3963CB67A5}" type="pres">
      <dgm:prSet presAssocID="{BB766ACE-0623-4A3A-99DC-290A3AA78C92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8FBF08-2522-481A-B1FC-F62B89E097DF}" type="pres">
      <dgm:prSet presAssocID="{F9743DD0-012B-415F-B5D8-2ECCABBB50A2}" presName="sp" presStyleCnt="0"/>
      <dgm:spPr/>
      <dgm:t>
        <a:bodyPr/>
        <a:lstStyle/>
        <a:p>
          <a:endParaRPr lang="ru-RU"/>
        </a:p>
      </dgm:t>
    </dgm:pt>
    <dgm:pt modelId="{7C244F02-F7AD-4A61-827C-4A22FA726D8B}" type="pres">
      <dgm:prSet presAssocID="{0F340399-26B1-4093-9703-EAAC149E6C9B}" presName="composite" presStyleCnt="0"/>
      <dgm:spPr/>
      <dgm:t>
        <a:bodyPr/>
        <a:lstStyle/>
        <a:p>
          <a:endParaRPr lang="ru-RU"/>
        </a:p>
      </dgm:t>
    </dgm:pt>
    <dgm:pt modelId="{6A4D461E-D597-4788-9121-1013EAB7BEA1}" type="pres">
      <dgm:prSet presAssocID="{0F340399-26B1-4093-9703-EAAC149E6C9B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0B962F-DD05-4530-8CA1-C4DE2EA0FEDD}" type="pres">
      <dgm:prSet presAssocID="{0F340399-26B1-4093-9703-EAAC149E6C9B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BE6EBD-902C-4715-B3E0-B9C702051DC3}" type="pres">
      <dgm:prSet presAssocID="{7D17D4E6-CF2E-4DC8-864D-1019803E352F}" presName="sp" presStyleCnt="0"/>
      <dgm:spPr/>
      <dgm:t>
        <a:bodyPr/>
        <a:lstStyle/>
        <a:p>
          <a:endParaRPr lang="ru-RU"/>
        </a:p>
      </dgm:t>
    </dgm:pt>
    <dgm:pt modelId="{43CB43A5-2D14-4377-A3EB-31E66D8BC34B}" type="pres">
      <dgm:prSet presAssocID="{5F5F1852-6F36-4149-B642-C1052D79560D}" presName="composite" presStyleCnt="0"/>
      <dgm:spPr/>
      <dgm:t>
        <a:bodyPr/>
        <a:lstStyle/>
        <a:p>
          <a:endParaRPr lang="ru-RU"/>
        </a:p>
      </dgm:t>
    </dgm:pt>
    <dgm:pt modelId="{F0E69A82-9F6E-4460-BE05-7FCBAE5B6CCC}" type="pres">
      <dgm:prSet presAssocID="{5F5F1852-6F36-4149-B642-C1052D79560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65FAA8-644B-4A7F-B395-008863859D42}" type="pres">
      <dgm:prSet presAssocID="{5F5F1852-6F36-4149-B642-C1052D79560D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E5D0C5-87A8-4272-A555-C30DA5D724E7}" type="presOf" srcId="{BB766ACE-0623-4A3A-99DC-290A3AA78C92}" destId="{1838D529-3206-4A16-B3F3-3C700F6AB2D6}" srcOrd="0" destOrd="0" presId="urn:microsoft.com/office/officeart/2005/8/layout/chevron2"/>
    <dgm:cxn modelId="{0F87E104-07CB-40A4-9616-46996305EEC6}" type="presOf" srcId="{3017ACD4-CA79-4007-9DC1-A9D269B7A1F5}" destId="{310B962F-DD05-4530-8CA1-C4DE2EA0FEDD}" srcOrd="0" destOrd="0" presId="urn:microsoft.com/office/officeart/2005/8/layout/chevron2"/>
    <dgm:cxn modelId="{95BF0CDA-FF5B-44C8-A45B-807AC58FA9D6}" type="presOf" srcId="{12680B09-151C-4B1B-9C8A-496A0EA289F4}" destId="{3196FD5B-C927-4B0F-93F4-7F3963CB67A5}" srcOrd="0" destOrd="0" presId="urn:microsoft.com/office/officeart/2005/8/layout/chevron2"/>
    <dgm:cxn modelId="{8E69D0FD-3984-4D12-948D-9EB913844035}" srcId="{D1F6644D-4409-4CA7-AFCB-110A667664F6}" destId="{0F340399-26B1-4093-9703-EAAC149E6C9B}" srcOrd="2" destOrd="0" parTransId="{7FAB4F97-35CF-45C2-B97F-703C5F4F9EB0}" sibTransId="{7D17D4E6-CF2E-4DC8-864D-1019803E352F}"/>
    <dgm:cxn modelId="{48D54083-E52D-41FB-AA11-0E889C225BC2}" type="presOf" srcId="{5F5F1852-6F36-4149-B642-C1052D79560D}" destId="{F0E69A82-9F6E-4460-BE05-7FCBAE5B6CCC}" srcOrd="0" destOrd="0" presId="urn:microsoft.com/office/officeart/2005/8/layout/chevron2"/>
    <dgm:cxn modelId="{2C4D4D6F-AA90-4D9C-862F-225AAE5FE835}" type="presOf" srcId="{0F340399-26B1-4093-9703-EAAC149E6C9B}" destId="{6A4D461E-D597-4788-9121-1013EAB7BEA1}" srcOrd="0" destOrd="0" presId="urn:microsoft.com/office/officeart/2005/8/layout/chevron2"/>
    <dgm:cxn modelId="{03D116FE-6E51-461E-9DC8-686C9ED21F4B}" srcId="{4A6BB1E1-03EE-4261-8E6F-16BA4A058194}" destId="{4B0C368C-38CB-449A-A74D-69D6B9179AB9}" srcOrd="0" destOrd="0" parTransId="{A70EF6CE-9A98-44B8-8E70-B19727C61177}" sibTransId="{DB4AE0ED-E59C-4939-B700-D88034848E90}"/>
    <dgm:cxn modelId="{5B8C48CD-DF82-405F-AE70-5712F56DF3D9}" type="presOf" srcId="{D1F6644D-4409-4CA7-AFCB-110A667664F6}" destId="{E72E79C0-A852-4B69-9DD4-C0267193E35E}" srcOrd="0" destOrd="0" presId="urn:microsoft.com/office/officeart/2005/8/layout/chevron2"/>
    <dgm:cxn modelId="{359EC81F-E619-4356-BC97-A1FEAEC82EC2}" type="presOf" srcId="{4B0C368C-38CB-449A-A74D-69D6B9179AB9}" destId="{0D70656F-06B4-41DA-B809-3814D7108502}" srcOrd="0" destOrd="0" presId="urn:microsoft.com/office/officeart/2005/8/layout/chevron2"/>
    <dgm:cxn modelId="{A5C2121C-7F4D-4BAC-A01E-58CFD08648B0}" srcId="{5F5F1852-6F36-4149-B642-C1052D79560D}" destId="{85C1D941-DA85-45C9-8E4C-AFE8E96E60AD}" srcOrd="0" destOrd="0" parTransId="{F26F8A82-BE1F-4462-A8F4-819BD9E949CF}" sibTransId="{50959C3C-7D27-4115-812C-F66A06647E7B}"/>
    <dgm:cxn modelId="{8AFF1000-599E-45DA-970C-5347B468F918}" srcId="{D1F6644D-4409-4CA7-AFCB-110A667664F6}" destId="{BB766ACE-0623-4A3A-99DC-290A3AA78C92}" srcOrd="1" destOrd="0" parTransId="{9E3ED263-0C82-4735-81CE-6FC263CA7FD6}" sibTransId="{F9743DD0-012B-415F-B5D8-2ECCABBB50A2}"/>
    <dgm:cxn modelId="{245E0371-409B-4586-A942-A4103268DC5C}" type="presOf" srcId="{85C1D941-DA85-45C9-8E4C-AFE8E96E60AD}" destId="{1265FAA8-644B-4A7F-B395-008863859D42}" srcOrd="0" destOrd="0" presId="urn:microsoft.com/office/officeart/2005/8/layout/chevron2"/>
    <dgm:cxn modelId="{782411CF-F12B-41AB-9C27-67CF339E2230}" type="presOf" srcId="{4A6BB1E1-03EE-4261-8E6F-16BA4A058194}" destId="{63FEC222-A2C4-4EFF-98F0-9D76C3016D38}" srcOrd="0" destOrd="0" presId="urn:microsoft.com/office/officeart/2005/8/layout/chevron2"/>
    <dgm:cxn modelId="{6B107B7F-2476-4662-9BA2-2A140561E192}" srcId="{BB766ACE-0623-4A3A-99DC-290A3AA78C92}" destId="{12680B09-151C-4B1B-9C8A-496A0EA289F4}" srcOrd="0" destOrd="0" parTransId="{537209EF-8EDB-4378-B86F-B929BF21B138}" sibTransId="{3111DCEB-4C31-4DB2-A990-A3A853E7B7A4}"/>
    <dgm:cxn modelId="{0DFA3839-9D7A-45D2-9709-6F4171FB48B5}" srcId="{0F340399-26B1-4093-9703-EAAC149E6C9B}" destId="{3017ACD4-CA79-4007-9DC1-A9D269B7A1F5}" srcOrd="0" destOrd="0" parTransId="{3D7E5A65-F871-4501-854A-C5ED9D3FC67E}" sibTransId="{1673AA69-994E-491C-9736-55C2786F4123}"/>
    <dgm:cxn modelId="{0DA22CCC-F0E6-47F5-8203-E88A49644644}" srcId="{D1F6644D-4409-4CA7-AFCB-110A667664F6}" destId="{5F5F1852-6F36-4149-B642-C1052D79560D}" srcOrd="3" destOrd="0" parTransId="{A5EFC7CE-C03A-479A-8F61-1BF60F9C484E}" sibTransId="{98152408-2BA0-4A45-B5E8-876CAE8993ED}"/>
    <dgm:cxn modelId="{770D0C22-DD04-48D7-B7C6-7A9E043EF872}" srcId="{D1F6644D-4409-4CA7-AFCB-110A667664F6}" destId="{4A6BB1E1-03EE-4261-8E6F-16BA4A058194}" srcOrd="0" destOrd="0" parTransId="{5A98D666-5132-43DD-9ACA-2F64FB9358A9}" sibTransId="{73E0E570-C3AC-4EAE-92A8-D2E1884F3271}"/>
    <dgm:cxn modelId="{DED4F0DA-93D3-4614-99E1-1D68C2171046}" type="presParOf" srcId="{E72E79C0-A852-4B69-9DD4-C0267193E35E}" destId="{BD32EA53-4755-4A7A-997B-7E4CE3445CFF}" srcOrd="0" destOrd="0" presId="urn:microsoft.com/office/officeart/2005/8/layout/chevron2"/>
    <dgm:cxn modelId="{A8B9E7EB-3A7D-46EB-9DAC-A08F8F4B82CA}" type="presParOf" srcId="{BD32EA53-4755-4A7A-997B-7E4CE3445CFF}" destId="{63FEC222-A2C4-4EFF-98F0-9D76C3016D38}" srcOrd="0" destOrd="0" presId="urn:microsoft.com/office/officeart/2005/8/layout/chevron2"/>
    <dgm:cxn modelId="{17C60F4B-6CFD-4BF9-895E-BD35D68A7BCA}" type="presParOf" srcId="{BD32EA53-4755-4A7A-997B-7E4CE3445CFF}" destId="{0D70656F-06B4-41DA-B809-3814D7108502}" srcOrd="1" destOrd="0" presId="urn:microsoft.com/office/officeart/2005/8/layout/chevron2"/>
    <dgm:cxn modelId="{1CB52C6E-30DE-4B5B-98AE-9CACFAA63939}" type="presParOf" srcId="{E72E79C0-A852-4B69-9DD4-C0267193E35E}" destId="{264EA484-E659-462F-BFE4-FC9F8730A282}" srcOrd="1" destOrd="0" presId="urn:microsoft.com/office/officeart/2005/8/layout/chevron2"/>
    <dgm:cxn modelId="{9723331D-F8C6-45D5-A3D8-D81163013DEA}" type="presParOf" srcId="{E72E79C0-A852-4B69-9DD4-C0267193E35E}" destId="{8F328A4B-C918-4E18-A684-3E683E712746}" srcOrd="2" destOrd="0" presId="urn:microsoft.com/office/officeart/2005/8/layout/chevron2"/>
    <dgm:cxn modelId="{2CC40A22-F3D8-493C-9F99-B692D8220453}" type="presParOf" srcId="{8F328A4B-C918-4E18-A684-3E683E712746}" destId="{1838D529-3206-4A16-B3F3-3C700F6AB2D6}" srcOrd="0" destOrd="0" presId="urn:microsoft.com/office/officeart/2005/8/layout/chevron2"/>
    <dgm:cxn modelId="{DD68EFAD-470A-44A6-A025-0EC67C6344B3}" type="presParOf" srcId="{8F328A4B-C918-4E18-A684-3E683E712746}" destId="{3196FD5B-C927-4B0F-93F4-7F3963CB67A5}" srcOrd="1" destOrd="0" presId="urn:microsoft.com/office/officeart/2005/8/layout/chevron2"/>
    <dgm:cxn modelId="{FF636C2C-85BB-4941-8A17-322B1A37D5B8}" type="presParOf" srcId="{E72E79C0-A852-4B69-9DD4-C0267193E35E}" destId="{938FBF08-2522-481A-B1FC-F62B89E097DF}" srcOrd="3" destOrd="0" presId="urn:microsoft.com/office/officeart/2005/8/layout/chevron2"/>
    <dgm:cxn modelId="{FCE21A28-E625-4677-A06D-8E512EF8C7B6}" type="presParOf" srcId="{E72E79C0-A852-4B69-9DD4-C0267193E35E}" destId="{7C244F02-F7AD-4A61-827C-4A22FA726D8B}" srcOrd="4" destOrd="0" presId="urn:microsoft.com/office/officeart/2005/8/layout/chevron2"/>
    <dgm:cxn modelId="{5D594B40-3C4C-44C3-8E6E-D03578E58083}" type="presParOf" srcId="{7C244F02-F7AD-4A61-827C-4A22FA726D8B}" destId="{6A4D461E-D597-4788-9121-1013EAB7BEA1}" srcOrd="0" destOrd="0" presId="urn:microsoft.com/office/officeart/2005/8/layout/chevron2"/>
    <dgm:cxn modelId="{73C5AD3B-2E0C-4691-A794-6AAA65F0FF8B}" type="presParOf" srcId="{7C244F02-F7AD-4A61-827C-4A22FA726D8B}" destId="{310B962F-DD05-4530-8CA1-C4DE2EA0FEDD}" srcOrd="1" destOrd="0" presId="urn:microsoft.com/office/officeart/2005/8/layout/chevron2"/>
    <dgm:cxn modelId="{1B67A9AB-B160-46E4-8729-1710149E6914}" type="presParOf" srcId="{E72E79C0-A852-4B69-9DD4-C0267193E35E}" destId="{21BE6EBD-902C-4715-B3E0-B9C702051DC3}" srcOrd="5" destOrd="0" presId="urn:microsoft.com/office/officeart/2005/8/layout/chevron2"/>
    <dgm:cxn modelId="{FC68F4D7-1421-484A-9752-ACE3B68BFCA6}" type="presParOf" srcId="{E72E79C0-A852-4B69-9DD4-C0267193E35E}" destId="{43CB43A5-2D14-4377-A3EB-31E66D8BC34B}" srcOrd="6" destOrd="0" presId="urn:microsoft.com/office/officeart/2005/8/layout/chevron2"/>
    <dgm:cxn modelId="{248E6803-DBE3-4078-A0B8-35643329A83F}" type="presParOf" srcId="{43CB43A5-2D14-4377-A3EB-31E66D8BC34B}" destId="{F0E69A82-9F6E-4460-BE05-7FCBAE5B6CCC}" srcOrd="0" destOrd="0" presId="urn:microsoft.com/office/officeart/2005/8/layout/chevron2"/>
    <dgm:cxn modelId="{214DBE85-6778-493C-A726-5A49847F57E4}" type="presParOf" srcId="{43CB43A5-2D14-4377-A3EB-31E66D8BC34B}" destId="{1265FAA8-644B-4A7F-B395-008863859D4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07BF0F-1C23-4F12-B29D-A0F5ACE25854}" type="doc">
      <dgm:prSet loTypeId="urn:microsoft.com/office/officeart/2005/8/layout/vList3#2" loCatId="list" qsTypeId="urn:microsoft.com/office/officeart/2005/8/quickstyle/3d4" qsCatId="3D" csTypeId="urn:microsoft.com/office/officeart/2005/8/colors/accent1_2" csCatId="accent1" phldr="1"/>
      <dgm:spPr/>
    </dgm:pt>
    <dgm:pt modelId="{5570D8A2-9489-4C2D-A260-F3CB8EC792B4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Соблюдение уровня оплаты труда работников в соответствии с Указом Президента № 597 «О мероприятиях по реализации государственной социальной политики»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A21FD5D-2EAD-4D97-9C2D-C29E2370F146}" type="parTrans" cxnId="{6A21465F-BBEA-4965-9B80-991BAD4D417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35F39CC-42AB-485B-A2A6-CD88DD28E3A6}" type="sibTrans" cxnId="{6A21465F-BBEA-4965-9B80-991BAD4D417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8299F0C-9E36-483F-8486-ECD76542B981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ИНДЕКСАЦИЯ</a:t>
          </a: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:</a:t>
          </a:r>
        </a:p>
        <a:p>
          <a:pPr algn="l"/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должностных окладов работников муниципальных учреждений на 4 %</a:t>
          </a:r>
        </a:p>
        <a:p>
          <a:pPr algn="l"/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ежемесячного денежного вознаграждения муниципальных служащих на 4 % </a:t>
          </a:r>
        </a:p>
        <a:p>
          <a:pPr algn="l"/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расходов на мероприятия МП на 4 % (для заключения трехлетних контрактов)</a:t>
          </a:r>
        </a:p>
      </dgm:t>
    </dgm:pt>
    <dgm:pt modelId="{23B931AE-EB61-43DF-8AC0-603AA97A474F}" type="parTrans" cxnId="{764225C6-BC85-4E0C-860E-B2096708B29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FB86174-F465-4E9A-BC00-EDE969B20EED}" type="sibTrans" cxnId="{764225C6-BC85-4E0C-860E-B2096708B29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C236DE3-8FDF-4CD6-867F-C6B8D55A1F5B}" type="pres">
      <dgm:prSet presAssocID="{1007BF0F-1C23-4F12-B29D-A0F5ACE25854}" presName="linearFlow" presStyleCnt="0">
        <dgm:presLayoutVars>
          <dgm:dir/>
          <dgm:resizeHandles val="exact"/>
        </dgm:presLayoutVars>
      </dgm:prSet>
      <dgm:spPr/>
    </dgm:pt>
    <dgm:pt modelId="{29741F0A-F9B0-4DCB-B079-7AF0EA138979}" type="pres">
      <dgm:prSet presAssocID="{5570D8A2-9489-4C2D-A260-F3CB8EC792B4}" presName="composite" presStyleCnt="0"/>
      <dgm:spPr/>
    </dgm:pt>
    <dgm:pt modelId="{98E8B4B0-C5AD-4CAA-BF7B-AC0695248B22}" type="pres">
      <dgm:prSet presAssocID="{5570D8A2-9489-4C2D-A260-F3CB8EC792B4}" presName="imgShp" presStyleLbl="fgImgPlace1" presStyleIdx="0" presStyleCnt="2" custScaleX="68802" custScaleY="79302" custLinFactNeighborX="-51324" custLinFactNeighborY="1056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2D80B31-BB7B-4C3D-A2EF-E0BA41F7CD36}" type="pres">
      <dgm:prSet presAssocID="{5570D8A2-9489-4C2D-A260-F3CB8EC792B4}" presName="txShp" presStyleLbl="node1" presStyleIdx="0" presStyleCnt="2" custScaleX="150376" custLinFactNeighborX="2148" custLinFactNeighborY="125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2964AA-42CD-49F8-86EB-B9521B98DDFC}" type="pres">
      <dgm:prSet presAssocID="{835F39CC-42AB-485B-A2A6-CD88DD28E3A6}" presName="spacing" presStyleCnt="0"/>
      <dgm:spPr/>
    </dgm:pt>
    <dgm:pt modelId="{A10875E4-97F2-4399-8B4C-65C305A44AFC}" type="pres">
      <dgm:prSet presAssocID="{18299F0C-9E36-483F-8486-ECD76542B981}" presName="composite" presStyleCnt="0"/>
      <dgm:spPr/>
    </dgm:pt>
    <dgm:pt modelId="{F0DE6D15-FCAD-476B-8653-A8C0EE602405}" type="pres">
      <dgm:prSet presAssocID="{18299F0C-9E36-483F-8486-ECD76542B981}" presName="imgShp" presStyleLbl="fgImgPlace1" presStyleIdx="1" presStyleCnt="2" custScaleX="73298" custScaleY="92488" custLinFactNeighborX="-48716" custLinFactNeighborY="-1238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37593D4-E46F-4236-B7D2-177EFE214178}" type="pres">
      <dgm:prSet presAssocID="{18299F0C-9E36-483F-8486-ECD76542B981}" presName="txShp" presStyleLbl="node1" presStyleIdx="1" presStyleCnt="2" custScaleX="149998" custScaleY="168310" custLinFactNeighborX="1739" custLinFactNeighborY="-103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324AD6-DDF4-4E47-B3BF-4FFF051EFF85}" type="presOf" srcId="{18299F0C-9E36-483F-8486-ECD76542B981}" destId="{537593D4-E46F-4236-B7D2-177EFE214178}" srcOrd="0" destOrd="0" presId="urn:microsoft.com/office/officeart/2005/8/layout/vList3#2"/>
    <dgm:cxn modelId="{557AF051-76EE-4C1D-AAC4-872712F3682C}" type="presOf" srcId="{5570D8A2-9489-4C2D-A260-F3CB8EC792B4}" destId="{52D80B31-BB7B-4C3D-A2EF-E0BA41F7CD36}" srcOrd="0" destOrd="0" presId="urn:microsoft.com/office/officeart/2005/8/layout/vList3#2"/>
    <dgm:cxn modelId="{03BF852C-01F8-41A6-9667-16605BC9118A}" type="presOf" srcId="{1007BF0F-1C23-4F12-B29D-A0F5ACE25854}" destId="{CC236DE3-8FDF-4CD6-867F-C6B8D55A1F5B}" srcOrd="0" destOrd="0" presId="urn:microsoft.com/office/officeart/2005/8/layout/vList3#2"/>
    <dgm:cxn modelId="{6A21465F-BBEA-4965-9B80-991BAD4D417D}" srcId="{1007BF0F-1C23-4F12-B29D-A0F5ACE25854}" destId="{5570D8A2-9489-4C2D-A260-F3CB8EC792B4}" srcOrd="0" destOrd="0" parTransId="{6A21FD5D-2EAD-4D97-9C2D-C29E2370F146}" sibTransId="{835F39CC-42AB-485B-A2A6-CD88DD28E3A6}"/>
    <dgm:cxn modelId="{764225C6-BC85-4E0C-860E-B2096708B299}" srcId="{1007BF0F-1C23-4F12-B29D-A0F5ACE25854}" destId="{18299F0C-9E36-483F-8486-ECD76542B981}" srcOrd="1" destOrd="0" parTransId="{23B931AE-EB61-43DF-8AC0-603AA97A474F}" sibTransId="{9FB86174-F465-4E9A-BC00-EDE969B20EED}"/>
    <dgm:cxn modelId="{0A2C9FF8-C1E0-4C32-BCA9-D4CF87F4F87F}" type="presParOf" srcId="{CC236DE3-8FDF-4CD6-867F-C6B8D55A1F5B}" destId="{29741F0A-F9B0-4DCB-B079-7AF0EA138979}" srcOrd="0" destOrd="0" presId="urn:microsoft.com/office/officeart/2005/8/layout/vList3#2"/>
    <dgm:cxn modelId="{276E977B-1F21-420D-9477-50F45C89A3A9}" type="presParOf" srcId="{29741F0A-F9B0-4DCB-B079-7AF0EA138979}" destId="{98E8B4B0-C5AD-4CAA-BF7B-AC0695248B22}" srcOrd="0" destOrd="0" presId="urn:microsoft.com/office/officeart/2005/8/layout/vList3#2"/>
    <dgm:cxn modelId="{D312BB5B-AC69-48D5-99C2-ADFEE4FD108D}" type="presParOf" srcId="{29741F0A-F9B0-4DCB-B079-7AF0EA138979}" destId="{52D80B31-BB7B-4C3D-A2EF-E0BA41F7CD36}" srcOrd="1" destOrd="0" presId="urn:microsoft.com/office/officeart/2005/8/layout/vList3#2"/>
    <dgm:cxn modelId="{CF2F9D07-4ACE-460C-89B5-D15AFDE950EE}" type="presParOf" srcId="{CC236DE3-8FDF-4CD6-867F-C6B8D55A1F5B}" destId="{5A2964AA-42CD-49F8-86EB-B9521B98DDFC}" srcOrd="1" destOrd="0" presId="urn:microsoft.com/office/officeart/2005/8/layout/vList3#2"/>
    <dgm:cxn modelId="{21469087-D6AC-4800-B46B-26F923F56BDD}" type="presParOf" srcId="{CC236DE3-8FDF-4CD6-867F-C6B8D55A1F5B}" destId="{A10875E4-97F2-4399-8B4C-65C305A44AFC}" srcOrd="2" destOrd="0" presId="urn:microsoft.com/office/officeart/2005/8/layout/vList3#2"/>
    <dgm:cxn modelId="{1205A859-D1E7-4290-84AA-025FDDF10AC4}" type="presParOf" srcId="{A10875E4-97F2-4399-8B4C-65C305A44AFC}" destId="{F0DE6D15-FCAD-476B-8653-A8C0EE602405}" srcOrd="0" destOrd="0" presId="urn:microsoft.com/office/officeart/2005/8/layout/vList3#2"/>
    <dgm:cxn modelId="{C7E01636-4361-4A5A-91A1-139A4887E3DA}" type="presParOf" srcId="{A10875E4-97F2-4399-8B4C-65C305A44AFC}" destId="{537593D4-E46F-4236-B7D2-177EFE214178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15D304-5959-41C8-BBB0-0E117AA83D3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811B07-0571-48AA-A383-53877B6D274F}">
      <dgm:prSet phldrT="[Текст]" custT="1"/>
      <dgm:spPr>
        <a:gradFill flip="none" rotWithShape="0">
          <a:gsLst>
            <a:gs pos="0">
              <a:schemeClr val="tx2">
                <a:lumMod val="60000"/>
                <a:lumOff val="40000"/>
                <a:tint val="66000"/>
                <a:satMod val="160000"/>
              </a:schemeClr>
            </a:gs>
            <a:gs pos="50000">
              <a:schemeClr val="tx2">
                <a:lumMod val="60000"/>
                <a:lumOff val="40000"/>
                <a:tint val="44500"/>
                <a:satMod val="160000"/>
              </a:schemeClr>
            </a:gs>
            <a:gs pos="100000">
              <a:schemeClr val="tx2">
                <a:lumMod val="60000"/>
                <a:lumOff val="40000"/>
                <a:tint val="23500"/>
                <a:satMod val="160000"/>
              </a:schemeClr>
            </a:gs>
          </a:gsLst>
          <a:lin ang="2700000" scaled="1"/>
          <a:tileRect/>
        </a:gradFill>
        <a:ln>
          <a:noFill/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9,5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800F761-14B9-4801-89A4-9620AFCDEE73}" type="parTrans" cxnId="{E67954AC-DB56-4DC3-AE5E-1CA914C1B3C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ABE10B08-AA67-4DBA-A1EF-54EF0B6E96C5}" type="sibTrans" cxnId="{E67954AC-DB56-4DC3-AE5E-1CA914C1B3C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D7174D3-57B6-4657-8B51-D17A4D8A2925}">
      <dgm:prSet phldrT="[Текст]"/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Капитальный ремонт, содержание и создание инфраструктуры объектов муниципальной собственности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D1AEB57-AE40-445E-95E5-9EB9D1062011}" type="parTrans" cxnId="{03E3AD3E-0610-4817-A4BE-4DD7BEBA402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FB1BA13-6119-4B47-95BA-6CB1D56B8823}" type="sibTrans" cxnId="{03E3AD3E-0610-4817-A4BE-4DD7BEBA402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71C06C9-4D49-4929-8EC0-1694E6B4410C}">
      <dgm:prSet phldrT="[Текст]" custT="1"/>
      <dgm:spPr>
        <a:gradFill flip="none" rotWithShape="0">
          <a:gsLst>
            <a:gs pos="0">
              <a:schemeClr val="tx2">
                <a:lumMod val="60000"/>
                <a:lumOff val="40000"/>
                <a:tint val="66000"/>
                <a:satMod val="160000"/>
              </a:schemeClr>
            </a:gs>
            <a:gs pos="50000">
              <a:schemeClr val="tx2">
                <a:lumMod val="60000"/>
                <a:lumOff val="40000"/>
                <a:tint val="44500"/>
                <a:satMod val="160000"/>
              </a:schemeClr>
            </a:gs>
            <a:gs pos="100000">
              <a:schemeClr val="tx2">
                <a:lumMod val="60000"/>
                <a:lumOff val="40000"/>
                <a:tint val="23500"/>
                <a:satMod val="160000"/>
              </a:schemeClr>
            </a:gs>
          </a:gsLst>
          <a:lin ang="2700000" scaled="1"/>
          <a:tileRect/>
        </a:gradFill>
        <a:ln>
          <a:noFill/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9,9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7A8CFA4-B3BD-457E-811D-0968C19800EE}" type="parTrans" cxnId="{5F3740AB-2008-4ACF-9F03-DD43AD0B3167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1FB4BAA-1BFE-433F-9B62-52CA29495A9B}" type="sibTrans" cxnId="{5F3740AB-2008-4ACF-9F03-DD43AD0B3167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34D8FD8-4F02-4B51-B6D7-490AB2C05154}">
      <dgm:prSet phldrT="[Текст]"/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Обеспечение деятельности МКУ "СФИ"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6E96A1E4-7CF1-4B1B-B895-03FCB0FB0E86}" type="parTrans" cxnId="{D83DEA38-E0E8-4F0C-BFB0-31334B051FB8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67B6977-39FF-4402-96FD-AAD806B4E396}" type="sibTrans" cxnId="{D83DEA38-E0E8-4F0C-BFB0-31334B051FB8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FE1B4EA-5A87-4AF8-BB25-8CF22BBDDDCF}">
      <dgm:prSet phldrT="[Текст]" custT="1"/>
      <dgm:spPr>
        <a:gradFill flip="none" rotWithShape="0">
          <a:gsLst>
            <a:gs pos="0">
              <a:schemeClr val="tx2">
                <a:lumMod val="60000"/>
                <a:lumOff val="40000"/>
                <a:tint val="66000"/>
                <a:satMod val="160000"/>
              </a:schemeClr>
            </a:gs>
            <a:gs pos="50000">
              <a:schemeClr val="tx2">
                <a:lumMod val="60000"/>
                <a:lumOff val="40000"/>
                <a:tint val="44500"/>
                <a:satMod val="160000"/>
              </a:schemeClr>
            </a:gs>
            <a:gs pos="100000">
              <a:schemeClr val="tx2">
                <a:lumMod val="60000"/>
                <a:lumOff val="40000"/>
                <a:tint val="23500"/>
                <a:satMod val="160000"/>
              </a:schemeClr>
            </a:gs>
          </a:gsLst>
          <a:lin ang="2700000" scaled="1"/>
          <a:tileRect/>
        </a:gradFill>
        <a:ln>
          <a:noFill/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0,5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D0F93F6-EDD1-4F30-9F4D-649696C5EA02}" type="parTrans" cxnId="{8FABFBC3-C796-4690-A267-CBCC1265DF54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ED0D930-8478-429E-A042-A50D3DF9DF27}" type="sibTrans" cxnId="{8FABFBC3-C796-4690-A267-CBCC1265DF54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836DB80-F19E-454E-9B8B-2565DDFC06A7}">
      <dgm:prSet phldrT="[Текст]"/>
      <dgm:spPr>
        <a:gradFill flip="none" rotWithShape="0">
          <a:gsLst>
            <a:gs pos="0">
              <a:srgbClr val="00B0F0">
                <a:tint val="66000"/>
                <a:satMod val="160000"/>
              </a:srgbClr>
            </a:gs>
            <a:gs pos="50000">
              <a:srgbClr val="00B0F0">
                <a:tint val="44500"/>
                <a:satMod val="160000"/>
              </a:srgbClr>
            </a:gs>
            <a:gs pos="100000">
              <a:srgbClr val="00B0F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Постановка на кадастровый учет и оценка объектов муниципальной собственности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19CA91BB-4CD0-4232-BF4C-EA07EA2CC00F}" type="parTrans" cxnId="{E83C361C-12A1-4900-B21D-1B7F4D7BBC3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2FD45D1-C66A-470D-96D1-0E39A2DE20AC}" type="sibTrans" cxnId="{E83C361C-12A1-4900-B21D-1B7F4D7BBC3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0E6FE34-95FD-41A1-884C-D961C573247B}" type="pres">
      <dgm:prSet presAssocID="{FB15D304-5959-41C8-BBB0-0E117AA83D3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9B999D-D65C-4053-BE2B-4932C2C41190}" type="pres">
      <dgm:prSet presAssocID="{CF811B07-0571-48AA-A383-53877B6D274F}" presName="composite" presStyleCnt="0"/>
      <dgm:spPr/>
    </dgm:pt>
    <dgm:pt modelId="{0D5AB6CF-422A-4E54-A6C5-43E6391E83A2}" type="pres">
      <dgm:prSet presAssocID="{CF811B07-0571-48AA-A383-53877B6D274F}" presName="parTx" presStyleLbl="alignNode1" presStyleIdx="0" presStyleCnt="3" custLinFactNeighborX="-103" custLinFactNeighborY="-334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BC24FB-EAC2-4F44-8C6A-21A77391474C}" type="pres">
      <dgm:prSet presAssocID="{CF811B07-0571-48AA-A383-53877B6D274F}" presName="desTx" presStyleLbl="alignAccFollowNode1" presStyleIdx="0" presStyleCnt="3" custLinFactNeighborX="-103" custLinFactNeighborY="78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810B0-9679-48A4-9E9A-D77A2B04A640}" type="pres">
      <dgm:prSet presAssocID="{ABE10B08-AA67-4DBA-A1EF-54EF0B6E96C5}" presName="space" presStyleCnt="0"/>
      <dgm:spPr/>
    </dgm:pt>
    <dgm:pt modelId="{CAEED1C3-9DB8-4F6B-9F2A-7201AF462899}" type="pres">
      <dgm:prSet presAssocID="{071C06C9-4D49-4929-8EC0-1694E6B4410C}" presName="composite" presStyleCnt="0"/>
      <dgm:spPr/>
    </dgm:pt>
    <dgm:pt modelId="{9C70698D-13B8-4BA5-B363-66EC271F6B78}" type="pres">
      <dgm:prSet presAssocID="{071C06C9-4D49-4929-8EC0-1694E6B4410C}" presName="parTx" presStyleLbl="alignNode1" presStyleIdx="1" presStyleCnt="3" custLinFactNeighborX="1057" custLinFactNeighborY="-810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644E51-478F-4C37-8D9C-8BAFF1E85F6E}" type="pres">
      <dgm:prSet presAssocID="{071C06C9-4D49-4929-8EC0-1694E6B4410C}" presName="desTx" presStyleLbl="alignAccFollowNode1" presStyleIdx="1" presStyleCnt="3" custScaleY="47159" custLinFactNeighborY="-318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DA3FC-5D90-4E6E-AD22-72A331D66CFC}" type="pres">
      <dgm:prSet presAssocID="{31FB4BAA-1BFE-433F-9B62-52CA29495A9B}" presName="space" presStyleCnt="0"/>
      <dgm:spPr/>
    </dgm:pt>
    <dgm:pt modelId="{840C06CE-671C-4034-B5FE-B418C7D7B522}" type="pres">
      <dgm:prSet presAssocID="{2FE1B4EA-5A87-4AF8-BB25-8CF22BBDDDCF}" presName="composite" presStyleCnt="0"/>
      <dgm:spPr/>
    </dgm:pt>
    <dgm:pt modelId="{38A7EDCC-23F8-4161-A985-BB4DB86B0A3D}" type="pres">
      <dgm:prSet presAssocID="{2FE1B4EA-5A87-4AF8-BB25-8CF22BBDDDCF}" presName="parTx" presStyleLbl="alignNode1" presStyleIdx="2" presStyleCnt="3" custLinFactNeighborY="-395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5D05FA-9C0A-4E5A-986F-C4C1D612F0B9}" type="pres">
      <dgm:prSet presAssocID="{2FE1B4EA-5A87-4AF8-BB25-8CF22BBDDDCF}" presName="desTx" presStyleLbl="alignAccFollowNode1" presStyleIdx="2" presStyleCnt="3" custScaleY="93595" custLinFactNeighborY="-10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ABFBC3-C796-4690-A267-CBCC1265DF54}" srcId="{FB15D304-5959-41C8-BBB0-0E117AA83D3B}" destId="{2FE1B4EA-5A87-4AF8-BB25-8CF22BBDDDCF}" srcOrd="2" destOrd="0" parTransId="{1D0F93F6-EDD1-4F30-9F4D-649696C5EA02}" sibTransId="{9ED0D930-8478-429E-A042-A50D3DF9DF27}"/>
    <dgm:cxn modelId="{4FF0A87F-3F8A-45E9-AABC-6A6BBDB02948}" type="presOf" srcId="{D34D8FD8-4F02-4B51-B6D7-490AB2C05154}" destId="{F5644E51-478F-4C37-8D9C-8BAFF1E85F6E}" srcOrd="0" destOrd="0" presId="urn:microsoft.com/office/officeart/2005/8/layout/hList1"/>
    <dgm:cxn modelId="{E83C361C-12A1-4900-B21D-1B7F4D7BBC3A}" srcId="{2FE1B4EA-5A87-4AF8-BB25-8CF22BBDDDCF}" destId="{7836DB80-F19E-454E-9B8B-2565DDFC06A7}" srcOrd="0" destOrd="0" parTransId="{19CA91BB-4CD0-4232-BF4C-EA07EA2CC00F}" sibTransId="{E2FD45D1-C66A-470D-96D1-0E39A2DE20AC}"/>
    <dgm:cxn modelId="{F1B3E75E-8DBA-4A8E-AC9D-DDD17F85C2AB}" type="presOf" srcId="{FB15D304-5959-41C8-BBB0-0E117AA83D3B}" destId="{40E6FE34-95FD-41A1-884C-D961C573247B}" srcOrd="0" destOrd="0" presId="urn:microsoft.com/office/officeart/2005/8/layout/hList1"/>
    <dgm:cxn modelId="{20E416F2-CD94-4294-8ACA-15EFEA12360A}" type="presOf" srcId="{2FE1B4EA-5A87-4AF8-BB25-8CF22BBDDDCF}" destId="{38A7EDCC-23F8-4161-A985-BB4DB86B0A3D}" srcOrd="0" destOrd="0" presId="urn:microsoft.com/office/officeart/2005/8/layout/hList1"/>
    <dgm:cxn modelId="{D83DEA38-E0E8-4F0C-BFB0-31334B051FB8}" srcId="{071C06C9-4D49-4929-8EC0-1694E6B4410C}" destId="{D34D8FD8-4F02-4B51-B6D7-490AB2C05154}" srcOrd="0" destOrd="0" parTransId="{6E96A1E4-7CF1-4B1B-B895-03FCB0FB0E86}" sibTransId="{C67B6977-39FF-4402-96FD-AAD806B4E396}"/>
    <dgm:cxn modelId="{A7205808-DBCE-4CDF-BFA0-DDA2D1BF7401}" type="presOf" srcId="{CF811B07-0571-48AA-A383-53877B6D274F}" destId="{0D5AB6CF-422A-4E54-A6C5-43E6391E83A2}" srcOrd="0" destOrd="0" presId="urn:microsoft.com/office/officeart/2005/8/layout/hList1"/>
    <dgm:cxn modelId="{2515A535-17E9-49D2-A25A-A8849E5A7AF7}" type="presOf" srcId="{FD7174D3-57B6-4657-8B51-D17A4D8A2925}" destId="{21BC24FB-EAC2-4F44-8C6A-21A77391474C}" srcOrd="0" destOrd="0" presId="urn:microsoft.com/office/officeart/2005/8/layout/hList1"/>
    <dgm:cxn modelId="{31B7A920-3610-4C47-B328-4393B9B33296}" type="presOf" srcId="{071C06C9-4D49-4929-8EC0-1694E6B4410C}" destId="{9C70698D-13B8-4BA5-B363-66EC271F6B78}" srcOrd="0" destOrd="0" presId="urn:microsoft.com/office/officeart/2005/8/layout/hList1"/>
    <dgm:cxn modelId="{03E3AD3E-0610-4817-A4BE-4DD7BEBA402E}" srcId="{CF811B07-0571-48AA-A383-53877B6D274F}" destId="{FD7174D3-57B6-4657-8B51-D17A4D8A2925}" srcOrd="0" destOrd="0" parTransId="{FD1AEB57-AE40-445E-95E5-9EB9D1062011}" sibTransId="{EFB1BA13-6119-4B47-95BA-6CB1D56B8823}"/>
    <dgm:cxn modelId="{E67954AC-DB56-4DC3-AE5E-1CA914C1B3CA}" srcId="{FB15D304-5959-41C8-BBB0-0E117AA83D3B}" destId="{CF811B07-0571-48AA-A383-53877B6D274F}" srcOrd="0" destOrd="0" parTransId="{7800F761-14B9-4801-89A4-9620AFCDEE73}" sibTransId="{ABE10B08-AA67-4DBA-A1EF-54EF0B6E96C5}"/>
    <dgm:cxn modelId="{5F3740AB-2008-4ACF-9F03-DD43AD0B3167}" srcId="{FB15D304-5959-41C8-BBB0-0E117AA83D3B}" destId="{071C06C9-4D49-4929-8EC0-1694E6B4410C}" srcOrd="1" destOrd="0" parTransId="{57A8CFA4-B3BD-457E-811D-0968C19800EE}" sibTransId="{31FB4BAA-1BFE-433F-9B62-52CA29495A9B}"/>
    <dgm:cxn modelId="{7EB2DCF4-E43D-47B2-8E3E-66AAE91E49BE}" type="presOf" srcId="{7836DB80-F19E-454E-9B8B-2565DDFC06A7}" destId="{645D05FA-9C0A-4E5A-986F-C4C1D612F0B9}" srcOrd="0" destOrd="0" presId="urn:microsoft.com/office/officeart/2005/8/layout/hList1"/>
    <dgm:cxn modelId="{B6B17D02-F316-44B6-BD72-DC8F29EA4C62}" type="presParOf" srcId="{40E6FE34-95FD-41A1-884C-D961C573247B}" destId="{919B999D-D65C-4053-BE2B-4932C2C41190}" srcOrd="0" destOrd="0" presId="urn:microsoft.com/office/officeart/2005/8/layout/hList1"/>
    <dgm:cxn modelId="{01F61898-7136-43E0-BC73-BA1BCD257DA3}" type="presParOf" srcId="{919B999D-D65C-4053-BE2B-4932C2C41190}" destId="{0D5AB6CF-422A-4E54-A6C5-43E6391E83A2}" srcOrd="0" destOrd="0" presId="urn:microsoft.com/office/officeart/2005/8/layout/hList1"/>
    <dgm:cxn modelId="{0639A33C-73E8-4EF7-9AE6-A47F1642519B}" type="presParOf" srcId="{919B999D-D65C-4053-BE2B-4932C2C41190}" destId="{21BC24FB-EAC2-4F44-8C6A-21A77391474C}" srcOrd="1" destOrd="0" presId="urn:microsoft.com/office/officeart/2005/8/layout/hList1"/>
    <dgm:cxn modelId="{985EBCA0-AEBE-4B84-8032-F0A7FC4FBF6B}" type="presParOf" srcId="{40E6FE34-95FD-41A1-884C-D961C573247B}" destId="{B4E810B0-9679-48A4-9E9A-D77A2B04A640}" srcOrd="1" destOrd="0" presId="urn:microsoft.com/office/officeart/2005/8/layout/hList1"/>
    <dgm:cxn modelId="{FCD0B3AC-3ACC-402A-AC14-88CE3FD5B7D9}" type="presParOf" srcId="{40E6FE34-95FD-41A1-884C-D961C573247B}" destId="{CAEED1C3-9DB8-4F6B-9F2A-7201AF462899}" srcOrd="2" destOrd="0" presId="urn:microsoft.com/office/officeart/2005/8/layout/hList1"/>
    <dgm:cxn modelId="{3BB1B2F4-AE23-46F1-8234-71CFE1506F9A}" type="presParOf" srcId="{CAEED1C3-9DB8-4F6B-9F2A-7201AF462899}" destId="{9C70698D-13B8-4BA5-B363-66EC271F6B78}" srcOrd="0" destOrd="0" presId="urn:microsoft.com/office/officeart/2005/8/layout/hList1"/>
    <dgm:cxn modelId="{47664791-B47B-4680-BCB2-F56D9BA0E784}" type="presParOf" srcId="{CAEED1C3-9DB8-4F6B-9F2A-7201AF462899}" destId="{F5644E51-478F-4C37-8D9C-8BAFF1E85F6E}" srcOrd="1" destOrd="0" presId="urn:microsoft.com/office/officeart/2005/8/layout/hList1"/>
    <dgm:cxn modelId="{D4A67DAA-E196-40B7-A339-558BFEAD9D51}" type="presParOf" srcId="{40E6FE34-95FD-41A1-884C-D961C573247B}" destId="{D9BDA3FC-5D90-4E6E-AD22-72A331D66CFC}" srcOrd="3" destOrd="0" presId="urn:microsoft.com/office/officeart/2005/8/layout/hList1"/>
    <dgm:cxn modelId="{31F98CD0-A9B5-402D-8926-4688EF525156}" type="presParOf" srcId="{40E6FE34-95FD-41A1-884C-D961C573247B}" destId="{840C06CE-671C-4034-B5FE-B418C7D7B522}" srcOrd="4" destOrd="0" presId="urn:microsoft.com/office/officeart/2005/8/layout/hList1"/>
    <dgm:cxn modelId="{0F750DC7-76B7-4354-A198-B9E053E8C70C}" type="presParOf" srcId="{840C06CE-671C-4034-B5FE-B418C7D7B522}" destId="{38A7EDCC-23F8-4161-A985-BB4DB86B0A3D}" srcOrd="0" destOrd="0" presId="urn:microsoft.com/office/officeart/2005/8/layout/hList1"/>
    <dgm:cxn modelId="{B125E4CA-10F5-4AF8-B6CC-71F8ADE585CB}" type="presParOf" srcId="{840C06CE-671C-4034-B5FE-B418C7D7B522}" destId="{645D05FA-9C0A-4E5A-986F-C4C1D612F0B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37593D4-E46F-4236-B7D2-177EFE214178}">
      <dsp:nvSpPr>
        <dsp:cNvPr id="0" name=""/>
        <dsp:cNvSpPr/>
      </dsp:nvSpPr>
      <dsp:spPr>
        <a:xfrm rot="10800000">
          <a:off x="13843" y="4582"/>
          <a:ext cx="5494260" cy="4387905"/>
        </a:xfrm>
        <a:prstGeom prst="homePlate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684" tIns="57150" rIns="10668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  <a:latin typeface="Arial Narrow" pitchFamily="34" charset="0"/>
              <a:cs typeface="Times New Roman" pitchFamily="18" charset="0"/>
            </a:rPr>
            <a:t>- изменений, внесенных в Налоговый и Бюджетный кодексы Российской Федерации;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  <a:latin typeface="Arial Narrow" pitchFamily="34" charset="0"/>
              <a:cs typeface="Times New Roman" pitchFamily="18" charset="0"/>
            </a:rPr>
            <a:t>- основных показателей прогноза социально-экономического развития Сосновоборского городского округа;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  <a:latin typeface="Arial Narrow" pitchFamily="34" charset="0"/>
              <a:cs typeface="Times New Roman" pitchFamily="18" charset="0"/>
            </a:rPr>
            <a:t>- ожидаемого поступления налоговых и неналоговых доходов в 2020 году с учетом информации, полученной от главных администраторов доходов;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  <a:latin typeface="Arial Narrow" pitchFamily="34" charset="0"/>
              <a:cs typeface="Times New Roman" pitchFamily="18" charset="0"/>
            </a:rPr>
            <a:t>-нормативов отчислений  доходов в местные бюджеты;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  <a:latin typeface="Arial Narrow" pitchFamily="34" charset="0"/>
              <a:cs typeface="Times New Roman" pitchFamily="18" charset="0"/>
            </a:rPr>
            <a:t>-принятых льгот для отдельных категорий налогоплательщиков;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  <a:latin typeface="Arial Narrow" pitchFamily="34" charset="0"/>
              <a:cs typeface="Times New Roman" pitchFamily="18" charset="0"/>
            </a:rPr>
            <a:t>-принятых НПА о предоставлении отсрочки и рассрочки для отдельной категории арендаторов муниципального имущества.</a:t>
          </a:r>
          <a:endParaRPr lang="ru-RU" sz="1500" kern="1200" dirty="0">
            <a:solidFill>
              <a:schemeClr val="tx1"/>
            </a:solidFill>
            <a:latin typeface="Arial Narrow" pitchFamily="34" charset="0"/>
            <a:cs typeface="Times New Roman" pitchFamily="18" charset="0"/>
          </a:endParaRPr>
        </a:p>
      </dsp:txBody>
      <dsp:txXfrm rot="10800000">
        <a:off x="13843" y="4582"/>
        <a:ext cx="5494260" cy="4387905"/>
      </dsp:txXfrm>
    </dsp:sp>
    <dsp:sp modelId="{F0DE6D15-FCAD-476B-8653-A8C0EE602405}">
      <dsp:nvSpPr>
        <dsp:cNvPr id="0" name=""/>
        <dsp:cNvSpPr/>
      </dsp:nvSpPr>
      <dsp:spPr>
        <a:xfrm>
          <a:off x="72009" y="1440167"/>
          <a:ext cx="1511850" cy="15118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3FEC222-A2C4-4EFF-98F0-9D76C3016D38}">
      <dsp:nvSpPr>
        <dsp:cNvPr id="0" name=""/>
        <dsp:cNvSpPr/>
      </dsp:nvSpPr>
      <dsp:spPr>
        <a:xfrm rot="5400000">
          <a:off x="-209636" y="210825"/>
          <a:ext cx="1397578" cy="97830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ru-RU" sz="29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-209636" y="210825"/>
        <a:ext cx="1397578" cy="978305"/>
      </dsp:txXfrm>
    </dsp:sp>
    <dsp:sp modelId="{0D70656F-06B4-41DA-B809-3814D7108502}">
      <dsp:nvSpPr>
        <dsp:cNvPr id="0" name=""/>
        <dsp:cNvSpPr/>
      </dsp:nvSpPr>
      <dsp:spPr>
        <a:xfrm rot="5400000">
          <a:off x="3275299" y="-2295805"/>
          <a:ext cx="908426" cy="55024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kern="1200" dirty="0" smtClean="0">
              <a:latin typeface="Times New Roman" pitchFamily="18" charset="0"/>
              <a:cs typeface="Times New Roman" pitchFamily="18" charset="0"/>
            </a:rPr>
            <a:t>СТРАТЕГИЧЕСКАЯ ПРИОРИТИЗАЦИЯ РАСХОДОВ И ВНЕДРЕНИЕ ПРИНЦИПОВ ПРОЕКТНОГО УПРАВЛЕНИЯ </a:t>
          </a:r>
          <a:endParaRPr lang="ru-RU" sz="2000" b="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3275299" y="-2295805"/>
        <a:ext cx="908426" cy="5502414"/>
      </dsp:txXfrm>
    </dsp:sp>
    <dsp:sp modelId="{1838D529-3206-4A16-B3F3-3C700F6AB2D6}">
      <dsp:nvSpPr>
        <dsp:cNvPr id="0" name=""/>
        <dsp:cNvSpPr/>
      </dsp:nvSpPr>
      <dsp:spPr>
        <a:xfrm rot="5400000">
          <a:off x="-209636" y="1463237"/>
          <a:ext cx="1397578" cy="97830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29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-209636" y="1463237"/>
        <a:ext cx="1397578" cy="978305"/>
      </dsp:txXfrm>
    </dsp:sp>
    <dsp:sp modelId="{3196FD5B-C927-4B0F-93F4-7F3963CB67A5}">
      <dsp:nvSpPr>
        <dsp:cNvPr id="0" name=""/>
        <dsp:cNvSpPr/>
      </dsp:nvSpPr>
      <dsp:spPr>
        <a:xfrm rot="5400000">
          <a:off x="3275299" y="-1043393"/>
          <a:ext cx="908426" cy="55024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УВЕЛИЧЕНИЕ ДОХОДНОЙ БАЗЫ БЮДЖЕТА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3275299" y="-1043393"/>
        <a:ext cx="908426" cy="5502414"/>
      </dsp:txXfrm>
    </dsp:sp>
    <dsp:sp modelId="{6A4D461E-D597-4788-9121-1013EAB7BEA1}">
      <dsp:nvSpPr>
        <dsp:cNvPr id="0" name=""/>
        <dsp:cNvSpPr/>
      </dsp:nvSpPr>
      <dsp:spPr>
        <a:xfrm rot="5400000">
          <a:off x="-209636" y="2715649"/>
          <a:ext cx="1397578" cy="97830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ru-RU" sz="29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-209636" y="2715649"/>
        <a:ext cx="1397578" cy="978305"/>
      </dsp:txXfrm>
    </dsp:sp>
    <dsp:sp modelId="{310B962F-DD05-4530-8CA1-C4DE2EA0FEDD}">
      <dsp:nvSpPr>
        <dsp:cNvPr id="0" name=""/>
        <dsp:cNvSpPr/>
      </dsp:nvSpPr>
      <dsp:spPr>
        <a:xfrm rot="5400000">
          <a:off x="3275299" y="209018"/>
          <a:ext cx="908426" cy="55024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ПОВЫШЕНИЕ ЭФФЕКТИВНОСТИ УПРАВЛЕНИЯ БЮДЖЕТНЫМИ РАСХОДАМИ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3275299" y="209018"/>
        <a:ext cx="908426" cy="5502414"/>
      </dsp:txXfrm>
    </dsp:sp>
    <dsp:sp modelId="{F0E69A82-9F6E-4460-BE05-7FCBAE5B6CCC}">
      <dsp:nvSpPr>
        <dsp:cNvPr id="0" name=""/>
        <dsp:cNvSpPr/>
      </dsp:nvSpPr>
      <dsp:spPr>
        <a:xfrm rot="5400000">
          <a:off x="-209636" y="3968060"/>
          <a:ext cx="1397578" cy="97830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</a:t>
          </a:r>
          <a:endParaRPr lang="ru-RU" sz="29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-209636" y="3968060"/>
        <a:ext cx="1397578" cy="978305"/>
      </dsp:txXfrm>
    </dsp:sp>
    <dsp:sp modelId="{1265FAA8-644B-4A7F-B395-008863859D42}">
      <dsp:nvSpPr>
        <dsp:cNvPr id="0" name=""/>
        <dsp:cNvSpPr/>
      </dsp:nvSpPr>
      <dsp:spPr>
        <a:xfrm rot="5400000">
          <a:off x="3275299" y="1461429"/>
          <a:ext cx="908426" cy="55024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МИНИМИЗАЦИЯ МУНИЦИПАЛЬНОГО ДОЛГА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3275299" y="1461429"/>
        <a:ext cx="908426" cy="550241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D80B31-BB7B-4C3D-A2EF-E0BA41F7CD36}">
      <dsp:nvSpPr>
        <dsp:cNvPr id="0" name=""/>
        <dsp:cNvSpPr/>
      </dsp:nvSpPr>
      <dsp:spPr>
        <a:xfrm rot="10800000">
          <a:off x="-1" y="222413"/>
          <a:ext cx="5508106" cy="1762324"/>
        </a:xfrm>
        <a:prstGeom prst="homePlate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7136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Соблюдение уровня оплаты труда работников в соответствии с Указом Президента № 597 «О мероприятиях по реализации государственной социальной политики»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-1" y="222413"/>
        <a:ext cx="5508106" cy="1762324"/>
      </dsp:txXfrm>
    </dsp:sp>
    <dsp:sp modelId="{98E8B4B0-C5AD-4CAA-BF7B-AC0695248B22}">
      <dsp:nvSpPr>
        <dsp:cNvPr id="0" name=""/>
        <dsp:cNvSpPr/>
      </dsp:nvSpPr>
      <dsp:spPr>
        <a:xfrm>
          <a:off x="0" y="369637"/>
          <a:ext cx="1212514" cy="139755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7593D4-E46F-4236-B7D2-177EFE214178}">
      <dsp:nvSpPr>
        <dsp:cNvPr id="0" name=""/>
        <dsp:cNvSpPr/>
      </dsp:nvSpPr>
      <dsp:spPr>
        <a:xfrm rot="10800000">
          <a:off x="13843" y="2106967"/>
          <a:ext cx="5494260" cy="2966168"/>
        </a:xfrm>
        <a:prstGeom prst="homePlate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7136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ИНДЕКСАЦИЯ</a:t>
          </a: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: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должностных окладов работников муниципальных учреждений на 4 %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ежемесячного денежного вознаграждения муниципальных служащих на 4 %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расходов на мероприятия МП на 4 % (для заключения трехлетних контрактов)</a:t>
          </a:r>
        </a:p>
      </dsp:txBody>
      <dsp:txXfrm rot="10800000">
        <a:off x="13843" y="2106967"/>
        <a:ext cx="5494260" cy="2966168"/>
      </dsp:txXfrm>
    </dsp:sp>
    <dsp:sp modelId="{F0DE6D15-FCAD-476B-8653-A8C0EE602405}">
      <dsp:nvSpPr>
        <dsp:cNvPr id="0" name=""/>
        <dsp:cNvSpPr/>
      </dsp:nvSpPr>
      <dsp:spPr>
        <a:xfrm>
          <a:off x="0" y="2739219"/>
          <a:ext cx="1291748" cy="162993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0.30727</cdr:x>
      <cdr:y>0.02882</cdr:y>
    </cdr:from>
    <cdr:to>
      <cdr:x>0.57613</cdr:x>
      <cdr:y>0.12969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04256" y="144016"/>
          <a:ext cx="2016224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>
              <a:latin typeface="Times New Roman" pitchFamily="18" charset="0"/>
              <a:cs typeface="Times New Roman" pitchFamily="18" charset="0"/>
            </a:rPr>
            <a:t>м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лн. руб.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0.60833</cdr:x>
      <cdr:y>0.08108</cdr:y>
    </cdr:from>
    <cdr:to>
      <cdr:x>0.65088</cdr:x>
      <cdr:y>0.15953</cdr:y>
    </cdr:to>
    <cdr:sp macro="" textlink="">
      <cdr:nvSpPr>
        <cdr:cNvPr id="7" name="Прямая со стрелкой 6"/>
        <cdr:cNvSpPr/>
      </cdr:nvSpPr>
      <cdr:spPr>
        <a:xfrm xmlns:a="http://schemas.openxmlformats.org/drawingml/2006/main" flipV="1">
          <a:off x="5256584" y="432048"/>
          <a:ext cx="367680" cy="41800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1">
              <a:lumMod val="5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0.58333</cdr:x>
      <cdr:y>0.02464</cdr:y>
    </cdr:from>
    <cdr:to>
      <cdr:x>0.675</cdr:x>
      <cdr:y>0.08874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040560" y="131290"/>
          <a:ext cx="792088" cy="3415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rtlCol="0"/>
        <a:lstStyle xmlns:a="http://schemas.openxmlformats.org/drawingml/2006/main"/>
        <a:p xmlns:a="http://schemas.openxmlformats.org/drawingml/2006/main"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0,4 %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0.33075</cdr:x>
      <cdr:y>0.34524</cdr:y>
    </cdr:from>
    <cdr:to>
      <cdr:x>0.66149</cdr:x>
      <cdr:y>0.63745</cdr:y>
    </cdr:to>
    <cdr:sp macro="" textlink="">
      <cdr:nvSpPr>
        <cdr:cNvPr id="7" name="Овал 6"/>
        <cdr:cNvSpPr/>
      </cdr:nvSpPr>
      <cdr:spPr>
        <a:xfrm xmlns:a="http://schemas.openxmlformats.org/drawingml/2006/main">
          <a:off x="1512167" y="1656184"/>
          <a:ext cx="1512168" cy="1401749"/>
        </a:xfrm>
        <a:prstGeom xmlns:a="http://schemas.openxmlformats.org/drawingml/2006/main" prst="ellipse">
          <a:avLst/>
        </a:prstGeom>
        <a:solidFill xmlns:a="http://schemas.openxmlformats.org/drawingml/2006/main">
          <a:srgbClr val="4F81BD">
            <a:lumMod val="20000"/>
            <a:lumOff val="80000"/>
          </a:srgbClr>
        </a:solidFill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2300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2 532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0.25641</cdr:x>
      <cdr:y>0.35493</cdr:y>
    </cdr:from>
    <cdr:to>
      <cdr:x>0.52564</cdr:x>
      <cdr:y>0.64281</cdr:y>
    </cdr:to>
    <cdr:sp macro="" textlink="">
      <cdr:nvSpPr>
        <cdr:cNvPr id="5" name="Овал 4"/>
        <cdr:cNvSpPr/>
      </cdr:nvSpPr>
      <cdr:spPr>
        <a:xfrm xmlns:a="http://schemas.openxmlformats.org/drawingml/2006/main">
          <a:off x="1440160" y="1728192"/>
          <a:ext cx="1512168" cy="1401749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pPr algn="ctr"/>
          <a:r>
            <a:rPr lang="ru-RU" sz="23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3 065</a:t>
          </a:r>
        </a:p>
      </cdr:txBody>
    </cdr:sp>
  </cdr:relSizeAnchor>
  <cdr:relSizeAnchor xmlns:cdr="http://schemas.openxmlformats.org/drawingml/2006/chartDrawing">
    <cdr:from>
      <cdr:x>0.1039</cdr:x>
      <cdr:y>0.44444</cdr:y>
    </cdr:from>
    <cdr:to>
      <cdr:x>0.22078</cdr:x>
      <cdr:y>0.5926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76085" y="2016204"/>
          <a:ext cx="648057" cy="6721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43%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0.53235</cdr:x>
      <cdr:y>0.72603</cdr:y>
    </cdr:from>
    <cdr:to>
      <cdr:x>0.63121</cdr:x>
      <cdr:y>0.81559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040560" y="3816424"/>
          <a:ext cx="936104" cy="470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   67%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0.25857</cdr:x>
      <cdr:y>0.0137</cdr:y>
    </cdr:from>
    <cdr:to>
      <cdr:x>0.33462</cdr:x>
      <cdr:y>0.08219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448272" y="72008"/>
          <a:ext cx="72008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1%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0.1521</cdr:x>
      <cdr:y>0.05479</cdr:y>
    </cdr:from>
    <cdr:to>
      <cdr:x>0.24336</cdr:x>
      <cdr:y>0.11395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440167" y="288032"/>
          <a:ext cx="864090" cy="3109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0.03428</cdr:x>
      <cdr:y>0.30137</cdr:y>
    </cdr:from>
    <cdr:to>
      <cdr:x>0.09126</cdr:x>
      <cdr:y>0.36986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24544" y="1584176"/>
          <a:ext cx="53955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8%</a:t>
          </a:r>
        </a:p>
        <a:p xmlns:a="http://schemas.openxmlformats.org/drawingml/2006/main"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0.03428</cdr:x>
      <cdr:y>0.60274</cdr:y>
    </cdr:from>
    <cdr:to>
      <cdr:x>0.09886</cdr:x>
      <cdr:y>0.67123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324583" y="3168353"/>
          <a:ext cx="611521" cy="3600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12%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0.33462</cdr:x>
      <cdr:y>0.08219</cdr:y>
    </cdr:from>
    <cdr:to>
      <cdr:x>0.39546</cdr:x>
      <cdr:y>0.13699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3168352" y="432048"/>
          <a:ext cx="5760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1%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0.07605</cdr:x>
      <cdr:y>0.19178</cdr:y>
    </cdr:from>
    <cdr:to>
      <cdr:x>0.13689</cdr:x>
      <cdr:y>0.24658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720080" y="1008112"/>
          <a:ext cx="5760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1%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0.71313</cdr:x>
      <cdr:y>0.93891</cdr:y>
    </cdr:from>
    <cdr:to>
      <cdr:x>0.98406</cdr:x>
      <cdr:y>0.97858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44208" y="5112568"/>
          <a:ext cx="244827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0.71313</cdr:x>
      <cdr:y>0.80667</cdr:y>
    </cdr:from>
    <cdr:to>
      <cdr:x>0.99203</cdr:x>
      <cdr:y>0.95213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444208" y="4392488"/>
          <a:ext cx="2520280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just"/>
          <a:endParaRPr lang="ru-RU" sz="9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0.20014</cdr:x>
      <cdr:y>0.48177</cdr:y>
    </cdr:from>
    <cdr:to>
      <cdr:x>0.36592</cdr:x>
      <cdr:y>0.74789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1738536" y="2476872"/>
          <a:ext cx="1440160" cy="1368152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r>
            <a:rPr lang="ru-RU" sz="23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2679,2</a:t>
          </a:r>
        </a:p>
      </cdr:txBody>
    </cdr:sp>
  </cdr:relSizeAnchor>
  <cdr:relSizeAnchor xmlns:cdr="http://schemas.openxmlformats.org/drawingml/2006/chartDrawing">
    <cdr:from>
      <cdr:x>0.51513</cdr:x>
      <cdr:y>0.0896</cdr:y>
    </cdr:from>
    <cdr:to>
      <cdr:x>0.98229</cdr:x>
      <cdr:y>0.5973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474840" y="460648"/>
          <a:ext cx="4058075" cy="2610146"/>
        </a:xfrm>
        <a:prstGeom xmlns:a="http://schemas.openxmlformats.org/drawingml/2006/main" prst="rect">
          <a:avLst/>
        </a:prstGeom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0.39397</cdr:x>
      <cdr:y>0.38882</cdr:y>
    </cdr:from>
    <cdr:to>
      <cdr:x>0.59515</cdr:x>
      <cdr:y>0.69441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3384376" y="2015678"/>
          <a:ext cx="1728192" cy="1584176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pPr algn="ctr"/>
          <a:r>
            <a: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92,9</a:t>
          </a:r>
        </a:p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0.36251</cdr:x>
      <cdr:y>0.26468</cdr:y>
    </cdr:from>
    <cdr:to>
      <cdr:x>0.47407</cdr:x>
      <cdr:y>0.38156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75856" y="1467544"/>
          <a:ext cx="1008112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18,7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0.2908</cdr:x>
      <cdr:y>0.52442</cdr:y>
    </cdr:from>
    <cdr:to>
      <cdr:x>0.37845</cdr:x>
      <cdr:y>0.65429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627784" y="2907704"/>
          <a:ext cx="792088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10</a:t>
          </a:r>
        </a:p>
        <a:p xmlns:a="http://schemas.openxmlformats.org/drawingml/2006/main"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0.54083</cdr:x>
      <cdr:y>0.25169</cdr:y>
    </cdr:from>
    <cdr:to>
      <cdr:x>0.62644</cdr:x>
      <cdr:y>0.32961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004048" y="1395536"/>
          <a:ext cx="792088" cy="432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14,7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0.62644</cdr:x>
      <cdr:y>0.48546</cdr:y>
    </cdr:from>
    <cdr:to>
      <cdr:x>0.70426</cdr:x>
      <cdr:y>0.58935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796136" y="2691680"/>
          <a:ext cx="720080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15,4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0.61866</cdr:x>
      <cdr:y>0.3426</cdr:y>
    </cdr:from>
    <cdr:to>
      <cdr:x>0.6887</cdr:x>
      <cdr:y>0.43351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724128" y="1899592"/>
          <a:ext cx="648072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1,4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6846" y="0"/>
            <a:ext cx="294290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7E5BE-0426-4A42-A7C7-597F39E88847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4290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6846" y="9377316"/>
            <a:ext cx="294290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0D1C0-6B7E-4B73-9DB2-AF6F2B5C8C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1810313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6846" y="0"/>
            <a:ext cx="294290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462B6-0E4C-4F68-AF95-62973645E9E8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7100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133" y="4689515"/>
            <a:ext cx="543306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290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6846" y="9377316"/>
            <a:ext cx="294290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78820-C5BB-4C40-A358-BC48A0E29D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6797285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58276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0636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54280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4936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24101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stockphoto-466485492-1024x102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58841" y="1268760"/>
            <a:ext cx="5285159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392754023-abstract_background_62-1.jpg"/>
          <p:cNvPicPr>
            <a:picLocks noChangeAspect="1"/>
          </p:cNvPicPr>
          <p:nvPr userDrawn="1"/>
        </p:nvPicPr>
        <p:blipFill>
          <a:blip r:embed="rId3" cstate="print"/>
          <a:srcRect b="23077"/>
          <a:stretch>
            <a:fillRect/>
          </a:stretch>
        </p:blipFill>
        <p:spPr>
          <a:xfrm>
            <a:off x="-36512" y="-27383"/>
            <a:ext cx="9180512" cy="1944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455F4ED-D933-4346-B020-542C575761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55F4ED-D933-4346-B020-542C575761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kn1jx5hv8v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3779911" cy="2940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04.jpg"/>
          <p:cNvPicPr>
            <a:picLocks noChangeAspect="1"/>
          </p:cNvPicPr>
          <p:nvPr userDrawn="1"/>
        </p:nvPicPr>
        <p:blipFill>
          <a:blip r:embed="rId3" cstate="print"/>
          <a:srcRect l="1963" t="5201" r="9838" b="9401"/>
          <a:stretch>
            <a:fillRect/>
          </a:stretch>
        </p:blipFill>
        <p:spPr>
          <a:xfrm>
            <a:off x="0" y="4293096"/>
            <a:ext cx="3779912" cy="2564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55F4ED-D933-4346-B020-542C575761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795320" cy="1143000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55F4ED-D933-4346-B020-542C575761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55F4ED-D933-4346-B020-542C575761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Art-Fantasy-City-Wallpaper-Desktop-039.jpg"/>
          <p:cNvPicPr>
            <a:picLocks noChangeAspect="1"/>
          </p:cNvPicPr>
          <p:nvPr userDrawn="1"/>
        </p:nvPicPr>
        <p:blipFill>
          <a:blip r:embed="rId2" cstate="print"/>
          <a:srcRect t="22320" b="17693"/>
          <a:stretch>
            <a:fillRect/>
          </a:stretch>
        </p:blipFill>
        <p:spPr>
          <a:xfrm>
            <a:off x="0" y="4005064"/>
            <a:ext cx="9144000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55F4ED-D933-4346-B020-542C575761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epositphotos_10928860-stock-photo-business-finance-chart-diagram-ba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140968"/>
            <a:ext cx="6804248" cy="3717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55F4ED-D933-4346-B020-542C575761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1392754023-abstract_background_62-1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35496" y="116632"/>
            <a:ext cx="917949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55F4ED-D933-4346-B020-542C575761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Рисунок 4" descr="2572125.jpg"/>
          <p:cNvPicPr>
            <a:picLocks noChangeAspect="1"/>
          </p:cNvPicPr>
          <p:nvPr userDrawn="1"/>
        </p:nvPicPr>
        <p:blipFill>
          <a:blip r:embed="rId2" cstate="print"/>
          <a:srcRect l="42399"/>
          <a:stretch>
            <a:fillRect/>
          </a:stretch>
        </p:blipFill>
        <p:spPr>
          <a:xfrm>
            <a:off x="4644008" y="1340768"/>
            <a:ext cx="4499992" cy="551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572125.jpg"/>
          <p:cNvPicPr>
            <a:picLocks noChangeAspect="1"/>
          </p:cNvPicPr>
          <p:nvPr userDrawn="1"/>
        </p:nvPicPr>
        <p:blipFill>
          <a:blip r:embed="rId2" cstate="print"/>
          <a:srcRect t="61447" r="55234"/>
          <a:stretch>
            <a:fillRect/>
          </a:stretch>
        </p:blipFill>
        <p:spPr>
          <a:xfrm>
            <a:off x="179512" y="4752528"/>
            <a:ext cx="4752528" cy="2105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55F4ED-D933-4346-B020-542C575761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619672" y="274638"/>
            <a:ext cx="6768752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Господдержка инициатив жителей города 2020 год</a:t>
            </a:r>
            <a:endParaRPr kumimoji="0" lang="ru-RU" sz="3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1772072" y="427038"/>
            <a:ext cx="6768752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Господдержка инициатив жителей города 2020 год</a:t>
            </a:r>
            <a:endParaRPr kumimoji="0" lang="ru-RU" sz="3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001-001- (2)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36512" y="27384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55F4ED-D933-4346-B020-542C575761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392754023-abstract_background_62-1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-36512" y="260648"/>
            <a:ext cx="9180512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77326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5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75656" y="332656"/>
            <a:ext cx="7596336" cy="100811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79512" y="404664"/>
            <a:ext cx="1224136" cy="864096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chart" Target="../charts/chart16.xml"/><Relationship Id="rId7" Type="http://schemas.openxmlformats.org/officeDocument/2006/relationships/chart" Target="../charts/chart20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10" Type="http://schemas.openxmlformats.org/officeDocument/2006/relationships/chart" Target="../charts/chart23.xml"/><Relationship Id="rId4" Type="http://schemas.openxmlformats.org/officeDocument/2006/relationships/chart" Target="../charts/chart17.xml"/><Relationship Id="rId9" Type="http://schemas.openxmlformats.org/officeDocument/2006/relationships/chart" Target="../charts/char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Office_Excel_97-20033.xls"/><Relationship Id="rId5" Type="http://schemas.openxmlformats.org/officeDocument/2006/relationships/oleObject" Target="../embeddings/_____Microsoft_Office_Excel_97-20032.xls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4"/>
          <p:cNvSpPr txBox="1">
            <a:spLocks/>
          </p:cNvSpPr>
          <p:nvPr/>
        </p:nvSpPr>
        <p:spPr bwMode="auto">
          <a:xfrm>
            <a:off x="1115616" y="980728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sz="5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358775" y="5445224"/>
            <a:ext cx="8785225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904" y="3653408"/>
            <a:ext cx="48965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8520" y="5661248"/>
            <a:ext cx="9144000" cy="1052736"/>
          </a:xfrm>
        </p:spPr>
        <p:txBody>
          <a:bodyPr>
            <a:normAutofit/>
          </a:bodyPr>
          <a:lstStyle/>
          <a:p>
            <a:pPr lvl="0" algn="l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Докладчик: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Козловская Ольга Галактионовна,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председатель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комитета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финансов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700808"/>
            <a:ext cx="615617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kern="0" dirty="0" smtClean="0">
                <a:latin typeface="Times New Roman" pitchFamily="18" charset="0"/>
                <a:cs typeface="Times New Roman" pitchFamily="18" charset="0"/>
              </a:rPr>
              <a:t>Проект  бюджета Сосновоборского городского округа на 2021 год и на плановый период 2022 и 2023 годов</a:t>
            </a:r>
            <a:endParaRPr lang="ru-RU" sz="35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Заголовок 1"/>
          <p:cNvSpPr>
            <a:spLocks noGrp="1"/>
          </p:cNvSpPr>
          <p:nvPr>
            <p:ph type="title"/>
          </p:nvPr>
        </p:nvSpPr>
        <p:spPr>
          <a:xfrm>
            <a:off x="1619671" y="332656"/>
            <a:ext cx="7078241" cy="1152525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показатели социально-экономического развития</a:t>
            </a:r>
            <a:endParaRPr lang="ru-RU" sz="28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23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604437894"/>
              </p:ext>
            </p:extLst>
          </p:nvPr>
        </p:nvGraphicFramePr>
        <p:xfrm>
          <a:off x="611188" y="1556025"/>
          <a:ext cx="8229600" cy="2232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Диаграмма 7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768778902"/>
              </p:ext>
            </p:extLst>
          </p:nvPr>
        </p:nvGraphicFramePr>
        <p:xfrm>
          <a:off x="611188" y="4024914"/>
          <a:ext cx="7993260" cy="2428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Равнобедренный треугольник 4"/>
          <p:cNvSpPr/>
          <p:nvPr/>
        </p:nvSpPr>
        <p:spPr>
          <a:xfrm>
            <a:off x="2124075" y="2708275"/>
            <a:ext cx="215900" cy="215900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3779838" y="2708275"/>
            <a:ext cx="215900" cy="215900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5364163" y="2708275"/>
            <a:ext cx="215900" cy="215900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6948488" y="2708275"/>
            <a:ext cx="215900" cy="215900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1973464" y="5506526"/>
            <a:ext cx="215900" cy="215900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3576039" y="5503471"/>
            <a:ext cx="215900" cy="215900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5116266" y="5474537"/>
            <a:ext cx="215900" cy="215900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6648840" y="5503471"/>
            <a:ext cx="215900" cy="215900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37" name="TextBox 12"/>
          <p:cNvSpPr txBox="1">
            <a:spLocks noChangeArrowheads="1"/>
          </p:cNvSpPr>
          <p:nvPr/>
        </p:nvSpPr>
        <p:spPr bwMode="auto">
          <a:xfrm>
            <a:off x="2081414" y="2132856"/>
            <a:ext cx="9290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2,3%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8" name="TextBox 13"/>
          <p:cNvSpPr txBox="1">
            <a:spLocks noChangeArrowheads="1"/>
          </p:cNvSpPr>
          <p:nvPr/>
        </p:nvSpPr>
        <p:spPr bwMode="auto">
          <a:xfrm>
            <a:off x="3748632" y="2132856"/>
            <a:ext cx="7810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0,1%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9" name="TextBox 14"/>
          <p:cNvSpPr txBox="1">
            <a:spLocks noChangeArrowheads="1"/>
          </p:cNvSpPr>
          <p:nvPr/>
        </p:nvSpPr>
        <p:spPr bwMode="auto">
          <a:xfrm>
            <a:off x="1881129" y="5153979"/>
            <a:ext cx="10076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8,0%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0" name="TextBox 15"/>
          <p:cNvSpPr txBox="1">
            <a:spLocks noChangeArrowheads="1"/>
          </p:cNvSpPr>
          <p:nvPr/>
        </p:nvSpPr>
        <p:spPr bwMode="auto">
          <a:xfrm>
            <a:off x="3490828" y="5135983"/>
            <a:ext cx="8074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6,7%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1" name="TextBox 17"/>
          <p:cNvSpPr txBox="1">
            <a:spLocks noChangeArrowheads="1"/>
          </p:cNvSpPr>
          <p:nvPr/>
        </p:nvSpPr>
        <p:spPr bwMode="auto">
          <a:xfrm>
            <a:off x="4960439" y="5116449"/>
            <a:ext cx="8074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6,3%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2" name="TextBox 20"/>
          <p:cNvSpPr txBox="1">
            <a:spLocks noChangeArrowheads="1"/>
          </p:cNvSpPr>
          <p:nvPr/>
        </p:nvSpPr>
        <p:spPr bwMode="auto">
          <a:xfrm>
            <a:off x="6510033" y="5121990"/>
            <a:ext cx="8074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7,0%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3" name="TextBox 21"/>
          <p:cNvSpPr txBox="1">
            <a:spLocks noChangeArrowheads="1"/>
          </p:cNvSpPr>
          <p:nvPr/>
        </p:nvSpPr>
        <p:spPr bwMode="auto">
          <a:xfrm>
            <a:off x="5250064" y="2132856"/>
            <a:ext cx="9290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0,1%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" name="TextBox 22"/>
          <p:cNvSpPr txBox="1">
            <a:spLocks noChangeArrowheads="1"/>
          </p:cNvSpPr>
          <p:nvPr/>
        </p:nvSpPr>
        <p:spPr bwMode="auto">
          <a:xfrm>
            <a:off x="6913757" y="2132856"/>
            <a:ext cx="8265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0,1%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>
          <a:xfrm>
            <a:off x="179512" y="476672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10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Содержимое 12"/>
          <p:cNvGraphicFramePr>
            <a:graphicFrameLocks noGrp="1"/>
          </p:cNvGraphicFramePr>
          <p:nvPr>
            <p:ph sz="quarter" idx="4"/>
          </p:nvPr>
        </p:nvGraphicFramePr>
        <p:xfrm>
          <a:off x="4572001" y="1916832"/>
          <a:ext cx="4571999" cy="479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43608" y="476672"/>
            <a:ext cx="6696744" cy="864096"/>
          </a:xfrm>
        </p:spPr>
        <p:txBody>
          <a:bodyPr/>
          <a:lstStyle/>
          <a:p>
            <a:pPr algn="l"/>
            <a:r>
              <a:rPr lang="ru-RU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Доходы бюджета 2020-2021</a:t>
            </a:r>
            <a:br>
              <a:rPr lang="ru-RU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79512" y="476672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11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179512" y="1988840"/>
          <a:ext cx="5616624" cy="486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Текст 6"/>
          <p:cNvSpPr>
            <a:spLocks noGrp="1"/>
          </p:cNvSpPr>
          <p:nvPr>
            <p:ph type="body" idx="1"/>
          </p:nvPr>
        </p:nvSpPr>
        <p:spPr>
          <a:xfrm>
            <a:off x="457200" y="1772816"/>
            <a:ext cx="4040188" cy="63976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Ожидаемое исполнение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2020 года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3"/>
          </p:nvPr>
        </p:nvSpPr>
        <p:spPr>
          <a:xfrm>
            <a:off x="5364088" y="1772816"/>
            <a:ext cx="2808312" cy="432048"/>
          </a:xfrm>
        </p:spPr>
        <p:txBody>
          <a:bodyPr>
            <a:noAutofit/>
          </a:bodyPr>
          <a:lstStyle/>
          <a:p>
            <a:pPr algn="ctr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План на 2021 год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51920" y="234888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763688" y="260648"/>
            <a:ext cx="6768876" cy="936625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Налоговые и неналоговые доходы </a:t>
            </a:r>
            <a:b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бюджета на 2021 г.  (млн.руб.)</a:t>
            </a:r>
          </a:p>
        </p:txBody>
      </p:sp>
      <p:graphicFrame>
        <p:nvGraphicFramePr>
          <p:cNvPr id="9" name="Содержимое 5"/>
          <p:cNvGraphicFramePr>
            <a:graphicFrameLocks noGrp="1"/>
          </p:cNvGraphicFramePr>
          <p:nvPr>
            <p:ph idx="1"/>
          </p:nvPr>
        </p:nvGraphicFramePr>
        <p:xfrm>
          <a:off x="791072" y="1196752"/>
          <a:ext cx="8352928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509" name="Прямоугольник 6"/>
          <p:cNvSpPr>
            <a:spLocks noChangeArrowheads="1"/>
          </p:cNvSpPr>
          <p:nvPr/>
        </p:nvSpPr>
        <p:spPr bwMode="auto">
          <a:xfrm>
            <a:off x="467544" y="6165304"/>
            <a:ext cx="74168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налоговые  1 304 млн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. руб. (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88%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от общей суммы доходов)</a:t>
            </a:r>
          </a:p>
          <a:p>
            <a:pPr>
              <a:buFont typeface="Wingdings" pitchFamily="2" charset="2"/>
              <a:buChar char="ü"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неналоговые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174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млн. руб.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(12% 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от  общей суммы доходов)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34144" y="476672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12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-324544" y="1340768"/>
          <a:ext cx="9468544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Овал 9"/>
          <p:cNvSpPr/>
          <p:nvPr/>
        </p:nvSpPr>
        <p:spPr>
          <a:xfrm>
            <a:off x="1835696" y="3140968"/>
            <a:ext cx="1944216" cy="158417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1 478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1600" y="1988840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10%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Содержимое 8"/>
          <p:cNvGraphicFramePr>
            <a:graphicFrameLocks noGrp="1"/>
          </p:cNvGraphicFramePr>
          <p:nvPr>
            <p:ph sz="quarter" idx="4"/>
          </p:nvPr>
        </p:nvGraphicFramePr>
        <p:xfrm>
          <a:off x="4427984" y="2276872"/>
          <a:ext cx="4392488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79512" y="476672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13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Содержимое 10"/>
          <p:cNvGraphicFramePr>
            <a:graphicFrameLocks noGrp="1"/>
          </p:cNvGraphicFramePr>
          <p:nvPr>
            <p:ph sz="half" idx="2"/>
          </p:nvPr>
        </p:nvGraphicFramePr>
        <p:xfrm>
          <a:off x="0" y="1412776"/>
          <a:ext cx="9036496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950912" y="341784"/>
            <a:ext cx="8229600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 поступлений НДФЛ от крупнейших налогоплательщиков в 2021г.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(млн. руб.)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Текст 2"/>
          <p:cNvSpPr>
            <a:spLocks noGrp="1"/>
          </p:cNvSpPr>
          <p:nvPr>
            <p:ph type="body" idx="1"/>
          </p:nvPr>
        </p:nvSpPr>
        <p:spPr>
          <a:xfrm>
            <a:off x="323528" y="1412776"/>
            <a:ext cx="4040188" cy="63976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НДФЛ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2339752" y="3429000"/>
            <a:ext cx="1944216" cy="158417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990</a:t>
            </a:r>
            <a:endParaRPr lang="ru-RU" sz="3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6"/>
          <p:cNvSpPr txBox="1">
            <a:spLocks/>
          </p:cNvSpPr>
          <p:nvPr/>
        </p:nvSpPr>
        <p:spPr>
          <a:xfrm>
            <a:off x="179512" y="5805264"/>
            <a:ext cx="4176464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Работа комиссии по неплатежам</a:t>
            </a:r>
          </a:p>
        </p:txBody>
      </p:sp>
      <p:sp>
        <p:nvSpPr>
          <p:cNvPr id="7" name="Содержимое 7"/>
          <p:cNvSpPr txBox="1">
            <a:spLocks/>
          </p:cNvSpPr>
          <p:nvPr/>
        </p:nvSpPr>
        <p:spPr>
          <a:xfrm>
            <a:off x="179512" y="1340768"/>
            <a:ext cx="3456384" cy="1296144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-  </a:t>
            </a:r>
            <a:r>
              <a:rPr kumimoji="0" lang="ru-RU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Легализация зарплаты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- Усиление земельного контроля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- Выявление новых объектов налогообложения</a:t>
            </a: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323528" y="2996952"/>
            <a:ext cx="3240360" cy="936104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налогового потенциала</a:t>
            </a: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251520" y="4077072"/>
            <a:ext cx="3312368" cy="1152128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Снижение задолженности по платежам в бюджет</a:t>
            </a: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5292080" y="3068960"/>
            <a:ext cx="3672408" cy="936104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Эффективность использования муниципального имущества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5292080" y="4365104"/>
            <a:ext cx="3592517" cy="576064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Оценка эффективности налоговых расходов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617094" y="4077072"/>
            <a:ext cx="1674986" cy="576064"/>
          </a:xfrm>
          <a:prstGeom prst="round2Diag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20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Номер слайда 4"/>
          <p:cNvSpPr txBox="1">
            <a:spLocks/>
          </p:cNvSpPr>
          <p:nvPr/>
        </p:nvSpPr>
        <p:spPr>
          <a:xfrm>
            <a:off x="1547664" y="485800"/>
            <a:ext cx="6984776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Увеличение доходной базы бюджета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Номер слайда 11"/>
          <p:cNvSpPr txBox="1">
            <a:spLocks/>
          </p:cNvSpPr>
          <p:nvPr/>
        </p:nvSpPr>
        <p:spPr>
          <a:xfrm>
            <a:off x="179512" y="476672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№ </a:t>
            </a:r>
            <a:fld id="{1455F4ED-D933-4346-B020-542C57576121}" type="slidenum">
              <a:rPr kumimoji="0" lang="ru-RU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95528" y="1340769"/>
            <a:ext cx="4248472" cy="1434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Внедрение федеральных стандартов бухгалтерского учета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- Реализация (сдача в аренду) неиспользуемого имущества</a:t>
            </a: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436096" y="5661248"/>
            <a:ext cx="345638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Отмена неэффективных налоговых льгот</a:t>
            </a:r>
          </a:p>
          <a:p>
            <a:pPr algn="ctr"/>
            <a:endParaRPr lang="ru-RU" sz="2500" dirty="0"/>
          </a:p>
        </p:txBody>
      </p:sp>
      <p:sp>
        <p:nvSpPr>
          <p:cNvPr id="18" name="Стрелка вверх 17"/>
          <p:cNvSpPr/>
          <p:nvPr/>
        </p:nvSpPr>
        <p:spPr>
          <a:xfrm>
            <a:off x="1547664" y="5301208"/>
            <a:ext cx="484632" cy="504056"/>
          </a:xfrm>
          <a:prstGeom prst="up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1475656" y="2348880"/>
            <a:ext cx="576064" cy="648072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6732240" y="2492896"/>
            <a:ext cx="432048" cy="504056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>
            <a:off x="6948264" y="5085184"/>
            <a:ext cx="484632" cy="576064"/>
          </a:xfrm>
          <a:prstGeom prst="up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st.depositphotos.com/3007005/3778/v/950/depositphotos_37786659-stock-illustration-business-conce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36912"/>
            <a:ext cx="2649894" cy="3024336"/>
          </a:xfrm>
          <a:prstGeom prst="rect">
            <a:avLst/>
          </a:prstGeom>
          <a:noFill/>
        </p:spPr>
      </p:pic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7560840" cy="11430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Бюджетная политика Сосновоборского городского округа на 2021-2023 годы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2411760" y="1700808"/>
          <a:ext cx="6480720" cy="515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79512" y="548680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15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www.naturalproductsinsider.com/sites/naturalproductsinsider.com/files/styles/article_featured_retina/public/a7e3eca055f244708f3c9def69cfd48d.jpg?itok=Kf9UDSg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4248472" cy="3744416"/>
          </a:xfrm>
          <a:prstGeom prst="rect">
            <a:avLst/>
          </a:prstGeom>
          <a:noFill/>
        </p:spPr>
      </p:pic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1619770" y="332656"/>
            <a:ext cx="6624638" cy="1368425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Подходы к формированию расходов бюджета на 20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год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635896" y="1484784"/>
          <a:ext cx="550810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220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107950" y="549275"/>
            <a:ext cx="1079500" cy="365125"/>
          </a:xfrm>
          <a:noFill/>
        </p:spPr>
        <p:txBody>
          <a:bodyPr/>
          <a:lstStyle/>
          <a:p>
            <a:pPr algn="l"/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7615122B-0A56-446A-870C-7B7A48C62EB3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 algn="l"/>
              <a:t>16</a:t>
            </a:fld>
            <a:endParaRPr lang="ru-RU" sz="3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264696" cy="1143000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Структура расходов местного бюджета в 2021 году.</a:t>
            </a:r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353873390"/>
              </p:ext>
            </p:extLst>
          </p:nvPr>
        </p:nvGraphicFramePr>
        <p:xfrm>
          <a:off x="0" y="1628800"/>
          <a:ext cx="8964488" cy="5141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2136" y="476672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17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Заголовок 1"/>
          <p:cNvSpPr>
            <a:spLocks noGrp="1"/>
          </p:cNvSpPr>
          <p:nvPr>
            <p:ph type="title"/>
          </p:nvPr>
        </p:nvSpPr>
        <p:spPr>
          <a:xfrm>
            <a:off x="1331640" y="476250"/>
            <a:ext cx="7437016" cy="936526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Муниципальные программы на 2021 год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(млн.руб.)</a:t>
            </a:r>
          </a:p>
        </p:txBody>
      </p:sp>
      <p:sp>
        <p:nvSpPr>
          <p:cNvPr id="2053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107950" y="549275"/>
            <a:ext cx="2133600" cy="365125"/>
          </a:xfrm>
          <a:noFill/>
        </p:spPr>
        <p:txBody>
          <a:bodyPr/>
          <a:lstStyle/>
          <a:p>
            <a:pPr algn="l"/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BEE01B9-F42D-4021-8299-4A22FB73D0E0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 algn="l"/>
              <a:t>18</a:t>
            </a:fld>
            <a:endParaRPr lang="ru-RU" sz="3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-252536" y="1340768"/>
          <a:ext cx="9396536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04248" y="155679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Всего 2309,2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5652120" y="2564904"/>
          <a:ext cx="3333750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https://konakovograd.ru/wp-content/uploads/2020/08/ZHile-mnogodetnym-semy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412776"/>
            <a:ext cx="6860793" cy="5328592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79512" y="548680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19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87624" y="404664"/>
            <a:ext cx="7128792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МП «Жилище»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(млн.руб.)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3501008"/>
            <a:ext cx="3960440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жильем молодежи –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16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3528" y="4581128"/>
            <a:ext cx="3960440" cy="12241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Поддержка граждан, нуждающихся в улучшении жилищных условий, на основе принципов ипотечного кредитования –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2,4</a:t>
            </a:r>
            <a:endParaRPr lang="ru-RU" sz="16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528" y="1484784"/>
            <a:ext cx="3960440" cy="8640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жилыми помещениями работников бюджетной сферы  -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8,0</a:t>
            </a:r>
            <a:endParaRPr lang="ru-RU" sz="1600" b="1" dirty="0"/>
          </a:p>
        </p:txBody>
      </p:sp>
      <p:sp>
        <p:nvSpPr>
          <p:cNvPr id="8" name="Правая фигурная скобка 7"/>
          <p:cNvSpPr/>
          <p:nvPr/>
        </p:nvSpPr>
        <p:spPr>
          <a:xfrm>
            <a:off x="4355976" y="1772816"/>
            <a:ext cx="576064" cy="396044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691680" y="94065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20,4 в т.ч местный бюджет – 20,4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5976" y="1772816"/>
            <a:ext cx="4067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35 семей смогут улучшить жилищные условия</a:t>
            </a:r>
          </a:p>
          <a:p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3528" y="2420888"/>
            <a:ext cx="3960440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Улучшение жилищных условий специалистов организаций, созданных для исполнения полномочий органов местного самоуправления–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7,0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946983" y="1412776"/>
            <a:ext cx="22974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2000" kern="0" dirty="0" smtClean="0">
                <a:latin typeface="Times New Roman" pitchFamily="18" charset="0"/>
                <a:cs typeface="Times New Roman" pitchFamily="18" charset="0"/>
              </a:rPr>
              <a:t>14,6 </a:t>
            </a:r>
            <a:r>
              <a:rPr lang="ru-RU" sz="2000" kern="0" dirty="0">
                <a:latin typeface="Times New Roman" pitchFamily="18" charset="0"/>
                <a:cs typeface="Times New Roman" pitchFamily="18" charset="0"/>
              </a:rPr>
              <a:t>% к </a:t>
            </a:r>
            <a:r>
              <a:rPr lang="ru-RU" sz="2000" kern="0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000" kern="0" dirty="0">
                <a:latin typeface="Times New Roman" pitchFamily="18" charset="0"/>
                <a:cs typeface="Times New Roman" pitchFamily="18" charset="0"/>
              </a:rPr>
              <a:t>году </a:t>
            </a:r>
          </a:p>
        </p:txBody>
      </p:sp>
      <p:sp>
        <p:nvSpPr>
          <p:cNvPr id="14" name="Стрелка вверх 13"/>
          <p:cNvSpPr/>
          <p:nvPr/>
        </p:nvSpPr>
        <p:spPr>
          <a:xfrm rot="10800000">
            <a:off x="5508104" y="1484784"/>
            <a:ext cx="360040" cy="288032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buFont typeface="Wingdings" pitchFamily="2" charset="2"/>
              <a:buChar char="ü"/>
              <a:defRPr/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Информация о Муниципальном образовании 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Сосновоборский городской округ Ленинградской области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4006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Муниципальное образование Сосновоборский городской округ Ленинградской области наделено статусом городского округа на основании Областного закона Ленинградской области от 31 марта 2005 года N22-оз «Об установлении границ муниципального образования Сосновоборский городской округ».</a:t>
            </a:r>
          </a:p>
          <a:p>
            <a:pPr algn="just"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             Границы территории Сосновоборского городского округа установлены Областным законом Ленинградской области от 15 июня 2010 года N32-оз «Об административно-территориальном устройстве Ленинградской области и порядке его изменения».</a:t>
            </a:r>
          </a:p>
          <a:p>
            <a:pPr algn="just"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              Административный центр Сосновоборского городского округа – город Сосновый Бор Ленинградской области.</a:t>
            </a:r>
          </a:p>
          <a:p>
            <a:pPr algn="ctr">
              <a:buNone/>
            </a:pP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Численность постоянного населения</a:t>
            </a:r>
            <a:endParaRPr lang="ru-RU" sz="17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16995" y="4653137"/>
          <a:ext cx="8575484" cy="156053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38781"/>
                <a:gridCol w="1728192"/>
                <a:gridCol w="792088"/>
                <a:gridCol w="864096"/>
                <a:gridCol w="936104"/>
                <a:gridCol w="1008112"/>
                <a:gridCol w="1008111"/>
              </a:tblGrid>
              <a:tr h="211160">
                <a:tc rowSpan="2">
                  <a:txBody>
                    <a:bodyPr/>
                    <a:lstStyle/>
                    <a:p>
                      <a:pPr marL="15367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Показатель</a:t>
                      </a:r>
                      <a:endParaRPr lang="ru-RU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Ед.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изм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latin typeface="Times New Roman"/>
                          <a:ea typeface="Times New Roman"/>
                          <a:cs typeface="Times New Roman"/>
                        </a:rPr>
                        <a:t>Отчет 2019 г.</a:t>
                      </a:r>
                    </a:p>
                  </a:txBody>
                  <a:tcPr marL="68580" marR="68580" marT="17780" marB="1778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latin typeface="Times New Roman"/>
                          <a:ea typeface="Times New Roman"/>
                          <a:cs typeface="Times New Roman"/>
                        </a:rPr>
                        <a:t>Оценка 2020 г.</a:t>
                      </a:r>
                    </a:p>
                  </a:txBody>
                  <a:tcPr marL="68580" marR="68580" marT="17780" marB="1778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>
                          <a:latin typeface="Times New Roman"/>
                          <a:ea typeface="Times New Roman"/>
                          <a:cs typeface="Times New Roman"/>
                        </a:rPr>
                        <a:t>Прогноз</a:t>
                      </a:r>
                    </a:p>
                  </a:txBody>
                  <a:tcPr marL="68580" marR="68580" marT="17780" marB="1778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1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latin typeface="Times New Roman"/>
                          <a:ea typeface="Times New Roman"/>
                          <a:cs typeface="Times New Roman"/>
                        </a:rPr>
                        <a:t>2021 г.</a:t>
                      </a:r>
                    </a:p>
                  </a:txBody>
                  <a:tcPr marL="68580" marR="685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latin typeface="Times New Roman"/>
                          <a:ea typeface="Times New Roman"/>
                          <a:cs typeface="Times New Roman"/>
                        </a:rPr>
                        <a:t>2022 г.</a:t>
                      </a:r>
                    </a:p>
                  </a:txBody>
                  <a:tcPr marL="68580" marR="685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latin typeface="Times New Roman"/>
                          <a:ea typeface="Times New Roman"/>
                          <a:cs typeface="Times New Roman"/>
                        </a:rPr>
                        <a:t>2023 г.</a:t>
                      </a:r>
                    </a:p>
                  </a:txBody>
                  <a:tcPr marL="68580" marR="68580" marT="17780" marB="17780" anchor="ctr"/>
                </a:tc>
              </a:tr>
              <a:tr h="40613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 на начало года</a:t>
                      </a:r>
                      <a:endParaRPr lang="ru-RU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12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68344</a:t>
                      </a:r>
                    </a:p>
                  </a:txBody>
                  <a:tcPr marL="68580" marR="685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67720</a:t>
                      </a:r>
                    </a:p>
                  </a:txBody>
                  <a:tcPr marL="68580" marR="685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67414</a:t>
                      </a:r>
                    </a:p>
                  </a:txBody>
                  <a:tcPr marL="68580" marR="685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67409</a:t>
                      </a:r>
                    </a:p>
                  </a:txBody>
                  <a:tcPr marL="68580" marR="685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67504</a:t>
                      </a:r>
                    </a:p>
                  </a:txBody>
                  <a:tcPr marL="68580" marR="68580" marT="17780" marB="17780" anchor="ctr"/>
                </a:tc>
              </a:tr>
              <a:tr h="6626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% к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предыдущему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100,5</a:t>
                      </a:r>
                    </a:p>
                  </a:txBody>
                  <a:tcPr marL="68580" marR="685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99,1</a:t>
                      </a:r>
                    </a:p>
                  </a:txBody>
                  <a:tcPr marL="68580" marR="685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99,5</a:t>
                      </a:r>
                    </a:p>
                  </a:txBody>
                  <a:tcPr marL="68580" marR="685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</a:p>
                  </a:txBody>
                  <a:tcPr marL="68580" marR="685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100,1</a:t>
                      </a:r>
                    </a:p>
                  </a:txBody>
                  <a:tcPr marL="68580" marR="68580" marT="17780" marB="17780" anchor="ctr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23528" y="476672"/>
            <a:ext cx="8595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2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7056784" cy="652239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МП «Стимулирование экономической активности малого и среднего предпринимательства» (млн.руб.)</a:t>
            </a:r>
            <a:r>
              <a:rPr lang="ru-RU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5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1844824"/>
            <a:ext cx="3168650" cy="251936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ru-RU" sz="1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ru-RU" sz="1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ru-RU" sz="1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ru-RU" sz="1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Субсидирование фонда поддержки малого предпринимательства </a:t>
            </a: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0,7 </a:t>
            </a:r>
            <a:endParaRPr lang="ru-RU" sz="1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ru-RU" sz="1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Стартовое пособие (софинансирование) </a:t>
            </a: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0,2 </a:t>
            </a:r>
            <a:endParaRPr lang="ru-RU" sz="1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ru-RU" sz="1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Прочие  - </a:t>
            </a: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0,7</a:t>
            </a:r>
            <a:endParaRPr lang="ru-RU" sz="1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3528" y="4581128"/>
            <a:ext cx="3168352" cy="20882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§"/>
              <a:defRPr/>
            </a:pP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§"/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Субсидирование на возмещение части затрат в сфере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АПК и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рыбохозяйственного комплекса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3563888" y="4149080"/>
            <a:ext cx="1223962" cy="1009625"/>
          </a:xfrm>
          <a:prstGeom prst="rightArrow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1" name="Блок-схема: ссылка на другую страницу 10"/>
          <p:cNvSpPr/>
          <p:nvPr/>
        </p:nvSpPr>
        <p:spPr>
          <a:xfrm>
            <a:off x="683568" y="1988840"/>
            <a:ext cx="2376488" cy="1223516"/>
          </a:xfrm>
          <a:prstGeom prst="flowChartOffpageConnector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ctr">
              <a:defRPr/>
            </a:pPr>
            <a:endParaRPr 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ctr"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Развитие и поддержка малого и среднего предпринимательства –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1,6</a:t>
            </a:r>
            <a:endParaRPr 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Блок-схема: ссылка на другую страницу 11"/>
          <p:cNvSpPr/>
          <p:nvPr/>
        </p:nvSpPr>
        <p:spPr>
          <a:xfrm>
            <a:off x="683320" y="4653136"/>
            <a:ext cx="2376488" cy="1080741"/>
          </a:xfrm>
          <a:prstGeom prst="flowChartOffpageConnector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ctr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Поддержка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оваропроизводителей в сфере  </a:t>
            </a: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АПК и </a:t>
            </a:r>
            <a:r>
              <a:rPr lang="ru-RU" sz="1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рыбхозяйственного</a:t>
            </a: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комплекса  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0,1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88024" y="2852936"/>
            <a:ext cx="4105275" cy="37444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СМП 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Стартовое пособие - 2 чел.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Консультации и обучение – 500 чел.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учащихся школ в проекте «Школа молодого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предпринимателя»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- 100 чел.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Обучение  учащихся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9-11 классов в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рамках образовательной технологии «Учебная фирма» - 35 чел.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Поддержка товаропроизводителей - 2 СМП.</a:t>
            </a:r>
          </a:p>
        </p:txBody>
      </p:sp>
      <p:sp>
        <p:nvSpPr>
          <p:cNvPr id="14" name="Стрелка вверх 13"/>
          <p:cNvSpPr/>
          <p:nvPr/>
        </p:nvSpPr>
        <p:spPr>
          <a:xfrm>
            <a:off x="3347864" y="1628800"/>
            <a:ext cx="288032" cy="288032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buFont typeface="Wingdings" pitchFamily="2" charset="2"/>
              <a:buChar char="ü"/>
              <a:defRPr/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7504" y="476672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20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07904" y="1340768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Всего- 1,7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4 % к 2020 году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55576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8" name="Picture 6" descr="https://onf.ru/sites/default/files/cms/wp-content/uploads/2018/12/_pervu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412776"/>
            <a:ext cx="2880320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1tulatv.ru/sites/default/files/1_20156248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45024"/>
            <a:ext cx="9144000" cy="3212976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7504" y="476672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21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31640" y="341784"/>
            <a:ext cx="7992888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МП «Управление муниципальным имуществом» 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(млн. руб.) </a:t>
            </a:r>
            <a:r>
              <a:rPr lang="ru-RU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Всего – 19,9 </a:t>
            </a:r>
            <a:r>
              <a:rPr lang="ru-RU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5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одержимое 4"/>
          <p:cNvGraphicFramePr>
            <a:graphicFrameLocks noGrp="1"/>
          </p:cNvGraphicFramePr>
          <p:nvPr>
            <p:ph idx="1"/>
          </p:nvPr>
        </p:nvGraphicFramePr>
        <p:xfrm>
          <a:off x="179512" y="1340049"/>
          <a:ext cx="8712968" cy="3241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Стрелка вниз 8"/>
          <p:cNvSpPr/>
          <p:nvPr/>
        </p:nvSpPr>
        <p:spPr>
          <a:xfrm>
            <a:off x="7524328" y="4077072"/>
            <a:ext cx="576064" cy="504056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buFont typeface="Wingdings" pitchFamily="2" charset="2"/>
              <a:buChar char="ü"/>
              <a:defRPr/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88224" y="4552324"/>
            <a:ext cx="2376264" cy="604867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 объектов</a:t>
            </a:r>
          </a:p>
        </p:txBody>
      </p:sp>
      <p:sp>
        <p:nvSpPr>
          <p:cNvPr id="11" name="Стрелка вниз 10"/>
          <p:cNvSpPr/>
          <p:nvPr/>
        </p:nvSpPr>
        <p:spPr>
          <a:xfrm rot="10800000">
            <a:off x="6444208" y="980728"/>
            <a:ext cx="353494" cy="288032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4248" y="908720"/>
            <a:ext cx="219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0,3% в 2020 году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in-schelkovo.ru/upload/gallery/204/124204_43bdaaac9e4ec289eca3b535a6421db4ab63c0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484784"/>
            <a:ext cx="3419872" cy="2625731"/>
          </a:xfrm>
          <a:prstGeom prst="rect">
            <a:avLst/>
          </a:prstGeom>
          <a:noFill/>
        </p:spPr>
      </p:pic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815369549"/>
              </p:ext>
            </p:extLst>
          </p:nvPr>
        </p:nvGraphicFramePr>
        <p:xfrm>
          <a:off x="0" y="1412776"/>
          <a:ext cx="5915000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34144" y="548680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22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619672" y="404714"/>
            <a:ext cx="7058025" cy="1008062"/>
          </a:xfrm>
        </p:spPr>
        <p:txBody>
          <a:bodyPr/>
          <a:lstStyle/>
          <a:p>
            <a:pPr algn="ctr"/>
            <a:r>
              <a:rPr lang="ru-RU" sz="2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МП </a:t>
            </a:r>
            <a:r>
              <a:rPr lang="ru-RU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«Медико-социальная поддержка отдельных категорий граждан»</a:t>
            </a:r>
            <a:endParaRPr lang="ru-RU" sz="2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3563888" y="3191270"/>
            <a:ext cx="0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79712" y="321297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18 %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1979712" y="3222268"/>
            <a:ext cx="0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63888" y="3181978"/>
            <a:ext cx="720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27 %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34144" y="476672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23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51920" y="1412776"/>
            <a:ext cx="5040560" cy="1008112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«Защита» -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7,8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851920" y="5229200"/>
            <a:ext cx="5184576" cy="648072"/>
          </a:xfrm>
          <a:prstGeom prst="roundRect">
            <a:avLst>
              <a:gd name="adj" fmla="val 28647"/>
            </a:avLst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материальная помощь в натуральном и в денежном выражении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1109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чел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>
            <a:off x="6156176" y="2420888"/>
            <a:ext cx="576064" cy="504056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buFont typeface="Wingdings" pitchFamily="2" charset="2"/>
              <a:buChar char="ü"/>
              <a:defRPr/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851920" y="6021288"/>
            <a:ext cx="5184576" cy="465282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койки сестринского ухода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851920" y="4077072"/>
            <a:ext cx="5184576" cy="1080120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454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чел. по 5 500 рублей – единовременная выплата на рождение ребенка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851920" y="2924944"/>
            <a:ext cx="5184576" cy="1008112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чел. по 10 000 рублей – единовременная выплата участникам ВОВ в связи с празднованием 76-летия Победы в ВОВ</a:t>
            </a:r>
            <a:endParaRPr lang="ru-RU" dirty="0"/>
          </a:p>
        </p:txBody>
      </p: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474415" y="333375"/>
            <a:ext cx="7058025" cy="1008063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Отдельные мероприятия МП «Медико-социальная поддержка отдельных категорий граждан»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(млн. руб.)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8" name="AutoShape 8" descr="https://storage.myseldon.com/news_pict_00/00139B6626D7DE8DD215D012A10E172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0" name="AutoShape 10" descr="https://storage.myseldon.com/news_pict_00/00139B6626D7DE8DD215D012A10E172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2" name="AutoShape 12" descr="https://storage.myseldon.com/news_pict_00/00139B6626D7DE8DD215D012A10E172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4" name="AutoShape 14" descr="https://storage.myseldon.com/news_pict_00/00139B6626D7DE8DD215D012A10E172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6" name="AutoShape 16" descr="https://storage.myseldon.com/news_pict_00/00139B6626D7DE8DD215D012A10E172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0" name="Picture 20" descr="https://www.osnmedia.ru/wp-content/uploads/2020/10/vyplaty-b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3528392" cy="2629253"/>
          </a:xfrm>
          <a:prstGeom prst="rect">
            <a:avLst/>
          </a:prstGeom>
          <a:noFill/>
        </p:spPr>
      </p:pic>
      <p:pic>
        <p:nvPicPr>
          <p:cNvPr id="40962" name="Picture 2" descr="http://svechamunicipal.ru/uploads/posts/2018-07/1531485630_spasibo-za-pobed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12776"/>
            <a:ext cx="3528392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img2.freepng.ru/20180816/cvv/kisspng-developmental-psychology-child-behavior-affect-5b7504ba65b4a2.5449375215343955784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348880"/>
            <a:ext cx="4464496" cy="3672408"/>
          </a:xfrm>
          <a:prstGeom prst="rect">
            <a:avLst/>
          </a:prstGeom>
          <a:noFill/>
        </p:spPr>
      </p:pic>
      <p:sp>
        <p:nvSpPr>
          <p:cNvPr id="27650" name="TextBox 15"/>
          <p:cNvSpPr txBox="1">
            <a:spLocks noChangeArrowheads="1"/>
          </p:cNvSpPr>
          <p:nvPr/>
        </p:nvSpPr>
        <p:spPr bwMode="auto">
          <a:xfrm>
            <a:off x="4499992" y="5229200"/>
            <a:ext cx="442753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u="sng" dirty="0">
                <a:latin typeface="Times New Roman" pitchFamily="18" charset="0"/>
                <a:cs typeface="Times New Roman" pitchFamily="18" charset="0"/>
              </a:rPr>
              <a:t>По подпрограмме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Организация работы с детьми, находящимися в социально – опасном положении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0,95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млн. руб.;</a:t>
            </a:r>
          </a:p>
          <a:p>
            <a:pPr algn="just"/>
            <a:r>
              <a:rPr lang="ru-RU" sz="1600" b="1" u="sng" dirty="0">
                <a:latin typeface="Times New Roman" pitchFamily="18" charset="0"/>
                <a:cs typeface="Times New Roman" pitchFamily="18" charset="0"/>
              </a:rPr>
              <a:t>По подпрограмме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«Развитие мер социальной поддержки отдельных категорий граждан»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1,2 млн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sp>
        <p:nvSpPr>
          <p:cNvPr id="27651" name="Заголовок 1"/>
          <p:cNvSpPr>
            <a:spLocks noGrp="1"/>
          </p:cNvSpPr>
          <p:nvPr>
            <p:ph type="title"/>
          </p:nvPr>
        </p:nvSpPr>
        <p:spPr>
          <a:xfrm>
            <a:off x="1474415" y="333375"/>
            <a:ext cx="7058025" cy="1008063"/>
          </a:xfrm>
        </p:spPr>
        <p:txBody>
          <a:bodyPr/>
          <a:lstStyle/>
          <a:p>
            <a:r>
              <a:rPr lang="ru-RU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МП «Медико-социальная поддержка отдельных категорий граждан»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(млн. руб.)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499992" y="1412776"/>
            <a:ext cx="4608512" cy="936104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«Здравоохранение» -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2,1</a:t>
            </a:r>
            <a:endParaRPr lang="ru-RU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466033" y="2615424"/>
            <a:ext cx="4642471" cy="936104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школа для больных сахарным диабетом</a:t>
            </a:r>
          </a:p>
        </p:txBody>
      </p:sp>
      <p:sp>
        <p:nvSpPr>
          <p:cNvPr id="37" name="Стрелка вниз 36"/>
          <p:cNvSpPr/>
          <p:nvPr/>
        </p:nvSpPr>
        <p:spPr>
          <a:xfrm>
            <a:off x="6660232" y="2420888"/>
            <a:ext cx="241946" cy="288032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buFont typeface="Wingdings" pitchFamily="2" charset="2"/>
              <a:buChar char="ü"/>
              <a:defRPr/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496774" y="3526268"/>
            <a:ext cx="4642471" cy="576064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укрепление здоровья беременных женщин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521199" y="4102332"/>
            <a:ext cx="4642471" cy="576064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бассейн для детей</a:t>
            </a:r>
          </a:p>
        </p:txBody>
      </p:sp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134144" y="476672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24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01529" y="4665766"/>
            <a:ext cx="4642471" cy="576064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профилактики болезни системы кровообращения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3923928" y="4365105"/>
            <a:ext cx="5112568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59 800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единовременная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выплата почетным гражданам города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23928" y="2708920"/>
            <a:ext cx="5184576" cy="720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1 040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ежемесячная соц.поддержка в период обучения в образовательных орг.по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спец. и заключившими договор о целевом обучении    </a:t>
            </a:r>
            <a:endParaRPr lang="ru-RU" sz="12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23928" y="1916832"/>
            <a:ext cx="5184576" cy="648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15 600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рублей – разовое пособие молодым специалистам</a:t>
            </a:r>
            <a:endParaRPr lang="ru-RU" sz="12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51920" y="1412776"/>
            <a:ext cx="5256584" cy="432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5 720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рублей – единовременная денежная выплата на рождение ребенка</a:t>
            </a:r>
          </a:p>
          <a:p>
            <a:pPr lvl="0"/>
            <a:endParaRPr lang="ru-RU" sz="12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27784" y="1412775"/>
            <a:ext cx="1152128" cy="360041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454чел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99792" y="2060848"/>
            <a:ext cx="1080120" cy="36004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 чел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99792" y="2852936"/>
            <a:ext cx="1080120" cy="36004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чел.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699792" y="4365104"/>
            <a:ext cx="1080120" cy="36004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чел.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07504" y="548680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25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474415" y="404713"/>
            <a:ext cx="7418065" cy="1008063"/>
          </a:xfrm>
        </p:spPr>
        <p:txBody>
          <a:bodyPr/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Публичные нормативные обязательства (млн.руб.)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1475656" y="868650"/>
            <a:ext cx="77768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27,8,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т.ч.  за счет местного бюджета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8,3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995936" y="5013177"/>
            <a:ext cx="5040560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5 200 рублей –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оплата стипендий одаренным, успешно обучающимся студентам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699792" y="5085184"/>
            <a:ext cx="1080120" cy="36004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чел.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851920" y="3501008"/>
            <a:ext cx="5256584" cy="792088"/>
          </a:xfrm>
          <a:prstGeom prst="roundRect">
            <a:avLst>
              <a:gd name="adj" fmla="val 3764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7 280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рублей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ежемесячная выплата денежной компенсации за наем (поднаем) жилых помещений педагогическим работникам муниципальных образовательных организаций                                              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4% к 2020 году</a:t>
            </a:r>
          </a:p>
          <a:p>
            <a:r>
              <a:rPr lang="ru-RU" sz="14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699792" y="3717032"/>
            <a:ext cx="1080120" cy="36004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49 чел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39" name="Прямая со стрелкой 38"/>
          <p:cNvCxnSpPr/>
          <p:nvPr/>
        </p:nvCxnSpPr>
        <p:spPr>
          <a:xfrm flipV="1">
            <a:off x="7524328" y="2348880"/>
            <a:ext cx="0" cy="14401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236296" y="2348881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4% к 2020 году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7524328" y="3212976"/>
            <a:ext cx="0" cy="14401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372200" y="3212976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                       4% к 2020 году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 flipV="1">
            <a:off x="7596336" y="4077072"/>
            <a:ext cx="0" cy="14401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https://dailybaby.ru/media/editor/2019/03/12/2019-03-12-145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2562796" cy="1707863"/>
          </a:xfrm>
          <a:prstGeom prst="rect">
            <a:avLst/>
          </a:prstGeom>
          <a:noFill/>
        </p:spPr>
      </p:pic>
      <p:pic>
        <p:nvPicPr>
          <p:cNvPr id="30" name="Picture 4" descr="http://bm.img.com.ua/berlin/storage/finance/orig/b/52/a04d03950d4cfa25a5c7a5827c0e552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68960"/>
            <a:ext cx="2547223" cy="1698639"/>
          </a:xfrm>
          <a:prstGeom prst="rect">
            <a:avLst/>
          </a:prstGeom>
          <a:noFill/>
        </p:spPr>
      </p:pic>
      <p:pic>
        <p:nvPicPr>
          <p:cNvPr id="31" name="Picture 6" descr="https://minstroylnr.su/uploads/posts/2019-08/thumbs/1565848414_maxresdefault_liv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797152"/>
            <a:ext cx="1905000" cy="1905000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6372200" y="1628800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                       4% к 2020 году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 flipV="1">
            <a:off x="7740352" y="4725144"/>
            <a:ext cx="0" cy="14401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343800" y="472514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    4% к 2020 году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Прямая со стрелкой 37"/>
          <p:cNvCxnSpPr/>
          <p:nvPr/>
        </p:nvCxnSpPr>
        <p:spPr>
          <a:xfrm flipV="1">
            <a:off x="7740352" y="5373216"/>
            <a:ext cx="0" cy="14401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524328" y="5301208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4% к 2020 году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 flipV="1">
            <a:off x="7524328" y="1700808"/>
            <a:ext cx="0" cy="14401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Скругленный прямоугольник 61"/>
          <p:cNvSpPr/>
          <p:nvPr/>
        </p:nvSpPr>
        <p:spPr>
          <a:xfrm>
            <a:off x="3923928" y="6237312"/>
            <a:ext cx="5112568" cy="504056"/>
          </a:xfrm>
          <a:prstGeom prst="roundRect">
            <a:avLst>
              <a:gd name="adj" fmla="val 1131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5000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единовременная денежная выплата гражданам, удостоенным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гос.наград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или почетных званий СССР и РФ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3923928" y="5661248"/>
            <a:ext cx="5220072" cy="5040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10 000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единовременная денежная выплата отдельным категориям граждан в связи с празднованием дня Победы в ВОВ 1941-1945 г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2699792" y="5733256"/>
            <a:ext cx="1080120" cy="36004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чел.</a:t>
            </a: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3923928" y="5013177"/>
            <a:ext cx="5112568" cy="5760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5 200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оплата стипендий одаренным, успешно обучающимся студентам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4% к 2020 году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699792" y="6309320"/>
            <a:ext cx="1080120" cy="36004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чел.</a:t>
            </a:r>
          </a:p>
        </p:txBody>
      </p:sp>
      <p:cxnSp>
        <p:nvCxnSpPr>
          <p:cNvPr id="68" name="Прямая со стрелкой 67"/>
          <p:cNvCxnSpPr/>
          <p:nvPr/>
        </p:nvCxnSpPr>
        <p:spPr>
          <a:xfrm flipV="1">
            <a:off x="7740352" y="5373216"/>
            <a:ext cx="0" cy="14401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/>
        </p:nvGraphicFramePr>
        <p:xfrm>
          <a:off x="0" y="3573016"/>
          <a:ext cx="3408040" cy="3140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Диаграмма 13"/>
          <p:cNvGraphicFramePr/>
          <p:nvPr/>
        </p:nvGraphicFramePr>
        <p:xfrm>
          <a:off x="2771800" y="3789040"/>
          <a:ext cx="3600400" cy="2752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776864" cy="1143000"/>
          </a:xfrm>
        </p:spPr>
        <p:txBody>
          <a:bodyPr/>
          <a:lstStyle/>
          <a:p>
            <a:pPr algn="l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Доля расходов местного и областного бюджетов в МП «Современное образование»</a:t>
            </a:r>
            <a:r>
              <a:rPr lang="ru-RU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(млн.руб.) 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95536" y="1556792"/>
          <a:ext cx="2736304" cy="2951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79512" y="548680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26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43808" y="6525344"/>
            <a:ext cx="288032" cy="21602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131840" y="645333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Местный бюджет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3528" y="6525344"/>
            <a:ext cx="288032" cy="21602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11560" y="645333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Областной бюджет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771800" y="1340768"/>
          <a:ext cx="374441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5796136" y="3933056"/>
          <a:ext cx="3744416" cy="2608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563888" y="980728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Всего – 1404,2 ,в т.ч. МБ – 493,1 , ОБ – 911,1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126876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dirty="0"/>
          </a:p>
        </p:txBody>
      </p:sp>
      <p:graphicFrame>
        <p:nvGraphicFramePr>
          <p:cNvPr id="18" name="Диаграмма 17"/>
          <p:cNvGraphicFramePr/>
          <p:nvPr/>
        </p:nvGraphicFramePr>
        <p:xfrm>
          <a:off x="5399584" y="1340768"/>
          <a:ext cx="374441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5508104" y="3933056"/>
          <a:ext cx="3816424" cy="3212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0" name="Диаграмма 19"/>
          <p:cNvGraphicFramePr/>
          <p:nvPr/>
        </p:nvGraphicFramePr>
        <p:xfrm>
          <a:off x="2915816" y="3645024"/>
          <a:ext cx="3384376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1" name="Диаграмма 20"/>
          <p:cNvGraphicFramePr/>
          <p:nvPr/>
        </p:nvGraphicFramePr>
        <p:xfrm>
          <a:off x="-180528" y="4077072"/>
          <a:ext cx="388843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s://30nikol-s.edusite.ru/images/38814_html_m7df132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77072"/>
            <a:ext cx="9144000" cy="2780928"/>
          </a:xfrm>
          <a:prstGeom prst="rect">
            <a:avLst/>
          </a:prstGeom>
          <a:noFill/>
        </p:spPr>
      </p:pic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1835696" y="332656"/>
            <a:ext cx="6779096" cy="45152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МП «Современное образование» (млн.руб.)</a:t>
            </a:r>
            <a:r>
              <a:rPr lang="ru-RU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5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1" name="TextBox 5"/>
          <p:cNvSpPr txBox="1">
            <a:spLocks noChangeArrowheads="1"/>
          </p:cNvSpPr>
          <p:nvPr/>
        </p:nvSpPr>
        <p:spPr bwMode="auto">
          <a:xfrm>
            <a:off x="-143743" y="1794843"/>
            <a:ext cx="32035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ПП 1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Дошкольное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образование-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152,4 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2987824" y="1772816"/>
            <a:ext cx="288032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ПП 2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Общее 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образование- 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100,2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3" name="TextBox 7"/>
          <p:cNvSpPr txBox="1">
            <a:spLocks noChangeArrowheads="1"/>
          </p:cNvSpPr>
          <p:nvPr/>
        </p:nvSpPr>
        <p:spPr bwMode="auto">
          <a:xfrm>
            <a:off x="6119664" y="1772816"/>
            <a:ext cx="3024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ПП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3 Дополнительное  образование-127,2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1258888" y="1340768"/>
            <a:ext cx="7058025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5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 17,6 </a:t>
            </a:r>
            <a:r>
              <a:rPr lang="ru-RU" sz="2500" kern="0" dirty="0">
                <a:latin typeface="Times New Roman" pitchFamily="18" charset="0"/>
                <a:ea typeface="+mj-ea"/>
                <a:cs typeface="Times New Roman" pitchFamily="18" charset="0"/>
              </a:rPr>
              <a:t>% к </a:t>
            </a:r>
            <a:r>
              <a:rPr lang="ru-RU" sz="25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2020 </a:t>
            </a:r>
            <a:r>
              <a:rPr lang="ru-RU" sz="2500" kern="0" dirty="0">
                <a:latin typeface="Times New Roman" pitchFamily="18" charset="0"/>
                <a:ea typeface="+mj-ea"/>
                <a:cs typeface="Times New Roman" pitchFamily="18" charset="0"/>
              </a:rPr>
              <a:t>году </a:t>
            </a:r>
          </a:p>
        </p:txBody>
      </p:sp>
      <p:sp>
        <p:nvSpPr>
          <p:cNvPr id="16" name="Стрелка вверх 15"/>
          <p:cNvSpPr/>
          <p:nvPr/>
        </p:nvSpPr>
        <p:spPr>
          <a:xfrm>
            <a:off x="3275856" y="1412776"/>
            <a:ext cx="288032" cy="288032"/>
          </a:xfrm>
          <a:prstGeom prst="upArrow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buFont typeface="Wingdings" pitchFamily="2" charset="2"/>
              <a:buChar char="ü"/>
              <a:defRPr/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107504" y="476672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27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39752" y="764704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Всего – 1404,2  , в т.ч. МБ – 493,1</a:t>
            </a:r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07504" y="2348880"/>
            <a:ext cx="2736304" cy="22322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присмотр и уход – 135,9 </a:t>
            </a:r>
          </a:p>
          <a:p>
            <a:pPr lvl="0" algn="just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-социальная поддержка родителям (законным представителям) – 8,7</a:t>
            </a:r>
          </a:p>
          <a:p>
            <a:pPr lvl="0" algn="just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-оснащение современным оборудованием (замена и приобретение), создание дополнительных мест, проведение фестивалей – 7,8</a:t>
            </a:r>
          </a:p>
          <a:p>
            <a:pPr algn="just"/>
            <a:endParaRPr lang="ru-RU" sz="13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059832" y="2348880"/>
            <a:ext cx="2808312" cy="22322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-обеспечение деятельности муниципальных учреждений – 75,4</a:t>
            </a:r>
          </a:p>
          <a:p>
            <a:pPr lvl="0" algn="just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-совершенствование материально-технической базы; организация воспитательной работы; сохранение и укрепление здоровья школьников – 3,0</a:t>
            </a:r>
          </a:p>
          <a:p>
            <a:pPr lvl="0" algn="just"/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-организация питания обучающихся -21,8 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228184" y="2348880"/>
            <a:ext cx="2808312" cy="22322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-реализация программ дополнительного образования 123,0 (в т.ч. оплата труда- 111,5)</a:t>
            </a:r>
          </a:p>
          <a:p>
            <a:pPr lvl="0" algn="just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-проведение городских мероприятий, семинаров, конференций, укрепление материально-технической базы -  4,2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Стрелка вниз 29"/>
          <p:cNvSpPr/>
          <p:nvPr/>
        </p:nvSpPr>
        <p:spPr>
          <a:xfrm>
            <a:off x="1259632" y="4581128"/>
            <a:ext cx="432048" cy="43204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4211960" y="4581128"/>
            <a:ext cx="432048" cy="43204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>
            <a:off x="7452320" y="4581128"/>
            <a:ext cx="432048" cy="43204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8"/>
          <p:cNvSpPr txBox="1">
            <a:spLocks noChangeArrowheads="1"/>
          </p:cNvSpPr>
          <p:nvPr/>
        </p:nvSpPr>
        <p:spPr bwMode="auto">
          <a:xfrm>
            <a:off x="251520" y="4941168"/>
            <a:ext cx="25209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3782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дошкольников</a:t>
            </a:r>
          </a:p>
        </p:txBody>
      </p:sp>
      <p:sp>
        <p:nvSpPr>
          <p:cNvPr id="34" name="TextBox 9"/>
          <p:cNvSpPr txBox="1">
            <a:spLocks noChangeArrowheads="1"/>
          </p:cNvSpPr>
          <p:nvPr/>
        </p:nvSpPr>
        <p:spPr bwMode="auto">
          <a:xfrm>
            <a:off x="3275856" y="4941168"/>
            <a:ext cx="2519363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6222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школьников</a:t>
            </a:r>
          </a:p>
        </p:txBody>
      </p:sp>
      <p:sp>
        <p:nvSpPr>
          <p:cNvPr id="35" name="TextBox 10"/>
          <p:cNvSpPr txBox="1">
            <a:spLocks noChangeArrowheads="1"/>
          </p:cNvSpPr>
          <p:nvPr/>
        </p:nvSpPr>
        <p:spPr bwMode="auto">
          <a:xfrm rot="10800000" flipV="1">
            <a:off x="6803455" y="4941168"/>
            <a:ext cx="187300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6494 учащихся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s://i.sunhome.ru/journal/24/platnoe-recenzirovanie-v2.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1944216" cy="1368152"/>
          </a:xfrm>
          <a:prstGeom prst="rect">
            <a:avLst/>
          </a:prstGeom>
          <a:noFill/>
        </p:spPr>
      </p:pic>
      <p:pic>
        <p:nvPicPr>
          <p:cNvPr id="22" name="Picture 4" descr="https://i.ytimg.com/vi/HSXSV6KS3kQ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412776"/>
            <a:ext cx="2952328" cy="1512168"/>
          </a:xfrm>
          <a:prstGeom prst="rect">
            <a:avLst/>
          </a:prstGeom>
          <a:noFill/>
        </p:spPr>
      </p:pic>
      <p:pic>
        <p:nvPicPr>
          <p:cNvPr id="29" name="Picture 6" descr="https://ia41.ru/wp-content/uploads/2017/11/kapitalnyj-remo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412776"/>
            <a:ext cx="2736304" cy="1352713"/>
          </a:xfrm>
          <a:prstGeom prst="rect">
            <a:avLst/>
          </a:prstGeom>
          <a:noFill/>
        </p:spPr>
      </p:pic>
      <p:sp>
        <p:nvSpPr>
          <p:cNvPr id="12" name="Стрелка вниз 11"/>
          <p:cNvSpPr/>
          <p:nvPr/>
        </p:nvSpPr>
        <p:spPr>
          <a:xfrm>
            <a:off x="5652120" y="4005064"/>
            <a:ext cx="576064" cy="432048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3347864" y="4221088"/>
            <a:ext cx="504056" cy="360040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7884368" y="4005064"/>
            <a:ext cx="576064" cy="432048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899592" y="4005064"/>
            <a:ext cx="504056" cy="495201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806896" y="456407"/>
            <a:ext cx="8229600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400" b="1" kern="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МП </a:t>
            </a:r>
            <a:r>
              <a:rPr lang="ru-RU" sz="2400" b="1" kern="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«Современное </a:t>
            </a:r>
            <a:r>
              <a:rPr lang="ru-RU" sz="2400" b="1" kern="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образование» (млн.руб.)</a:t>
            </a:r>
            <a:endParaRPr lang="ru-RU" sz="2400" b="1" kern="0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4788024" y="4437112"/>
            <a:ext cx="2160240" cy="193899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Продолжение строительства Д/С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бассейном на 240 мест.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Реновация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школы №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Ремонт спортивных залов СОШ1, Лицей 8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Ремонт кровли 7 учреждений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Ремонт пищеблока Д/С 8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Разработка ПСД АПС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Ремонты   28 учреждений</a:t>
            </a:r>
            <a:endParaRPr lang="ru-RU" sz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7020272" y="4437112"/>
            <a:ext cx="2088232" cy="193899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Ремонт асфальтового покрытия, дорожек, прогулочных площадок, установка, замена, ремонт теневых навесов и веранд, ремонт крылец и отмостки зданий 8 учреждений (Д/с 1, 3, 5, 6, 9,11,18, ДО ДДЮТЭ «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Ювента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»)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ЯПБ   2 учреждений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5496" y="2650854"/>
            <a:ext cx="2232248" cy="1424062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ctr">
              <a:defRPr/>
            </a:pPr>
            <a:r>
              <a:rPr lang="ru-RU" sz="15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ПП </a:t>
            </a:r>
            <a:r>
              <a:rPr lang="ru-RU" sz="15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 Управление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ресурсами и качеством системы образования СГО </a:t>
            </a:r>
            <a:r>
              <a:rPr lang="ru-RU" sz="15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8,3</a:t>
            </a:r>
            <a:endParaRPr lang="ru-RU" sz="15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13"/>
          <p:cNvSpPr>
            <a:spLocks noChangeArrowheads="1"/>
          </p:cNvSpPr>
          <p:nvPr/>
        </p:nvSpPr>
        <p:spPr bwMode="auto">
          <a:xfrm>
            <a:off x="0" y="4509120"/>
            <a:ext cx="2088232" cy="218521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Обновление средств информатизации</a:t>
            </a:r>
            <a:r>
              <a:rPr lang="ru-RU" sz="1200" dirty="0"/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учреждений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Дистанционное обучение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детей, в т.ч. детей-инвалидов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Конкурсные, просветительские и проектно-исследовательские работы со школьниками в сфере новых технологий</a:t>
            </a:r>
          </a:p>
          <a:p>
            <a:pPr>
              <a:defRPr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339752" y="2636912"/>
            <a:ext cx="2808312" cy="1512168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5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ПП </a:t>
            </a:r>
            <a:r>
              <a:rPr lang="ru-RU" sz="15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Развитие системы отдыха, оздоровления, занятости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детей,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подростков </a:t>
            </a:r>
            <a:r>
              <a:rPr lang="ru-RU" sz="15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1,2</a:t>
            </a:r>
            <a:endParaRPr lang="ru-RU" sz="15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14"/>
          <p:cNvSpPr>
            <a:spLocks noChangeArrowheads="1"/>
          </p:cNvSpPr>
          <p:nvPr/>
        </p:nvSpPr>
        <p:spPr bwMode="auto">
          <a:xfrm>
            <a:off x="2195736" y="4581128"/>
            <a:ext cx="2520280" cy="101566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Обеспечение отдыха, оздоровления, занятости детей и подростков, в т.ч. детей, находящихся в трудной жизненной ситуации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292080" y="2636912"/>
            <a:ext cx="3672408" cy="1512168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ctr"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ПП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 Укрепление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материально-технической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базы, обеспечение содержания зданий и сооружений, обустройство прилегающих территорий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муниципальных образовательных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организаций – 103,8</a:t>
            </a:r>
            <a:endParaRPr 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107504" y="476672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28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10"/>
          <p:cNvGraphicFramePr>
            <a:graphicFrameLocks/>
          </p:cNvGraphicFramePr>
          <p:nvPr/>
        </p:nvGraphicFramePr>
        <p:xfrm>
          <a:off x="2627784" y="1340768"/>
          <a:ext cx="3168352" cy="3600400"/>
        </p:xfrm>
        <a:graphic>
          <a:graphicData uri="http://schemas.openxmlformats.org/presentationml/2006/ole">
            <p:oleObj spid="_x0000_s96259" name="Worksheet" r:id="rId3" imgW="3200535" imgH="4010040" progId="Excel.Sheet.8">
              <p:embed/>
            </p:oleObj>
          </a:graphicData>
        </a:graphic>
      </p:graphicFrame>
      <p:pic>
        <p:nvPicPr>
          <p:cNvPr id="22" name="Picture 32" descr="https://sun9-42.userapi.com/c844617/v844617101/e3778/F4QZLQphoJ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869160"/>
            <a:ext cx="8928992" cy="1837705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29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75656" y="384523"/>
            <a:ext cx="7200925" cy="956245"/>
          </a:xfrm>
        </p:spPr>
        <p:txBody>
          <a:bodyPr/>
          <a:lstStyle/>
          <a:p>
            <a:pPr algn="ctr"/>
            <a:r>
              <a:rPr lang="ru-RU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Динамика численности детей в образовательных учреждениях (чел.)</a:t>
            </a:r>
          </a:p>
        </p:txBody>
      </p:sp>
      <p:graphicFrame>
        <p:nvGraphicFramePr>
          <p:cNvPr id="7" name="Диаграмма 7"/>
          <p:cNvGraphicFramePr>
            <a:graphicFrameLocks/>
          </p:cNvGraphicFramePr>
          <p:nvPr/>
        </p:nvGraphicFramePr>
        <p:xfrm>
          <a:off x="0" y="1628800"/>
          <a:ext cx="2586038" cy="3413125"/>
        </p:xfrm>
        <a:graphic>
          <a:graphicData uri="http://schemas.openxmlformats.org/presentationml/2006/ole">
            <p:oleObj spid="_x0000_s96258" name="Worksheet" r:id="rId5" imgW="2590845" imgH="3409830" progId="Excel.Sheet.8">
              <p:embed/>
            </p:oleObj>
          </a:graphicData>
        </a:graphic>
      </p:graphicFrame>
      <p:graphicFrame>
        <p:nvGraphicFramePr>
          <p:cNvPr id="9" name="Диаграмма 21"/>
          <p:cNvGraphicFramePr>
            <a:graphicFrameLocks/>
          </p:cNvGraphicFramePr>
          <p:nvPr/>
        </p:nvGraphicFramePr>
        <p:xfrm>
          <a:off x="5796136" y="1340769"/>
          <a:ext cx="3203575" cy="3528391"/>
        </p:xfrm>
        <a:graphic>
          <a:graphicData uri="http://schemas.openxmlformats.org/presentationml/2006/ole">
            <p:oleObj spid="_x0000_s96260" name="Worksheet" r:id="rId6" imgW="3200535" imgH="3819420" progId="Excel.Sheet.8">
              <p:embed/>
            </p:oleObj>
          </a:graphicData>
        </a:graphic>
      </p:graphicFrame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-251842" y="1410985"/>
            <a:ext cx="32396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99592" y="3068960"/>
            <a:ext cx="10081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▲0,6%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50183" y="3212976"/>
            <a:ext cx="10810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▲1,4%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6947296" y="3284661"/>
            <a:ext cx="10810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▲29,5%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5505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67544" y="4653136"/>
            <a:ext cx="792088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2020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75656" y="4653136"/>
            <a:ext cx="792088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2021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59832" y="4653136"/>
            <a:ext cx="792088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2020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355976" y="4653136"/>
            <a:ext cx="792088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2021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28184" y="4581128"/>
            <a:ext cx="792088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2020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96336" y="4581128"/>
            <a:ext cx="792088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2021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ГЛОССАРИЙ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algn="just"/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Административный центр 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- населенный пункт, установленный областным законом как место нахождения представительного органа муниципального образования, или место нахождения территориального органа исполнительной власти Ленинградской области;</a:t>
            </a:r>
          </a:p>
          <a:p>
            <a:pPr algn="just"/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самоуправления;</a:t>
            </a:r>
          </a:p>
          <a:p>
            <a:pPr algn="just"/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Доходы бюджета 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- поступающие в бюджет денежные средства, за исключением средств, являющихся в соответствии Бюджетным Кодексом Российской Федерации источниками финансирования дефицита бюджета;</a:t>
            </a:r>
          </a:p>
          <a:p>
            <a:pPr algn="just"/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- выплачиваемые из бюджета денежные средства, за исключением средств, являющихся в соответствии с настоящим Кодексом источниками финансирования дефицита бюджета;</a:t>
            </a:r>
          </a:p>
          <a:p>
            <a:pPr algn="just"/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Дефицит бюджета 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- превышение расходов бюджета над его доходами;</a:t>
            </a:r>
          </a:p>
          <a:p>
            <a:pPr algn="just"/>
            <a:r>
              <a:rPr lang="ru-RU" sz="3700" b="1" dirty="0" err="1" smtClean="0">
                <a:latin typeface="Times New Roman" pitchFamily="18" charset="0"/>
                <a:cs typeface="Times New Roman" pitchFamily="18" charset="0"/>
              </a:rPr>
              <a:t>Профицит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- превышение доходов бюджета над его расходами;</a:t>
            </a:r>
          </a:p>
          <a:p>
            <a:pPr algn="just"/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- средства, предоставляемые одним бюджетом бюджетной системы Российской Федерации другому бюджету бюджетной системы Российской Федерации;</a:t>
            </a:r>
          </a:p>
          <a:p>
            <a:pPr algn="just"/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Субсидия 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— </a:t>
            </a:r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межбюджетный трансферт , предоставляемый в целях </a:t>
            </a:r>
            <a:r>
              <a:rPr lang="ru-RU" sz="3700" dirty="0" err="1" smtClean="0"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 расходных обязательств;</a:t>
            </a:r>
          </a:p>
          <a:p>
            <a:pPr algn="just"/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Субвенция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  —  межбюджетный трансферт, который предоставляется в целях финансового обеспечения расходных обязательств по переданным полномочиям. Имеет конкретные цели; в отличие от дотации (которая не имеет цели в принципе) подлежат возврату в случае отклонения от цели;</a:t>
            </a:r>
          </a:p>
          <a:p>
            <a:pPr algn="just"/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Дотация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 - межбюджетный трансферт, предоставляемый на безвозмездной и безвозвратной основе без установления направлений их использования;</a:t>
            </a:r>
          </a:p>
          <a:p>
            <a:pPr algn="just"/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Расходные обязательства 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- обусловленные законом, иным нормативным правовым актом, договором или соглашением обязанности публично-правового образования (Российской Федерации, субъекта Российской Федерации, муниципального образования) или действующего от его имени казенного учреждения предоставить физическому или юридическому лицу, иному публично-правовому образованию, субъекту международного права средства из соответствующего бюджета;</a:t>
            </a:r>
          </a:p>
          <a:p>
            <a:pPr algn="just"/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 – 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332656"/>
            <a:ext cx="8595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3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3205318" y="4869160"/>
            <a:ext cx="2230778" cy="1584176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реализации муниципальной программы – </a:t>
            </a:r>
          </a:p>
          <a:p>
            <a:pPr lvl="0"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88,8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059832" y="2204864"/>
            <a:ext cx="2376264" cy="2232248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профессиональное искусство, народное творчество и культурно – досуговая деятельность – </a:t>
            </a:r>
          </a:p>
          <a:p>
            <a:pPr lvl="0" algn="ctr"/>
            <a:r>
              <a:rPr lang="ru-RU" sz="16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106,9</a:t>
            </a:r>
            <a:endParaRPr lang="ru-RU" sz="165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588224" y="181504"/>
            <a:ext cx="2555776" cy="11592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748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6659562" cy="792088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МП  «Развитие культуры»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(млн.руб.)</a:t>
            </a:r>
          </a:p>
        </p:txBody>
      </p:sp>
      <p:sp>
        <p:nvSpPr>
          <p:cNvPr id="31749" name="TextBox 12"/>
          <p:cNvSpPr txBox="1">
            <a:spLocks noChangeArrowheads="1"/>
          </p:cNvSpPr>
          <p:nvPr/>
        </p:nvSpPr>
        <p:spPr bwMode="auto">
          <a:xfrm>
            <a:off x="3131840" y="1340768"/>
            <a:ext cx="187220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237,1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220072" y="2378636"/>
            <a:ext cx="3851920" cy="172819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число посетителей спектаклей – </a:t>
            </a:r>
            <a:r>
              <a:rPr lang="ru-RU" sz="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969 чел</a:t>
            </a:r>
            <a:r>
              <a:rPr lang="ru-RU" sz="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ctr">
              <a:defRPr/>
            </a:pP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число посетителей </a:t>
            </a: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культурно-массовых мероприятий 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68 986 чел</a:t>
            </a:r>
            <a:r>
              <a:rPr lang="ru-RU" sz="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ctr">
              <a:defRPr/>
            </a:pP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количество участников </a:t>
            </a: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клубных формирований 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народного творчества </a:t>
            </a:r>
            <a:endParaRPr lang="ru-RU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defRPr/>
            </a:pPr>
            <a:r>
              <a:rPr lang="ru-RU" sz="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1 </a:t>
            </a: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856 чел</a:t>
            </a:r>
            <a:r>
              <a:rPr lang="ru-RU" sz="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220072" y="4869160"/>
            <a:ext cx="3851920" cy="1540971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defRPr/>
            </a:pPr>
            <a:r>
              <a:rPr lang="ru-RU" sz="16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Обучение  </a:t>
            </a:r>
            <a:r>
              <a:rPr lang="ru-RU" sz="16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840 </a:t>
            </a:r>
            <a:r>
              <a:rPr lang="ru-RU" sz="16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sz="16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школах культуры</a:t>
            </a:r>
          </a:p>
          <a:p>
            <a:pPr marL="342900" indent="-342900">
              <a:defRPr/>
            </a:pPr>
            <a:r>
              <a:rPr lang="ru-RU" sz="16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ремонт и оснащение  </a:t>
            </a:r>
            <a:r>
              <a:rPr lang="ru-RU" sz="16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6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объектов учреждений культуры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59832" y="1657127"/>
            <a:ext cx="31059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12,5 % к уровню 2020 года</a:t>
            </a:r>
            <a:endParaRPr lang="ru-RU" sz="2000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верх 12"/>
          <p:cNvSpPr/>
          <p:nvPr/>
        </p:nvSpPr>
        <p:spPr>
          <a:xfrm rot="-10800000">
            <a:off x="2882069" y="1713166"/>
            <a:ext cx="216024" cy="288032"/>
          </a:xfrm>
          <a:prstGeom prst="upArrow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buFont typeface="Wingdings" pitchFamily="2" charset="2"/>
              <a:buChar char="ü"/>
              <a:defRPr/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107504" y="548680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30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7282" name="Picture 2" descr="https://avatars.mds.yandex.net/get-altay/1886119/2a0000016ae3045d033ddbbe8efd845875d7/X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2677571" cy="1872208"/>
          </a:xfrm>
          <a:prstGeom prst="rect">
            <a:avLst/>
          </a:prstGeom>
          <a:noFill/>
        </p:spPr>
      </p:pic>
      <p:pic>
        <p:nvPicPr>
          <p:cNvPr id="97284" name="Picture 4" descr="https://pbs.twimg.com/media/D6TJQz1WAAEoUx8.jpg: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581128"/>
            <a:ext cx="2592288" cy="1874384"/>
          </a:xfrm>
          <a:prstGeom prst="rect">
            <a:avLst/>
          </a:prstGeom>
          <a:noFill/>
        </p:spPr>
      </p:pic>
      <p:pic>
        <p:nvPicPr>
          <p:cNvPr id="17" name="Picture 8" descr="http://storage.inovaco.ru/media/cache/7d/31/a9/da/6b/8e/7d31a9da6b8eb1f8889637827888ecc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88640"/>
            <a:ext cx="2088232" cy="1080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3528392" y="1700808"/>
            <a:ext cx="3024336" cy="12961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библиотечное обслуживание и популяризация чтения – 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22,3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7504" y="620688"/>
            <a:ext cx="1296144" cy="360040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31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5085184"/>
            <a:ext cx="2952328" cy="1296144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сохранение и охрана исторического наследия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1,6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28392" y="3573016"/>
            <a:ext cx="3096344" cy="1080120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музейная деятельность –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17,5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92758" y="529556"/>
            <a:ext cx="6659562" cy="81121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МП  «Развитие культуры»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(млн.руб.)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80720" y="3717032"/>
            <a:ext cx="2555776" cy="720080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число посетителей музея – 4 484 чел.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80720" y="5229200"/>
            <a:ext cx="2555776" cy="864096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текущий ремонт ДИК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Андерсенград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408712" y="1916832"/>
            <a:ext cx="2627784" cy="72008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количество посещений -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35 943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588224" y="181504"/>
            <a:ext cx="2555776" cy="11592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6258" name="Picture 2" descr="https://www.culture.ru/storage/images/76d0236890dbbaf392af156d53295a75/8e75c6f0e495b492fadb91949491118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56992"/>
            <a:ext cx="3024336" cy="1649638"/>
          </a:xfrm>
          <a:prstGeom prst="rect">
            <a:avLst/>
          </a:prstGeom>
          <a:noFill/>
        </p:spPr>
      </p:pic>
      <p:pic>
        <p:nvPicPr>
          <p:cNvPr id="96260" name="Picture 4" descr="https://kak2z.ru/my_img/img/2018/03/31/94ad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157192"/>
            <a:ext cx="3024336" cy="1512168"/>
          </a:xfrm>
          <a:prstGeom prst="rect">
            <a:avLst/>
          </a:prstGeom>
          <a:noFill/>
        </p:spPr>
      </p:pic>
      <p:pic>
        <p:nvPicPr>
          <p:cNvPr id="96262" name="Picture 6" descr="https://avatars.mds.yandex.net/get-zen_doc/1554513/pub_5d84f50de882c300ac2f855a_5d84fdb243fdc000adb2111a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12776"/>
            <a:ext cx="3024336" cy="1806124"/>
          </a:xfrm>
          <a:prstGeom prst="rect">
            <a:avLst/>
          </a:prstGeom>
          <a:noFill/>
        </p:spPr>
      </p:pic>
      <p:pic>
        <p:nvPicPr>
          <p:cNvPr id="96264" name="Picture 8" descr="http://storage.inovaco.ru/media/cache/7d/31/a9/da/6b/8e/7d31a9da6b8eb1f8889637827888ecc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188640"/>
            <a:ext cx="2088232" cy="1080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187624" y="332656"/>
            <a:ext cx="784887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 kern="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МП </a:t>
            </a:r>
            <a:r>
              <a:rPr lang="ru-RU" sz="2000" b="1" kern="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«Физическая культура, спорт и молодежная политика</a:t>
            </a:r>
            <a:r>
              <a:rPr lang="ru-RU" sz="2000" b="1" kern="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 algn="ctr" eaLnBrk="0" hangingPunct="0">
              <a:defRPr/>
            </a:pPr>
            <a:r>
              <a:rPr lang="ru-RU" sz="2000" b="1" kern="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(млн. руб.) </a:t>
            </a:r>
          </a:p>
          <a:p>
            <a:pPr algn="ctr" eaLnBrk="0" hangingPunct="0">
              <a:defRPr/>
            </a:pPr>
            <a:r>
              <a:rPr lang="ru-RU" sz="2000" b="1" kern="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Всего - </a:t>
            </a:r>
            <a:r>
              <a:rPr lang="ru-RU" sz="20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60,4 </a:t>
            </a:r>
            <a:r>
              <a:rPr lang="ru-RU" sz="2500" b="1" kern="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500" b="1" kern="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500" b="1" kern="0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6516216" y="2492896"/>
            <a:ext cx="288032" cy="360040"/>
          </a:xfrm>
          <a:prstGeom prst="downArrow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buFont typeface="Wingdings" pitchFamily="2" charset="2"/>
              <a:buChar char="ü"/>
              <a:defRPr/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81001" y="2852936"/>
            <a:ext cx="4755495" cy="432048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Содержание СКК «Малахит»  - 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38,2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281001" y="3573016"/>
            <a:ext cx="4755495" cy="576064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312 спортивно-массовых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мероприятий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2008" y="4653136"/>
            <a:ext cx="5652120" cy="1008112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областных спартакиадах, чемпионатах, кубках, первенствах и турнирах, проводимых Комитетом по физической культуре и спорту Ленинградской области в соответствии с областным календарным планом</a:t>
            </a:r>
            <a:endParaRPr lang="ru-RU" sz="1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2008" y="5805264"/>
            <a:ext cx="5652120" cy="864096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городских турниров, чемпионатов и первенств по видам спорта в соответствии  с городским календарным планом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5"/>
          <p:cNvSpPr txBox="1">
            <a:spLocks noChangeArrowheads="1"/>
          </p:cNvSpPr>
          <p:nvPr/>
        </p:nvSpPr>
        <p:spPr bwMode="auto">
          <a:xfrm>
            <a:off x="4283968" y="1844824"/>
            <a:ext cx="4824536" cy="646331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 физическую культуру и спорт –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47,0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87229" y="1412776"/>
            <a:ext cx="21691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2000" kern="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kern="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kern="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2000" kern="0" dirty="0">
                <a:latin typeface="Times New Roman" pitchFamily="18" charset="0"/>
                <a:cs typeface="Times New Roman" pitchFamily="18" charset="0"/>
              </a:rPr>
              <a:t>% к </a:t>
            </a:r>
            <a:r>
              <a:rPr lang="ru-RU" sz="2000" kern="0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000" kern="0" dirty="0">
                <a:latin typeface="Times New Roman" pitchFamily="18" charset="0"/>
                <a:cs typeface="Times New Roman" pitchFamily="18" charset="0"/>
              </a:rPr>
              <a:t>году </a:t>
            </a:r>
          </a:p>
        </p:txBody>
      </p:sp>
      <p:sp>
        <p:nvSpPr>
          <p:cNvPr id="13" name="Стрелка вверх 12"/>
          <p:cNvSpPr/>
          <p:nvPr/>
        </p:nvSpPr>
        <p:spPr>
          <a:xfrm>
            <a:off x="4283968" y="1484114"/>
            <a:ext cx="360040" cy="288032"/>
          </a:xfrm>
          <a:prstGeom prst="upArrow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buFont typeface="Wingdings" pitchFamily="2" charset="2"/>
              <a:buChar char="ü"/>
              <a:defRPr/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62136" y="471587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32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5234" name="Picture 2" descr="https://www.fiscocsen.it/images/images_bandi_e_contributi/spor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765806"/>
            <a:ext cx="4211959" cy="2671305"/>
          </a:xfrm>
          <a:prstGeom prst="rect">
            <a:avLst/>
          </a:prstGeom>
          <a:noFill/>
        </p:spPr>
      </p:pic>
      <p:sp>
        <p:nvSpPr>
          <p:cNvPr id="95236" name="AutoShape 4" descr="https://pbs.twimg.com/media/DYzKoboWAAANdnW.jpg:lar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5238" name="Picture 6" descr="https://pbs.twimg.com/media/DYzKoboWAAANdnW.jpg: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293096"/>
            <a:ext cx="3072341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20" name="Picture 12" descr="https://xn--80ada5aafe1m.xn--p1ai/upload/iblock/ba7/ba758e31426bc29a06fa9c31e0d45b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44824"/>
            <a:ext cx="4536504" cy="4104456"/>
          </a:xfrm>
          <a:prstGeom prst="rect">
            <a:avLst/>
          </a:prstGeom>
          <a:noFill/>
        </p:spPr>
      </p:pic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1475655" y="332656"/>
            <a:ext cx="7668345" cy="1027113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МП «Физическая культура, спорт и молодежная политика»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(млн.руб.)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283968" y="1628328"/>
            <a:ext cx="4716016" cy="8002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На молодежную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политику-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13,3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6516216" y="2564904"/>
            <a:ext cx="288032" cy="432048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buFont typeface="Wingdings" pitchFamily="2" charset="2"/>
              <a:buChar char="ü"/>
              <a:defRPr/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4283968" y="3081734"/>
            <a:ext cx="471646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Работа с подростками по месту жительства, в том числе оплата работы инструкторов по месту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жительства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4283968" y="4221088"/>
            <a:ext cx="471646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Организация работы с подростками и молодежью, культурно-массовые мероприятия, трудоустройство подростков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4283968" y="5302949"/>
            <a:ext cx="471646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Софинансирование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деятельности волонтерского движения, содействие трудовой адаптации и занятости молодежи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107504" y="620688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33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179512" y="47667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34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3728" y="332656"/>
            <a:ext cx="69127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МП «Городское хозяйство»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(млн.руб.)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836712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463,8, в т. ч. местный бюджет 430,6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43808" y="1772816"/>
            <a:ext cx="5077072" cy="8640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400" dirty="0">
                <a:solidFill>
                  <a:srgbClr val="000000"/>
                </a:solidFill>
                <a:latin typeface="Times New Roman"/>
              </a:rPr>
              <a:t>Содержание территорий общего пользования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</a:rPr>
              <a:t>-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cs typeface="Vrinda"/>
              </a:rPr>
              <a:t> </a:t>
            </a:r>
          </a:p>
          <a:p>
            <a:pPr algn="ctr" fontAlgn="b">
              <a:defRPr/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cs typeface="Vrinda"/>
              </a:rPr>
              <a:t>уборка </a:t>
            </a:r>
            <a:r>
              <a:rPr lang="ru-RU" sz="1400" dirty="0">
                <a:solidFill>
                  <a:srgbClr val="000000"/>
                </a:solidFill>
                <a:latin typeface="Times New Roman"/>
                <a:cs typeface="Vrinda"/>
              </a:rPr>
              <a:t>города, ремонт дорог, освещение города и </a:t>
            </a:r>
            <a:r>
              <a:rPr lang="ru-RU" sz="1400" dirty="0" err="1">
                <a:solidFill>
                  <a:srgbClr val="000000"/>
                </a:solidFill>
                <a:latin typeface="Times New Roman"/>
                <a:cs typeface="Vrinda"/>
              </a:rPr>
              <a:t>промзоны</a:t>
            </a:r>
            <a:r>
              <a:rPr lang="ru-RU" sz="1400" dirty="0">
                <a:solidFill>
                  <a:srgbClr val="000000"/>
                </a:solidFill>
                <a:latin typeface="Times New Roman"/>
                <a:cs typeface="Vrinda"/>
              </a:rPr>
              <a:t>, содержание СОДД</a:t>
            </a:r>
            <a:endParaRPr lang="ru-RU" sz="14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884368" y="1772816"/>
            <a:ext cx="1152128" cy="792088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/>
                <a:cs typeface="Vrinda"/>
              </a:rPr>
              <a:t>203,0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43808" y="2780928"/>
            <a:ext cx="5041568" cy="5760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dirty="0">
                <a:solidFill>
                  <a:srgbClr val="000000"/>
                </a:solidFill>
                <a:latin typeface="Times New Roman"/>
              </a:rPr>
              <a:t>Строительство объектов городского хозяйства </a:t>
            </a:r>
          </a:p>
          <a:p>
            <a:pPr algn="ctr" fontAlgn="b">
              <a:defRPr/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(6 СМР 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и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5 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объектов ПИР)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884368" y="2708920"/>
            <a:ext cx="1152128" cy="648072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/>
                <a:cs typeface="Vrinda"/>
              </a:rPr>
              <a:t>65,2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843808" y="3501008"/>
            <a:ext cx="5181610" cy="20162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dirty="0">
                <a:solidFill>
                  <a:srgbClr val="000000"/>
                </a:solidFill>
                <a:latin typeface="Times New Roman"/>
              </a:rPr>
              <a:t>Энергосбережение и повышение энергетической эффективности, повышение эффективности функционирования городского хозяйства  (ремонт тепловых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сетей 214 </a:t>
            </a:r>
            <a:r>
              <a:rPr lang="ru-RU" sz="1600" dirty="0">
                <a:solidFill>
                  <a:srgbClr val="000000"/>
                </a:solidFill>
                <a:latin typeface="Times New Roman"/>
              </a:rPr>
              <a:t>п.м., оплата доли муниципального имущества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</a:rPr>
              <a:t>– 2318м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²</a:t>
            </a:r>
            <a:r>
              <a:rPr lang="ru-RU" sz="1600" dirty="0">
                <a:solidFill>
                  <a:srgbClr val="000000"/>
                </a:solidFill>
                <a:latin typeface="Times New Roman"/>
                <a:cs typeface="Times New Roman"/>
              </a:rPr>
              <a:t>, предоставление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2318  </a:t>
            </a:r>
            <a:r>
              <a:rPr lang="ru-RU" sz="1600" dirty="0">
                <a:solidFill>
                  <a:srgbClr val="000000"/>
                </a:solidFill>
                <a:latin typeface="Times New Roman"/>
                <a:cs typeface="Times New Roman"/>
              </a:rPr>
              <a:t>проездных билетов льготным категориям граждан)</a:t>
            </a:r>
            <a:endParaRPr lang="ru-RU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84368" y="3789040"/>
            <a:ext cx="1152128" cy="1008112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/>
                <a:cs typeface="Vrinda"/>
              </a:rPr>
              <a:t>53,9</a:t>
            </a:r>
          </a:p>
          <a:p>
            <a:pPr marL="342900" indent="-342900" algn="ctr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/>
                <a:cs typeface="Vrinda"/>
              </a:rPr>
              <a:t> </a:t>
            </a: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843808" y="5661248"/>
            <a:ext cx="5181610" cy="8640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уход за деревьями и кустарниками, </a:t>
            </a:r>
            <a:endParaRPr lang="ru-RU" dirty="0" smtClean="0">
              <a:solidFill>
                <a:srgbClr val="000000"/>
              </a:solidFill>
              <a:latin typeface="Times New Roman"/>
            </a:endParaRPr>
          </a:p>
          <a:p>
            <a:pPr marL="342900" indent="-342900" algn="ctr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посадка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цветов.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884368" y="5733256"/>
            <a:ext cx="1152128" cy="792088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/>
                <a:cs typeface="Vrinda"/>
              </a:rPr>
              <a:t>29,9</a:t>
            </a:r>
          </a:p>
          <a:p>
            <a:pPr marL="342900" indent="-342900" algn="ctr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/>
                <a:cs typeface="Vrinda"/>
              </a:rPr>
              <a:t> </a:t>
            </a: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355976" y="1412776"/>
            <a:ext cx="22974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2000" kern="0" dirty="0" smtClean="0">
                <a:latin typeface="Times New Roman" pitchFamily="18" charset="0"/>
                <a:cs typeface="Times New Roman" pitchFamily="18" charset="0"/>
              </a:rPr>
              <a:t>24,3 </a:t>
            </a:r>
            <a:r>
              <a:rPr lang="ru-RU" sz="2000" kern="0" dirty="0">
                <a:latin typeface="Times New Roman" pitchFamily="18" charset="0"/>
                <a:cs typeface="Times New Roman" pitchFamily="18" charset="0"/>
              </a:rPr>
              <a:t>% к </a:t>
            </a:r>
            <a:r>
              <a:rPr lang="ru-RU" sz="2000" kern="0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000" kern="0" dirty="0">
                <a:latin typeface="Times New Roman" pitchFamily="18" charset="0"/>
                <a:cs typeface="Times New Roman" pitchFamily="18" charset="0"/>
              </a:rPr>
              <a:t>году </a:t>
            </a:r>
          </a:p>
        </p:txBody>
      </p:sp>
      <p:sp>
        <p:nvSpPr>
          <p:cNvPr id="20" name="Стрелка вверх 19"/>
          <p:cNvSpPr/>
          <p:nvPr/>
        </p:nvSpPr>
        <p:spPr>
          <a:xfrm>
            <a:off x="3995936" y="1444044"/>
            <a:ext cx="360040" cy="288032"/>
          </a:xfrm>
          <a:prstGeom prst="upArrow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buFont typeface="Wingdings" pitchFamily="2" charset="2"/>
              <a:buChar char="ü"/>
              <a:defRPr/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3186" name="Picture 2" descr="https://ski51.ru/uploads/posts/2019-06/1561723037_chistota-iju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93096"/>
            <a:ext cx="2736304" cy="2343092"/>
          </a:xfrm>
          <a:prstGeom prst="rect">
            <a:avLst/>
          </a:prstGeom>
          <a:noFill/>
        </p:spPr>
      </p:pic>
      <p:pic>
        <p:nvPicPr>
          <p:cNvPr id="93188" name="Picture 4" descr="https://sun9-43.userapi.com/c848732/v848732182/45986/WF7HfaKQH8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556792"/>
            <a:ext cx="2585271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http://www.garant.ru/files/9/3/1286339/opredelen-predelnyy-razmer-ceny-kontrakta-na-stroitelstvo-kapitalnogo-obekta-pri-kotoroy-vozmozhno-izmenenie-ego-suschestvennyh-usloviy-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3356992"/>
            <a:ext cx="3923928" cy="3168352"/>
          </a:xfrm>
          <a:prstGeom prst="rect">
            <a:avLst/>
          </a:prstGeom>
          <a:noFill/>
        </p:spPr>
      </p:pic>
      <p:pic>
        <p:nvPicPr>
          <p:cNvPr id="92162" name="Picture 2" descr="http://clipartmag.com/images/trash-truck-cliparts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2592287" cy="1728192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3419872" y="1424777"/>
            <a:ext cx="4573016" cy="5640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Вывоз мусора</a:t>
            </a:r>
            <a:endParaRPr lang="ru-RU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19872" y="2060848"/>
            <a:ext cx="4573016" cy="8640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</a:rPr>
              <a:t>Развитие градостроительной деятельности </a:t>
            </a:r>
          </a:p>
          <a:p>
            <a:pPr algn="ctr" fontAlgn="b">
              <a:defRPr/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</a:rPr>
              <a:t>(межевание 5-ти </a:t>
            </a:r>
            <a:r>
              <a:rPr lang="ru-RU" sz="1400" dirty="0" err="1" smtClean="0">
                <a:solidFill>
                  <a:srgbClr val="000000"/>
                </a:solidFill>
                <a:latin typeface="Times New Roman"/>
              </a:rPr>
              <a:t>мкр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</a:rPr>
              <a:t>. и  постановка на кадастровый учет земельных участков,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о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беспечение деятельности муниципального казенного учреждения «ЦИОГД»)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0" y="47667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35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3768" y="498738"/>
            <a:ext cx="69127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МП «Городское хозяйство»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(млн.руб.)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991872" y="1412776"/>
            <a:ext cx="1152128" cy="660073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cs typeface="Vrinda"/>
              </a:rPr>
              <a:t>12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991872" y="2060848"/>
            <a:ext cx="1152128" cy="864096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cs typeface="Vrinda"/>
              </a:rPr>
              <a:t>19,7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cs typeface="Vrinda"/>
              </a:rPr>
              <a:t> 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504" y="2996952"/>
            <a:ext cx="4464496" cy="7200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Содержание системы дренажно-ливневой канализации 104 км.</a:t>
            </a:r>
            <a:endParaRPr lang="ru-RU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44008" y="2996952"/>
            <a:ext cx="1152128" cy="660073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cs typeface="Vrinda"/>
              </a:rPr>
              <a:t>13,0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7504" y="3717032"/>
            <a:ext cx="4464496" cy="9361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Содержание и ремонт объектов благоустройства (общественные туалеты и малые формы)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44008" y="3717032"/>
            <a:ext cx="1152128" cy="864096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cs typeface="Vrinda"/>
              </a:rPr>
              <a:t>12,4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7504" y="4653136"/>
            <a:ext cx="4464496" cy="7200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Формирование современной городской среды (1 объект)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44008" y="4653136"/>
            <a:ext cx="1152128" cy="660073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cs typeface="Vrinda"/>
              </a:rPr>
              <a:t>8,0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7504" y="5373216"/>
            <a:ext cx="4464496" cy="7200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деятельности «Специализированной служба»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44008" y="5373216"/>
            <a:ext cx="1152128" cy="660073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cs typeface="Vrinda"/>
              </a:rPr>
              <a:t>1,1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7504" y="6137920"/>
            <a:ext cx="4464496" cy="7200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мероприятий по охране окружающей среды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644008" y="6093297"/>
            <a:ext cx="1152128" cy="764704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cs typeface="Vrinda"/>
              </a:rPr>
              <a:t>0,7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529820782_nova-ukrayinska-shko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068000"/>
            <a:ext cx="2016224" cy="1297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epositphotos_5337370-stock-photo-asphalt-road-and-blue-sk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6414" y="1556792"/>
            <a:ext cx="244606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GKH-obyazanost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5229200"/>
            <a:ext cx="1791368" cy="1071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91_5aa2c46f2f6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1268760"/>
            <a:ext cx="2267744" cy="1646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85800"/>
            <a:ext cx="7488832" cy="1143000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Адресная инвестиционная программа</a:t>
            </a:r>
            <a:endParaRPr lang="ru-RU" sz="30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0" y="1313384"/>
          <a:ext cx="9252520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79512" y="476672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36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39952" y="5517232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32,7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04.jpg"/>
          <p:cNvPicPr>
            <a:picLocks noChangeAspect="1"/>
          </p:cNvPicPr>
          <p:nvPr/>
        </p:nvPicPr>
        <p:blipFill>
          <a:blip r:embed="rId2" cstate="print"/>
          <a:srcRect l="1963" t="5201" r="9838" b="9401"/>
          <a:stretch>
            <a:fillRect/>
          </a:stretch>
        </p:blipFill>
        <p:spPr>
          <a:xfrm>
            <a:off x="0" y="1484784"/>
            <a:ext cx="3779912" cy="2564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8136904" cy="1143000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Объекты адресной инвестиционной программы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(млн.руб.)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2136" y="476672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37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8432" y="5345832"/>
            <a:ext cx="5255568" cy="6034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распределительного газопровода района "Старое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Калище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 - 6,5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88432" y="4293096"/>
            <a:ext cx="5255568" cy="8914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Выполнение работ по разработке проектной документации по строительству городского краеведческого музея – 10,0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857622" y="1457400"/>
            <a:ext cx="5286378" cy="9634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детского сада с плавательным бассейном на 240 мест, авторский надзор, подготовка технических условий – 32,7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852342" y="2564904"/>
            <a:ext cx="5255568" cy="720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Реконструкция линии наружного освещения 8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мкр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15,0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852342" y="3356992"/>
            <a:ext cx="5255568" cy="8640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Корректировка, проектной документации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Копорского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шоссе 1,3,4 этап – 14,2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888432" y="5373216"/>
            <a:ext cx="5255568" cy="6034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распределительного газопровода района «Старое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Калище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- 6,5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888432" y="6093296"/>
            <a:ext cx="5255568" cy="6034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изыскательских работ сетей водоснабжения района Старое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Калище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6,0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7042" name="Picture 2" descr="https://xn--b1afinclbebkclfidd2o.xn--p1ai/wp-content/uploads/2020/08/arhitekturnye-i-proektnye-rabo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221088"/>
            <a:ext cx="3712413" cy="2088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34144" y="476672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38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8136904" cy="1143000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Объекты адресной инвестиционной программы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(млн.руб.)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59832" y="4365104"/>
            <a:ext cx="6084168" cy="5040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Усиление дороги между карьерами – 0,5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59832" y="3861048"/>
            <a:ext cx="6084168" cy="432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Прочие – 0,6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024164" y="3140968"/>
            <a:ext cx="6119836" cy="648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Расширение территории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скейтпарка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создание дополнительной зоны для занятий – 0,8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59832" y="2348880"/>
            <a:ext cx="6084168" cy="720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Проектирование распределительного газопровода района Восточный (по 105-оз) – 2,0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59832" y="1556792"/>
            <a:ext cx="6084168" cy="720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Проектирование освещения дороги от ж/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переезда на «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Ракопежи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- 3,7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059832" y="4941168"/>
            <a:ext cx="6084168" cy="648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Проектно-изыскательские работы водоснабжения улиц: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Марьясова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Муравьева и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Коблицкого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0,5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059832" y="5661248"/>
            <a:ext cx="6084168" cy="8640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Авторский надзор и строительный контроль по строительству распределительного газопровода района «Старое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Калище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- 0,4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6018" name="Picture 2" descr="https://avatars.mds.yandex.net/get-zen_doc/53963/pub_5b994f7c307d5800aadb83f7_5b995054343d6c00a9f569ba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3024336" cy="2160240"/>
          </a:xfrm>
          <a:prstGeom prst="rect">
            <a:avLst/>
          </a:prstGeom>
          <a:noFill/>
        </p:spPr>
      </p:pic>
      <p:pic>
        <p:nvPicPr>
          <p:cNvPr id="86020" name="Picture 4" descr="https://www.skatesculpture.com.au/wp-content/uploads/2018/04/boddington_020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21088"/>
            <a:ext cx="3059832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232" y="274638"/>
            <a:ext cx="8795320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Федеральный проект «Формирование современной 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городской среды» (млн.руб.)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39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27376" y="1623100"/>
          <a:ext cx="5509120" cy="252598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119040"/>
                <a:gridCol w="1509760"/>
                <a:gridCol w="1440160"/>
                <a:gridCol w="1440160"/>
              </a:tblGrid>
              <a:tr h="217184"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2019 год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2020 год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2021 год</a:t>
                      </a:r>
                    </a:p>
                  </a:txBody>
                  <a:tcPr marL="9525" marR="9525" marT="9525" marB="0"/>
                </a:tc>
              </a:tr>
              <a:tr h="13797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Благоустройство общественной территории по ул. Солнечная, нечетная сторона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Пешеходная зона в районе проспекта Героев 53 и МБОУ «СОШ № 6»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Благоустройство улицы Соколова </a:t>
                      </a:r>
                    </a:p>
                  </a:txBody>
                  <a:tcPr marL="9525" marR="9525" marT="9525" marB="0"/>
                </a:tc>
              </a:tr>
              <a:tr h="290375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МБ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8,0</a:t>
                      </a:r>
                    </a:p>
                  </a:txBody>
                  <a:tcPr marL="9525" marR="9525" marT="9525" marB="0"/>
                </a:tc>
              </a:tr>
              <a:tr h="290375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13,4</a:t>
                      </a:r>
                    </a:p>
                  </a:txBody>
                  <a:tcPr marL="9525" marR="9525" marT="952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суммы уточняются </a:t>
                      </a:r>
                    </a:p>
                  </a:txBody>
                  <a:tcPr marL="9525" marR="9525" marT="9525" marB="0"/>
                </a:tc>
              </a:tr>
              <a:tr h="342617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ФБ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6,6</a:t>
                      </a: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 cstate="print"/>
          <a:srcRect l="13285" t="21650" r="34741" b="30050"/>
          <a:stretch>
            <a:fillRect/>
          </a:stretch>
        </p:blipFill>
        <p:spPr bwMode="auto">
          <a:xfrm>
            <a:off x="1" y="4221088"/>
            <a:ext cx="3491879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2" name="Picture 2" descr="Z:\Попова\Бюджет 2020-2022\презентация\по ул. Солнечная неч. сторона.jpg"/>
          <p:cNvPicPr>
            <a:picLocks noChangeAspect="1" noChangeArrowheads="1"/>
          </p:cNvPicPr>
          <p:nvPr/>
        </p:nvPicPr>
        <p:blipFill>
          <a:blip r:embed="rId3" cstate="print"/>
          <a:srcRect t="12384" r="445" b="30918"/>
          <a:stretch>
            <a:fillRect/>
          </a:stretch>
        </p:blipFill>
        <p:spPr bwMode="auto">
          <a:xfrm>
            <a:off x="107504" y="1628800"/>
            <a:ext cx="341373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4994" name="AutoShape 2" descr="https://yarreg.ru/gallery/news/2013/02/110175/dzer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4996" name="AutoShape 4" descr="https://pbs.twimg.com/media/ETNYQZ7X0AAzuc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4998" name="AutoShape 6" descr="https://pbs.twimg.com/media/ETNYQZ7X0AAzuc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5000" name="AutoShape 8" descr="https://i.ytimg.com/vi/PAsc4a-H5cw/maxres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5002" name="Picture 10" descr="https://raenza.ru/media/images/post_storage/27/c4/27c4198bb4f24300c16e6faa8bad8da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365104"/>
            <a:ext cx="3456384" cy="2232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203513935"/>
              </p:ext>
            </p:extLst>
          </p:nvPr>
        </p:nvGraphicFramePr>
        <p:xfrm>
          <a:off x="179510" y="1412776"/>
          <a:ext cx="8784979" cy="5184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4629"/>
                <a:gridCol w="934970"/>
                <a:gridCol w="1101076"/>
                <a:gridCol w="1101076"/>
                <a:gridCol w="1101076"/>
                <a:gridCol w="1101076"/>
                <a:gridCol w="1101076"/>
              </a:tblGrid>
              <a:tr h="97355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 Показатели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 2020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 к оценке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2020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 к 2021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</a:tr>
              <a:tr h="56057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b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3065,3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2 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531,7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▼17,4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2558,3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▲1,1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2622,4</a:t>
                      </a:r>
                    </a:p>
                  </a:txBody>
                  <a:tcPr marL="9525" marR="9525" marT="9525" marB="0" anchor="ctr"/>
                </a:tc>
              </a:tr>
              <a:tr h="56057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собственные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b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1 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739,2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1 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478,2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▼15,0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1547,2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▲4,7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1628,1</a:t>
                      </a:r>
                    </a:p>
                  </a:txBody>
                  <a:tcPr marL="9525" marR="9525" marT="9525" marB="0" anchor="ctr"/>
                </a:tc>
              </a:tr>
              <a:tr h="57778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b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1 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326,1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1 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053,5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▼20,6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1011,1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▼4,0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994,3</a:t>
                      </a:r>
                    </a:p>
                  </a:txBody>
                  <a:tcPr marL="9525" marR="9525" marT="9525" marB="0" anchor="ctr"/>
                </a:tc>
              </a:tr>
              <a:tr h="56057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b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2 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961,3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2 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679,2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▼9,5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2558,3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▼4,5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2622,4</a:t>
                      </a:r>
                    </a:p>
                  </a:txBody>
                  <a:tcPr marL="9525" marR="9525" marT="9525" marB="0" anchor="ctr"/>
                </a:tc>
              </a:tr>
              <a:tr h="83540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т.ч. условно утвержденные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0 ,0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85,7</a:t>
                      </a:r>
                    </a:p>
                  </a:txBody>
                  <a:tcPr marL="9525" marR="9525" marT="9525" marB="0" anchor="ctr"/>
                </a:tc>
              </a:tr>
              <a:tr h="111610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Дефицит(-), Профицит (+)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147,6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</a:tr>
            </a:tbl>
          </a:graphicData>
        </a:graphic>
      </p:graphicFrame>
      <p:sp>
        <p:nvSpPr>
          <p:cNvPr id="6212" name="Заголовок 1"/>
          <p:cNvSpPr>
            <a:spLocks noGrp="1"/>
          </p:cNvSpPr>
          <p:nvPr>
            <p:ph type="title"/>
          </p:nvPr>
        </p:nvSpPr>
        <p:spPr>
          <a:xfrm>
            <a:off x="1835696" y="457200"/>
            <a:ext cx="6851104" cy="955675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параметры бюджета Сосновоборского городского округа 2021-2023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млн.руб.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79512" y="548680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4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s://303421.selcdn.ru/soel-upload/clouds/1/iblock/61e/61eaa428dee7313a5b4a2db6dd847a47/4587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852936"/>
            <a:ext cx="4180927" cy="3528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13792"/>
            <a:ext cx="7416824" cy="1143000"/>
          </a:xfrm>
        </p:spPr>
        <p:txBody>
          <a:bodyPr/>
          <a:lstStyle/>
          <a:p>
            <a:r>
              <a:rPr lang="ru-RU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Дорожный фонд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(млн.руб.)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0" y="1412776"/>
          <a:ext cx="781236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0" y="476672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40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mart-cities-security-challenge-showcase_image-6-a-79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85184"/>
            <a:ext cx="4499992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476672"/>
            <a:ext cx="8795320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 поддержки ЖКХ (млн.руб.)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0" y="1268760"/>
          <a:ext cx="91440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79512" y="548680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41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8" name="Picture 6" descr="https://i.ytimg.com/vi/-nX_5QObbuA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060848"/>
            <a:ext cx="3096343" cy="2016224"/>
          </a:xfrm>
          <a:prstGeom prst="rect">
            <a:avLst/>
          </a:prstGeom>
          <a:noFill/>
        </p:spPr>
      </p:pic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6984776" cy="1008112"/>
          </a:xfrm>
        </p:spPr>
        <p:txBody>
          <a:bodyPr/>
          <a:lstStyle/>
          <a:p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МП «Развитие информационного общества в Сосновоборском городском округе» (млн.руб.)</a:t>
            </a:r>
            <a:b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3203848" y="1558751"/>
            <a:ext cx="24479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Всего - 16,1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3" name="TextBox 10"/>
          <p:cNvSpPr txBox="1">
            <a:spLocks noChangeArrowheads="1"/>
          </p:cNvSpPr>
          <p:nvPr/>
        </p:nvSpPr>
        <p:spPr bwMode="auto">
          <a:xfrm>
            <a:off x="5579938" y="1486743"/>
            <a:ext cx="33845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Электронный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муниципалитет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3,2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00" name="TextBox 7"/>
          <p:cNvSpPr txBox="1">
            <a:spLocks noChangeArrowheads="1"/>
          </p:cNvSpPr>
          <p:nvPr/>
        </p:nvSpPr>
        <p:spPr bwMode="auto">
          <a:xfrm>
            <a:off x="5562830" y="4252299"/>
            <a:ext cx="3329650" cy="22467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техподдержка и сопровождение информационной безопасности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обслуживание программных продуктов –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шт.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приобретение и обслуживание информационно-аналитических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систем  компьютерной техники, оргтехники, источников бесперебойного питания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приобретение техники для серверной части ЛВС администрации.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7" name="TextBox 8"/>
          <p:cNvSpPr txBox="1">
            <a:spLocks noChangeArrowheads="1"/>
          </p:cNvSpPr>
          <p:nvPr/>
        </p:nvSpPr>
        <p:spPr bwMode="auto">
          <a:xfrm>
            <a:off x="640615" y="1477522"/>
            <a:ext cx="2046849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Власть и общество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12,8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02" name="TextBox 9"/>
          <p:cNvSpPr txBox="1">
            <a:spLocks noChangeArrowheads="1"/>
          </p:cNvSpPr>
          <p:nvPr/>
        </p:nvSpPr>
        <p:spPr bwMode="auto">
          <a:xfrm>
            <a:off x="107504" y="4365104"/>
            <a:ext cx="2555776" cy="12865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defTabSz="711200">
              <a:lnSpc>
                <a:spcPct val="90000"/>
              </a:lnSpc>
              <a:spcAft>
                <a:spcPct val="35000"/>
              </a:spcAft>
              <a:buFont typeface="Wingdings" pitchFamily="2" charset="2"/>
              <a:buChar char="ü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освещение деятельности органов местного самоуправления в СМИ;</a:t>
            </a:r>
          </a:p>
          <a:p>
            <a:pPr defTabSz="711200">
              <a:lnSpc>
                <a:spcPct val="90000"/>
              </a:lnSpc>
              <a:spcAft>
                <a:spcPct val="35000"/>
              </a:spcAft>
              <a:buFont typeface="Wingdings" pitchFamily="2" charset="2"/>
              <a:buChar char="ü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организация радиовещания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843808" y="2276872"/>
            <a:ext cx="2592288" cy="17728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Дополнительное профессиональное образование муниципальных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служащих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0,6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179512" y="476672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42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87824" y="971436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12,7 % к уровню 2020 года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верх 17"/>
          <p:cNvSpPr/>
          <p:nvPr/>
        </p:nvSpPr>
        <p:spPr>
          <a:xfrm rot="10800000">
            <a:off x="2687464" y="1014598"/>
            <a:ext cx="288032" cy="288032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4994" name="Picture 2" descr="https://platforma-msb.org/wp-content/uploads/2016/02/novos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132856"/>
            <a:ext cx="2433406" cy="1944216"/>
          </a:xfrm>
          <a:prstGeom prst="rect">
            <a:avLst/>
          </a:prstGeom>
          <a:noFill/>
        </p:spPr>
      </p:pic>
      <p:pic>
        <p:nvPicPr>
          <p:cNvPr id="84996" name="Picture 4" descr="https://www.investrm.ru/upload/iblock/a35/a35d415d263b541b87a8fae1d8193d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437112"/>
            <a:ext cx="2815655" cy="1944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251520" y="54868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43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2132856"/>
            <a:ext cx="4392488" cy="648072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Обслуживание системы безопасности</a:t>
            </a:r>
          </a:p>
          <a:p>
            <a:pPr marL="342900" indent="-342900" algn="ctr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44008" y="2132856"/>
            <a:ext cx="792088" cy="648072"/>
          </a:xfrm>
          <a:prstGeom prst="roundRect">
            <a:avLst/>
          </a:prstGeom>
          <a:gradFill flip="none" rotWithShape="1">
            <a:gsLst>
              <a:gs pos="0">
                <a:srgbClr val="4BD9FB">
                  <a:tint val="66000"/>
                  <a:satMod val="160000"/>
                </a:srgbClr>
              </a:gs>
              <a:gs pos="50000">
                <a:srgbClr val="4BD9FB">
                  <a:tint val="44500"/>
                  <a:satMod val="160000"/>
                </a:srgbClr>
              </a:gs>
              <a:gs pos="100000">
                <a:srgbClr val="4BD9FB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9,4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9512" y="2852936"/>
            <a:ext cx="4392488" cy="576064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Обслуживание системы оповещения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44008" y="2852936"/>
            <a:ext cx="792088" cy="648072"/>
          </a:xfrm>
          <a:prstGeom prst="roundRect">
            <a:avLst/>
          </a:prstGeom>
          <a:gradFill flip="none" rotWithShape="1">
            <a:gsLst>
              <a:gs pos="0">
                <a:srgbClr val="4BD9FB">
                  <a:tint val="66000"/>
                  <a:satMod val="160000"/>
                </a:srgbClr>
              </a:gs>
              <a:gs pos="50000">
                <a:srgbClr val="4BD9FB">
                  <a:tint val="44500"/>
                  <a:satMod val="160000"/>
                </a:srgbClr>
              </a:gs>
              <a:gs pos="100000">
                <a:srgbClr val="4BD9FB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1,2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79512" y="3501008"/>
            <a:ext cx="4392488" cy="108012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Содержание 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пожарных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гидрантов, резерв пожарно-технического вооружения</a:t>
            </a:r>
          </a:p>
          <a:p>
            <a:pPr marL="342900" indent="-342900" algn="ctr">
              <a:defRPr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44008" y="3573016"/>
            <a:ext cx="792088" cy="936104"/>
          </a:xfrm>
          <a:prstGeom prst="roundRect">
            <a:avLst/>
          </a:prstGeom>
          <a:gradFill flip="none" rotWithShape="1">
            <a:gsLst>
              <a:gs pos="0">
                <a:srgbClr val="4BD9FB">
                  <a:tint val="66000"/>
                  <a:satMod val="160000"/>
                </a:srgbClr>
              </a:gs>
              <a:gs pos="50000">
                <a:srgbClr val="4BD9FB">
                  <a:tint val="44500"/>
                  <a:satMod val="160000"/>
                </a:srgbClr>
              </a:gs>
              <a:gs pos="100000">
                <a:srgbClr val="4BD9FB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1,2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9512" y="4653136"/>
            <a:ext cx="4392488" cy="72008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Запасы материально-технических, медицинских и иных средств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44008" y="4725144"/>
            <a:ext cx="792088" cy="648072"/>
          </a:xfrm>
          <a:prstGeom prst="roundRect">
            <a:avLst/>
          </a:prstGeom>
          <a:gradFill flip="none" rotWithShape="1">
            <a:gsLst>
              <a:gs pos="0">
                <a:srgbClr val="4BD9FB">
                  <a:tint val="66000"/>
                  <a:satMod val="160000"/>
                </a:srgbClr>
              </a:gs>
              <a:gs pos="50000">
                <a:srgbClr val="4BD9FB">
                  <a:tint val="44500"/>
                  <a:satMod val="160000"/>
                </a:srgbClr>
              </a:gs>
              <a:gs pos="100000">
                <a:srgbClr val="4BD9FB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2,1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75656" y="188640"/>
            <a:ext cx="7200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МП «Безопасность жизнедеятельности населения»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(млн. руб.)</a:t>
            </a:r>
          </a:p>
          <a:p>
            <a:pPr algn="ctr"/>
            <a:endParaRPr lang="ru-RU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1763688" y="1290826"/>
            <a:ext cx="604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15,9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 rot="10800000">
            <a:off x="6300192" y="1412776"/>
            <a:ext cx="360040" cy="360040"/>
          </a:xfrm>
          <a:prstGeom prst="downArrow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6660232" y="1367770"/>
            <a:ext cx="2483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149,6% </a:t>
            </a:r>
            <a:r>
              <a:rPr lang="ru-RU" sz="2000" b="1" kern="0" dirty="0" smtClean="0">
                <a:latin typeface="Times New Roman" pitchFamily="18" charset="0"/>
                <a:cs typeface="Times New Roman" pitchFamily="18" charset="0"/>
              </a:rPr>
              <a:t>к 2020 году</a:t>
            </a:r>
            <a:endParaRPr lang="ru-RU" sz="2000" b="1" dirty="0" smtClean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9512" y="5445224"/>
            <a:ext cx="4392488" cy="936104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безопасности людей на водных объектах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644008" y="5517232"/>
            <a:ext cx="792088" cy="648072"/>
          </a:xfrm>
          <a:prstGeom prst="roundRect">
            <a:avLst/>
          </a:prstGeom>
          <a:gradFill flip="none" rotWithShape="1">
            <a:gsLst>
              <a:gs pos="0">
                <a:srgbClr val="4BD9FB">
                  <a:tint val="66000"/>
                  <a:satMod val="160000"/>
                </a:srgbClr>
              </a:gs>
              <a:gs pos="50000">
                <a:srgbClr val="4BD9FB">
                  <a:tint val="44500"/>
                  <a:satMod val="160000"/>
                </a:srgbClr>
              </a:gs>
              <a:gs pos="100000">
                <a:srgbClr val="4BD9FB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2,0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6434" name="Picture 2" descr="http://kaskad.vtvn.ru/files/images/2008/05/30/3052008164654_snapshot200805301646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132856"/>
            <a:ext cx="3168352" cy="1944216"/>
          </a:xfrm>
          <a:prstGeom prst="rect">
            <a:avLst/>
          </a:prstGeom>
          <a:noFill/>
        </p:spPr>
      </p:pic>
      <p:pic>
        <p:nvPicPr>
          <p:cNvPr id="146436" name="Picture 4" descr="https://s0.rbk.ru/v6_top_pics/media/img/4/49/7557517977384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293096"/>
            <a:ext cx="3199213" cy="1944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s://gazeta-hmrn.ru/images/2018/23/515612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5054276" cy="4824536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179512" y="54868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44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1225152" y="-1093514"/>
            <a:ext cx="6768752" cy="1143000"/>
          </a:xfrm>
          <a:prstGeom prst="rect">
            <a:avLst/>
          </a:prstGeom>
        </p:spPr>
        <p:txBody>
          <a:bodyPr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all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Господдержка инициатив жителей города 2020 год</a:t>
            </a:r>
            <a:endParaRPr kumimoji="0" lang="ru-RU" sz="3000" b="1" i="0" u="none" strike="noStrike" kern="1200" cap="all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44008" y="1988840"/>
            <a:ext cx="4392488" cy="10801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10,2 -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«Я планирую бюджет» - 10 проектов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16016" y="3212976"/>
            <a:ext cx="4427984" cy="11521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4,2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(в т.ч. межбюджетные трансферты 3,2) - поддержка ТОС в Сосновоборском городском округе  - 4 проекта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51512" y="4581128"/>
            <a:ext cx="4392488" cy="18722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23,4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(в т.ч. межбюджетные трансферты 22,2) - развитие общественной инфраструктуры муниципального значения - 29 проектов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91680" y="188640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Поддержка инициатив жителей города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(млн.руб.)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563888" y="1340768"/>
            <a:ext cx="3744416" cy="667072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Всего 43 проекта на 37,8 млн.руб.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203513935"/>
              </p:ext>
            </p:extLst>
          </p:nvPr>
        </p:nvGraphicFramePr>
        <p:xfrm>
          <a:off x="179510" y="1412776"/>
          <a:ext cx="8784979" cy="5365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4629"/>
                <a:gridCol w="967741"/>
                <a:gridCol w="1068305"/>
                <a:gridCol w="1101076"/>
                <a:gridCol w="1101076"/>
                <a:gridCol w="1101076"/>
                <a:gridCol w="1101076"/>
              </a:tblGrid>
              <a:tr h="97355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 Показатели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Первоначальный план 2020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 к плану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2020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 к 2021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</a:tr>
              <a:tr h="56057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b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2 445,9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2 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531,7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▲3,5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2558,3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▲1,1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2622,4</a:t>
                      </a:r>
                    </a:p>
                  </a:txBody>
                  <a:tcPr marL="9525" marR="9525" marT="9525" marB="0" anchor="ctr"/>
                </a:tc>
              </a:tr>
              <a:tr h="56057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собственные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b" horzOverflow="overflow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1 487,0</a:t>
                      </a:r>
                    </a:p>
                    <a:p>
                      <a:pPr algn="ctr" fontAlgn="ctr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1 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478,2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▼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0,6</a:t>
                      </a: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1547,2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▲4,7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1628,1</a:t>
                      </a:r>
                    </a:p>
                  </a:txBody>
                  <a:tcPr marL="9525" marR="9525" marT="9525" marB="0" anchor="ctr"/>
                </a:tc>
              </a:tr>
              <a:tr h="57778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b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958,9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1 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053,5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▲9,9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1011,1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▼4,0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994,3</a:t>
                      </a:r>
                    </a:p>
                  </a:txBody>
                  <a:tcPr marL="9525" marR="9525" marT="9525" marB="0" anchor="ctr"/>
                </a:tc>
              </a:tr>
              <a:tr h="56057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b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2 445,9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2 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679,2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▲9,5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2558,3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▼4,5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2622,4</a:t>
                      </a:r>
                    </a:p>
                  </a:txBody>
                  <a:tcPr marL="9525" marR="9525" marT="9525" marB="0" anchor="ctr"/>
                </a:tc>
              </a:tr>
              <a:tr h="83540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т.ч. условно утвержденные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0 ,0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85,7</a:t>
                      </a:r>
                    </a:p>
                  </a:txBody>
                  <a:tcPr marL="9525" marR="9525" marT="9525" marB="0" anchor="ctr"/>
                </a:tc>
              </a:tr>
              <a:tr h="111610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Дефицит(-), Профицит (+)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147,6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080" marR="5080" marT="5080" marB="0" anchor="ctr" horzOverflow="overflow"/>
                </a:tc>
              </a:tr>
            </a:tbl>
          </a:graphicData>
        </a:graphic>
      </p:graphicFrame>
      <p:sp>
        <p:nvSpPr>
          <p:cNvPr id="6212" name="Заголовок 1"/>
          <p:cNvSpPr>
            <a:spLocks noGrp="1"/>
          </p:cNvSpPr>
          <p:nvPr>
            <p:ph type="title"/>
          </p:nvPr>
        </p:nvSpPr>
        <p:spPr>
          <a:xfrm>
            <a:off x="1835696" y="457200"/>
            <a:ext cx="6851104" cy="955675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параметры бюджета Сосновоборского городского </a:t>
            </a:r>
            <a:r>
              <a:rPr lang="ru-RU" sz="2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округа 2021-2023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млн.руб.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79512" y="548680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45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256490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Информация об объеме и структуре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налоговых и неналоговых доходов, 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межбюджетных трансфертов, млн.руб.</a:t>
            </a:r>
            <a:endParaRPr lang="ru-RU" sz="2000" dirty="0">
              <a:solidFill>
                <a:schemeClr val="bg1"/>
              </a:solidFill>
            </a:endParaRPr>
          </a:p>
        </p:txBody>
      </p:sp>
      <p:graphicFrame>
        <p:nvGraphicFramePr>
          <p:cNvPr id="7" name="Содержимое 3"/>
          <p:cNvGraphicFramePr>
            <a:graphicFrameLocks/>
          </p:cNvGraphicFramePr>
          <p:nvPr/>
        </p:nvGraphicFramePr>
        <p:xfrm>
          <a:off x="0" y="1340768"/>
          <a:ext cx="9143999" cy="583715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76056"/>
                <a:gridCol w="648072"/>
                <a:gridCol w="720080"/>
                <a:gridCol w="1008112"/>
                <a:gridCol w="864096"/>
                <a:gridCol w="827583"/>
              </a:tblGrid>
              <a:tr h="5173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2020 (оценка)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2021 (прогноз)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2022 (прогноз)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прогноз)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45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Доходы, всего, в т.ч.: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rtl="0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2631,2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3065,3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rtl="0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2531,7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2558,3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2622,4</a:t>
                      </a:r>
                    </a:p>
                  </a:txBody>
                  <a:tcPr marL="9525" marR="9525" marT="9525" marB="0" anchor="b"/>
                </a:tc>
              </a:tr>
              <a:tr h="213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НДФЛ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905,3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975,4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1052,5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1126,2</a:t>
                      </a:r>
                    </a:p>
                  </a:txBody>
                  <a:tcPr marL="9525" marR="9525" marT="9525" marB="0" anchor="b"/>
                </a:tc>
              </a:tr>
              <a:tr h="213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Акцизы по подакцизным товарам (продукции), производимым на территории РФ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2,7</a:t>
                      </a:r>
                    </a:p>
                  </a:txBody>
                  <a:tcPr marL="9525" marR="9525" marT="9525" marB="0" anchor="b"/>
                </a:tc>
              </a:tr>
              <a:tr h="2663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Налоги на совокупный доход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170,8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181,9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194,4</a:t>
                      </a:r>
                    </a:p>
                  </a:txBody>
                  <a:tcPr marL="9525" marR="9525" marT="9525" marB="0" anchor="b"/>
                </a:tc>
              </a:tr>
              <a:tr h="3113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Налоги на имущество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121,4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122,4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124,5</a:t>
                      </a:r>
                    </a:p>
                  </a:txBody>
                  <a:tcPr marL="9525" marR="9525" marT="9525" marB="0" anchor="b"/>
                </a:tc>
              </a:tr>
              <a:tr h="213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пошлина, сборы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7,8</a:t>
                      </a:r>
                    </a:p>
                  </a:txBody>
                  <a:tcPr marL="9525" marR="9525" marT="9525" marB="0" anchor="b"/>
                </a:tc>
              </a:tr>
              <a:tr h="2529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145,8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151,2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155,5</a:t>
                      </a:r>
                    </a:p>
                  </a:txBody>
                  <a:tcPr marL="9525" marR="9525" marT="9525" marB="0" anchor="b"/>
                </a:tc>
              </a:tr>
              <a:tr h="263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Платежи при пользовании природными ресурсами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1,3</a:t>
                      </a:r>
                    </a:p>
                  </a:txBody>
                  <a:tcPr marL="9525" marR="9525" marT="9525" marB="0" anchor="b"/>
                </a:tc>
              </a:tr>
              <a:tr h="225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услуг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и компенсации затрат государства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1,8</a:t>
                      </a:r>
                    </a:p>
                  </a:txBody>
                  <a:tcPr marL="9525" marR="9525" marT="9525" marB="0" anchor="b"/>
                </a:tc>
              </a:tr>
              <a:tr h="3653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6,2</a:t>
                      </a:r>
                    </a:p>
                  </a:txBody>
                  <a:tcPr marL="9525" marR="9525" marT="9525" marB="0" anchor="b"/>
                </a:tc>
              </a:tr>
              <a:tr h="2721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2,8</a:t>
                      </a:r>
                    </a:p>
                  </a:txBody>
                  <a:tcPr marL="9525" marR="9525" marT="9525" marB="0" anchor="b"/>
                </a:tc>
              </a:tr>
              <a:tr h="2721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82,9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4,9</a:t>
                      </a:r>
                    </a:p>
                  </a:txBody>
                  <a:tcPr marL="9525" marR="9525" marT="9525" marB="0" anchor="b"/>
                </a:tc>
              </a:tr>
              <a:tr h="2721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Итого собственных доходов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1552,1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1739,2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1478,2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1547,2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1628,1</a:t>
                      </a:r>
                    </a:p>
                  </a:txBody>
                  <a:tcPr marL="9525" marR="9525" marT="9525" marB="0" anchor="b"/>
                </a:tc>
              </a:tr>
              <a:tr h="2474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Безвозмездные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поступления, в том числе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1079,1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1326,1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1053,5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1011,1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994,3</a:t>
                      </a:r>
                    </a:p>
                  </a:txBody>
                  <a:tcPr marL="9525" marR="9525" marT="9525" marB="0" anchor="b"/>
                </a:tc>
              </a:tr>
              <a:tr h="2721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</a:tr>
              <a:tr h="2978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237,7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</a:tr>
              <a:tr h="2978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923,3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942,7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996,4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979,3</a:t>
                      </a:r>
                    </a:p>
                  </a:txBody>
                  <a:tcPr marL="9525" marR="9525" marT="9525" marB="0" anchor="ctr"/>
                </a:tc>
              </a:tr>
              <a:tr h="2978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0,9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79512" y="548680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5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Информация о расходной части бюджета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 разделам и подразделам классификации расходов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0" y="1412775"/>
          <a:ext cx="9144000" cy="55681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1840"/>
                <a:gridCol w="1439609"/>
                <a:gridCol w="1484923"/>
                <a:gridCol w="1484923"/>
                <a:gridCol w="1602705"/>
              </a:tblGrid>
              <a:tr h="921564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Предусмотрено на 2020  год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Предусмотрено на 2021  год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Предусмотрено на 2022  год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Предусмотрено на 2023  год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45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320,9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323,2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330,7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339,2</a:t>
                      </a:r>
                    </a:p>
                  </a:txBody>
                  <a:tcPr marL="9525" marR="9525" marT="9525" marB="0"/>
                </a:tc>
              </a:tr>
              <a:tr h="6252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15,7</a:t>
                      </a:r>
                    </a:p>
                  </a:txBody>
                  <a:tcPr marL="9525" marR="9525" marT="9525" marB="0"/>
                </a:tc>
              </a:tr>
              <a:tr h="382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199,9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208,2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185,4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218,8</a:t>
                      </a:r>
                    </a:p>
                  </a:txBody>
                  <a:tcPr marL="9525" marR="9525" marT="9525" marB="0"/>
                </a:tc>
              </a:tr>
              <a:tr h="3604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256,2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219,5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189,5</a:t>
                      </a:r>
                    </a:p>
                  </a:txBody>
                  <a:tcPr marL="9525" marR="9525" marT="9525" marB="0"/>
                </a:tc>
              </a:tr>
              <a:tr h="3764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</a:p>
                  </a:txBody>
                  <a:tcPr marL="9525" marR="9525" marT="9525" marB="0"/>
                </a:tc>
              </a:tr>
              <a:tr h="229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Образование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1 421,40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1461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1460,7</a:t>
                      </a:r>
                    </a:p>
                  </a:txBody>
                  <a:tcPr marL="9525" marR="9525" marT="9525" marB="0"/>
                </a:tc>
              </a:tr>
              <a:tr h="3737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Культура, кинематография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196,4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205,3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155,1</a:t>
                      </a:r>
                    </a:p>
                  </a:txBody>
                  <a:tcPr marL="9525" marR="9525" marT="9525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126,9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144,7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140,6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141,1</a:t>
                      </a:r>
                    </a:p>
                  </a:txBody>
                  <a:tcPr marL="9525" marR="9525" marT="9525" marB="0"/>
                </a:tc>
              </a:tr>
              <a:tr h="3973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</a:p>
                  </a:txBody>
                  <a:tcPr marL="9525" marR="9525" marT="9525" marB="0"/>
                </a:tc>
              </a:tr>
              <a:tr h="4156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массовой информации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11,4</a:t>
                      </a:r>
                    </a:p>
                  </a:txBody>
                  <a:tcPr marL="9525" marR="9525" marT="9525" marB="0"/>
                </a:tc>
              </a:tr>
              <a:tr h="411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Обслуживание муниципального долга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525" marR="9525" marT="9525" marB="0"/>
                </a:tc>
              </a:tr>
              <a:tr h="411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2 445,90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2 679,20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2 518,60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2 536,70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79512" y="548680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6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59aea1510f2afeeeca1ca628038d065d.jpg"/>
          <p:cNvPicPr>
            <a:picLocks noChangeAspect="1"/>
          </p:cNvPicPr>
          <p:nvPr/>
        </p:nvPicPr>
        <p:blipFill>
          <a:blip r:embed="rId2" cstate="print"/>
          <a:srcRect t="38394"/>
          <a:stretch>
            <a:fillRect/>
          </a:stretch>
        </p:blipFill>
        <p:spPr>
          <a:xfrm>
            <a:off x="0" y="4365104"/>
            <a:ext cx="914400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84776" cy="994122"/>
          </a:xfrm>
        </p:spPr>
        <p:txBody>
          <a:bodyPr/>
          <a:lstStyle/>
          <a:p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Реализация Указа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Президента № 204 в 2021 году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41040168"/>
              </p:ext>
            </p:extLst>
          </p:nvPr>
        </p:nvGraphicFramePr>
        <p:xfrm>
          <a:off x="251520" y="1700808"/>
          <a:ext cx="9144000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7504" y="476672"/>
            <a:ext cx="2133600" cy="437133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7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1840" y="140348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Национальные проекты: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23528" y="476672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8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725511741"/>
              </p:ext>
            </p:extLst>
          </p:nvPr>
        </p:nvGraphicFramePr>
        <p:xfrm>
          <a:off x="323528" y="1340768"/>
          <a:ext cx="8640960" cy="5328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691680" y="332656"/>
            <a:ext cx="6984776" cy="811213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заработной платы в соответствии с «дорожными картами» (млн.руб.)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ussa.su/storage/news/79nhbUvf1qzZNtata0mXKrLCEfq2ZBAYO2ebqMbv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4032448" cy="4968552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7504" y="476672"/>
            <a:ext cx="2133600" cy="365125"/>
          </a:xfrm>
        </p:spPr>
        <p:txBody>
          <a:bodyPr/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fld id="{1455F4ED-D933-4346-B020-542C57576121}" type="slidenum"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9</a:t>
            </a:fld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619770" y="332656"/>
            <a:ext cx="6624638" cy="1368425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Подходы к формированию доходов бюджета на 20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1-2023 годы</a:t>
            </a:r>
          </a:p>
        </p:txBody>
      </p:sp>
      <p:graphicFrame>
        <p:nvGraphicFramePr>
          <p:cNvPr id="8" name="Содержимое 4"/>
          <p:cNvGraphicFramePr>
            <a:graphicFrameLocks noGrp="1"/>
          </p:cNvGraphicFramePr>
          <p:nvPr>
            <p:ph idx="1"/>
          </p:nvPr>
        </p:nvGraphicFramePr>
        <p:xfrm>
          <a:off x="3635896" y="2348880"/>
          <a:ext cx="5508104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788024" y="1484784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Прогноз собственных доходов рассчитан с учетом: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иксел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  <a:fontScheme name="Пиксел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5469</TotalTime>
  <Words>3362</Words>
  <Application>Microsoft Office PowerPoint</Application>
  <PresentationFormat>Экран (4:3)</PresentationFormat>
  <Paragraphs>861</Paragraphs>
  <Slides>46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Тема Office</vt:lpstr>
      <vt:lpstr>Worksheet</vt:lpstr>
      <vt:lpstr>Слайд 1</vt:lpstr>
      <vt:lpstr>Информация о Муниципальном образовании  Сосновоборский городской округ Ленинградской области </vt:lpstr>
      <vt:lpstr> ГЛОССАРИЙ</vt:lpstr>
      <vt:lpstr>Основные параметры бюджета Сосновоборского городского округа 2021-2023                                                                      млн.руб.</vt:lpstr>
      <vt:lpstr>Информация об объеме и структуре  налоговых и неналоговых доходов,  межбюджетных трансфертов, млн.руб.</vt:lpstr>
      <vt:lpstr>Информация о расходной части бюджета  по разделам и подразделам классификации расходов</vt:lpstr>
      <vt:lpstr>Реализация Указа Президента № 204 в 2021 году</vt:lpstr>
      <vt:lpstr>Повышение заработной платы в соответствии с «дорожными картами» (млн.руб.)</vt:lpstr>
      <vt:lpstr>Подходы к формированию доходов бюджета на 2021-2023 годы</vt:lpstr>
      <vt:lpstr>Основные показатели социально-экономического развития</vt:lpstr>
      <vt:lpstr>          Доходы бюджета 2020-2021 </vt:lpstr>
      <vt:lpstr>Налоговые и неналоговые доходы  бюджета на 2021 г.  (млн.руб.)</vt:lpstr>
      <vt:lpstr>План поступлений НДФЛ от крупнейших налогоплательщиков в 2021г. (млн. руб.)  </vt:lpstr>
      <vt:lpstr>Слайд 14</vt:lpstr>
      <vt:lpstr>Бюджетная политика Сосновоборского городского округа на 2021-2023 годы</vt:lpstr>
      <vt:lpstr>Подходы к формированию расходов бюджета на 2021 год</vt:lpstr>
      <vt:lpstr>Структура расходов местного бюджета в 2021 году.</vt:lpstr>
      <vt:lpstr>Муниципальные программы на 2021 год (млн.руб.)</vt:lpstr>
      <vt:lpstr>Слайд 19</vt:lpstr>
      <vt:lpstr>МП «Стимулирование экономической активности малого и среднего предпринимательства» (млн.руб.) </vt:lpstr>
      <vt:lpstr>МП «Управление муниципальным имуществом»  (млн. руб.)  Всего – 19,9  </vt:lpstr>
      <vt:lpstr>МП «Медико-социальная поддержка отдельных категорий граждан»</vt:lpstr>
      <vt:lpstr>Отдельные мероприятия МП «Медико-социальная поддержка отдельных категорий граждан» (млн. руб.)</vt:lpstr>
      <vt:lpstr>МП «Медико-социальная поддержка отдельных категорий граждан» (млн. руб.)</vt:lpstr>
      <vt:lpstr>Публичные нормативные обязательства (млн.руб.)</vt:lpstr>
      <vt:lpstr>Доля расходов местного и областного бюджетов в МП «Современное образование» (млн.руб.) </vt:lpstr>
      <vt:lpstr>МП «Современное образование» (млн.руб.) </vt:lpstr>
      <vt:lpstr>Слайд 28</vt:lpstr>
      <vt:lpstr>Динамика численности детей в образовательных учреждениях (чел.)</vt:lpstr>
      <vt:lpstr>МП  «Развитие культуры»  (млн.руб.)</vt:lpstr>
      <vt:lpstr>Слайд 31</vt:lpstr>
      <vt:lpstr>Слайд 32</vt:lpstr>
      <vt:lpstr>МП «Физическая культура, спорт и молодежная политика»  (млн.руб.)  </vt:lpstr>
      <vt:lpstr>Слайд 34</vt:lpstr>
      <vt:lpstr>Слайд 35</vt:lpstr>
      <vt:lpstr>Адресная инвестиционная программа</vt:lpstr>
      <vt:lpstr>Объекты адресной инвестиционной программы (млн.руб.)</vt:lpstr>
      <vt:lpstr>Объекты адресной инвестиционной программы (млн.руб.)</vt:lpstr>
      <vt:lpstr>Федеральный проект «Формирование современной  городской среды» (млн.руб.)</vt:lpstr>
      <vt:lpstr>Дорожный фонд (млн.руб.)</vt:lpstr>
      <vt:lpstr>Направление поддержки ЖКХ (млн.руб.)</vt:lpstr>
      <vt:lpstr>МП «Развитие информационного общества в Сосновоборском городском округе» (млн.руб.) </vt:lpstr>
      <vt:lpstr>Слайд 43</vt:lpstr>
      <vt:lpstr>Слайд 44</vt:lpstr>
      <vt:lpstr>Основные параметры бюджета Сосновоборского городского округа 2021-2023                                                                      млн.руб.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КФ-Киселева И.Н.</dc:creator>
  <cp:lastModifiedBy>КФ - Блеклова Е.Е.</cp:lastModifiedBy>
  <cp:revision>616</cp:revision>
  <cp:lastPrinted>2020-11-17T13:06:58Z</cp:lastPrinted>
  <dcterms:created xsi:type="dcterms:W3CDTF">2019-11-07T08:25:55Z</dcterms:created>
  <dcterms:modified xsi:type="dcterms:W3CDTF">2022-03-01T09:12:18Z</dcterms:modified>
</cp:coreProperties>
</file>