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0"/>
  </p:notesMasterIdLst>
  <p:handoutMasterIdLst>
    <p:handoutMasterId r:id="rId11"/>
  </p:handoutMasterIdLst>
  <p:sldIdLst>
    <p:sldId id="481" r:id="rId5"/>
    <p:sldId id="556" r:id="rId6"/>
    <p:sldId id="524" r:id="rId7"/>
    <p:sldId id="552" r:id="rId8"/>
    <p:sldId id="311" r:id="rId9"/>
  </p:sldIdLst>
  <p:sldSz cx="13681075" cy="7705725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8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7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6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0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21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4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359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4E39"/>
    <a:srgbClr val="F5F1EA"/>
    <a:srgbClr val="D8EFF4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80" d="100"/>
          <a:sy n="80" d="100"/>
        </p:scale>
        <p:origin x="-384" y="168"/>
      </p:cViewPr>
      <p:guideLst>
        <p:guide orient="horz" pos="2427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2154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2" y="1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6125"/>
            <a:ext cx="6618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3" rIns="91566" bIns="457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22499"/>
            <a:ext cx="5447666" cy="4472939"/>
          </a:xfrm>
          <a:prstGeom prst="rect">
            <a:avLst/>
          </a:prstGeom>
        </p:spPr>
        <p:txBody>
          <a:bodyPr vert="horz" lIns="91566" tIns="45783" rIns="91566" bIns="457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2" y="9441812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3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8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0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21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4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97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5"/>
            <a:ext cx="11799928" cy="1489417"/>
          </a:xfrm>
          <a:prstGeom prst="rect">
            <a:avLst/>
          </a:prstGeom>
        </p:spPr>
        <p:txBody>
          <a:bodyPr lIns="102588" tIns="51294" rIns="102588" bIns="5129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5"/>
            <a:ext cx="11799928" cy="4889212"/>
          </a:xfrm>
          <a:prstGeom prst="rect">
            <a:avLst/>
          </a:prstGeom>
        </p:spPr>
        <p:txBody>
          <a:bodyPr lIns="102588" tIns="51294" rIns="102588" bIns="5129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3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69"/>
            <a:ext cx="4616451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9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0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4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6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5" y="282343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92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83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75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68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89" indent="-34268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496" indent="-2855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300" indent="-228459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9220" indent="-228459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613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305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97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900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81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0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02"/>
            <a:ext cx="2121357" cy="410259"/>
          </a:xfrm>
          <a:prstGeom prst="rect">
            <a:avLst/>
          </a:prstGeom>
        </p:spPr>
        <p:txBody>
          <a:bodyPr vert="horz" lIns="120712" tIns="60356" rIns="120712" bIns="6035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26" tIns="67063" rIns="134126" bIns="670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56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564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56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84" indent="-251484" algn="l" defTabSz="603564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564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56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9590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151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716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0278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564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12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687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24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80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37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93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849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9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0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2999"/>
            <a:ext cx="2121357" cy="410259"/>
          </a:xfrm>
          <a:prstGeom prst="rect">
            <a:avLst/>
          </a:prstGeom>
        </p:spPr>
        <p:txBody>
          <a:bodyPr vert="horz" lIns="120731" tIns="60366" rIns="120731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44" tIns="67075" rIns="134144" bIns="670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65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5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5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2" indent="-251522" algn="l" defTabSz="60365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5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5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10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759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41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070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5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1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96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2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27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93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58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24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297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2997"/>
            <a:ext cx="2121357" cy="410259"/>
          </a:xfrm>
          <a:prstGeom prst="rect">
            <a:avLst/>
          </a:prstGeom>
        </p:spPr>
        <p:txBody>
          <a:bodyPr vert="horz" lIns="120782" tIns="60392" rIns="120782" bIns="60392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69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203" tIns="67103" rIns="134203" bIns="671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915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915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915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631" indent="-251631" algn="l" defTabSz="603915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915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915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1531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446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9360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3275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915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83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74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65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573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3489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740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131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1212"/>
            <a:ext cx="6010276" cy="189547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849" y="1620614"/>
            <a:ext cx="11948637" cy="1791236"/>
          </a:xfrm>
        </p:spPr>
        <p:txBody>
          <a:bodyPr>
            <a:normAutofit/>
          </a:bodyPr>
          <a:lstStyle/>
          <a:p>
            <a:pPr marL="513253" indent="-513253" algn="l">
              <a:spcBef>
                <a:spcPct val="20000"/>
              </a:spcBef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8672" y="1692622"/>
            <a:ext cx="7978329" cy="5983747"/>
          </a:xfrm>
        </p:spPr>
      </p:pic>
    </p:spTree>
    <p:extLst>
      <p:ext uri="{BB962C8B-B14F-4D97-AF65-F5344CB8AC3E}">
        <p14:creationId xmlns:p14="http://schemas.microsoft.com/office/powerpoint/2010/main" xmlns="" val="224242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1212"/>
            <a:ext cx="5616401" cy="189547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857" y="1620614"/>
            <a:ext cx="11876629" cy="2808312"/>
          </a:xfrm>
        </p:spPr>
        <p:txBody>
          <a:bodyPr>
            <a:normAutofit/>
          </a:bodyPr>
          <a:lstStyle/>
          <a:p>
            <a:pPr marL="513253" indent="-513253" algn="l">
              <a:spcBef>
                <a:spcPct val="20000"/>
              </a:spcBef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-11211"/>
            <a:ext cx="11799928" cy="256793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                Молочная продукция                </a:t>
            </a:r>
            <a:endParaRPr lang="ru-RU" sz="2000" b="1" u="sng" dirty="0"/>
          </a:p>
          <a:p>
            <a:pPr marL="0" indent="0">
              <a:buNone/>
            </a:pPr>
            <a:r>
              <a:rPr lang="ru-RU" sz="2000" i="1" dirty="0"/>
              <a:t>                                                              Постановление Правительства РФ №2099 </a:t>
            </a: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Распоряжение </a:t>
            </a:r>
            <a:r>
              <a:rPr lang="ru-RU" sz="2000" i="1" dirty="0"/>
              <a:t>Правительства РФ №3322-р </a:t>
            </a: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 smtClean="0"/>
              <a:t>                                              Постановление </a:t>
            </a:r>
            <a:r>
              <a:rPr lang="ru-RU" sz="2000" i="1" dirty="0"/>
              <a:t>Правительства РФ от 30 марта 2020 года №371 </a:t>
            </a: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</a:t>
            </a:r>
            <a:endParaRPr lang="ru-RU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813" y="1620613"/>
            <a:ext cx="6111198" cy="608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628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46807"/>
            <a:ext cx="5328369" cy="189547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857" y="540494"/>
            <a:ext cx="11876629" cy="3888432"/>
          </a:xfrm>
        </p:spPr>
        <p:txBody>
          <a:bodyPr>
            <a:normAutofit/>
          </a:bodyPr>
          <a:lstStyle/>
          <a:p>
            <a:pPr marL="513253" indent="-513253" algn="l">
              <a:spcBef>
                <a:spcPct val="20000"/>
              </a:spcBef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873" y="1548606"/>
            <a:ext cx="11876629" cy="5391901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b="1" dirty="0" smtClean="0"/>
              <a:t>С  </a:t>
            </a:r>
            <a:r>
              <a:rPr lang="ru-RU" b="1" dirty="0"/>
              <a:t>31 марта 2022 года </a:t>
            </a:r>
            <a:r>
              <a:rPr lang="ru-RU" dirty="0"/>
              <a:t>вступают в силу требования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предоставлении участниками оборота товаров, подлежащих обязательной маркировке </a:t>
            </a:r>
            <a:r>
              <a:rPr lang="ru-RU" dirty="0" smtClean="0"/>
              <a:t>сведений </a:t>
            </a:r>
            <a:r>
              <a:rPr lang="ru-RU" dirty="0"/>
              <a:t>в </a:t>
            </a:r>
            <a:r>
              <a:rPr lang="ru-RU" dirty="0" smtClean="0"/>
              <a:t>ГИС «Честный знак»,              о выводе из оборота путем розничной продажи маркированной молочной </a:t>
            </a:r>
            <a:r>
              <a:rPr lang="ru-RU" dirty="0"/>
              <a:t>продукции </a:t>
            </a:r>
            <a:r>
              <a:rPr lang="ru-RU" b="1" dirty="0"/>
              <a:t>со сроком хранения 40 суток и </a:t>
            </a:r>
            <a:r>
              <a:rPr lang="ru-RU" b="1" dirty="0" smtClean="0"/>
              <a:t>менее.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Принимая во внимание сроки вступления в силу требований </a:t>
            </a:r>
            <a:r>
              <a:rPr lang="ru-RU" dirty="0" smtClean="0"/>
              <a:t>прошу </a:t>
            </a:r>
            <a:r>
              <a:rPr lang="ru-RU" dirty="0"/>
              <a:t>активизировать работу по содействию в подключении участников оборота молочной продукции, осуществляющих розничную </a:t>
            </a:r>
            <a:r>
              <a:rPr lang="ru-RU" dirty="0" smtClean="0"/>
              <a:t>торговлю к системе «Честный знак».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457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1212"/>
            <a:ext cx="5616401" cy="189547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857" y="1620614"/>
            <a:ext cx="11876629" cy="2808312"/>
          </a:xfrm>
        </p:spPr>
        <p:txBody>
          <a:bodyPr>
            <a:normAutofit/>
          </a:bodyPr>
          <a:lstStyle/>
          <a:p>
            <a:pPr marL="513253" indent="-513253" algn="l">
              <a:spcBef>
                <a:spcPct val="20000"/>
              </a:spcBef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3" y="-11211"/>
            <a:ext cx="12452691" cy="256793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sz="6600" dirty="0" smtClean="0"/>
              <a:t>Пилотные </a:t>
            </a:r>
            <a:r>
              <a:rPr lang="ru-RU" sz="6600" dirty="0"/>
              <a:t>проекты:                            </a:t>
            </a:r>
            <a:r>
              <a:rPr lang="ru-RU" sz="6600" i="1" dirty="0" smtClean="0"/>
              <a:t>                         </a:t>
            </a:r>
            <a:endParaRPr lang="ru-RU" sz="6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5841" y="2268686"/>
            <a:ext cx="1288943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Пиво и слабоалкогольные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напитки </a:t>
            </a:r>
            <a:r>
              <a:rPr lang="ru-RU" sz="4000" dirty="0" smtClean="0"/>
              <a:t>                                                              01 </a:t>
            </a:r>
            <a:r>
              <a:rPr lang="ru-RU" sz="4000" dirty="0"/>
              <a:t>апреля 2021 года </a:t>
            </a:r>
            <a:r>
              <a:rPr lang="ru-RU" sz="4000" dirty="0" smtClean="0"/>
              <a:t>– 31 </a:t>
            </a:r>
            <a:r>
              <a:rPr lang="ru-RU" sz="4000" dirty="0"/>
              <a:t>августа 2022 </a:t>
            </a:r>
            <a:r>
              <a:rPr lang="ru-RU" sz="4000" dirty="0" smtClean="0"/>
              <a:t>года</a:t>
            </a:r>
          </a:p>
          <a:p>
            <a:pPr algn="ctr"/>
            <a:endParaRPr lang="ru-RU" sz="4000" dirty="0"/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Биологически активные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добавки к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пище</a:t>
            </a:r>
          </a:p>
          <a:p>
            <a:pPr algn="ctr"/>
            <a:r>
              <a:rPr lang="ru-RU" sz="4000" dirty="0"/>
              <a:t>01 мая 2021 года </a:t>
            </a:r>
            <a:r>
              <a:rPr lang="ru-RU" sz="4000" dirty="0" smtClean="0"/>
              <a:t>– 31 </a:t>
            </a:r>
            <a:r>
              <a:rPr lang="ru-RU" sz="4000" dirty="0"/>
              <a:t>августа 2022 </a:t>
            </a:r>
            <a:r>
              <a:rPr lang="ru-RU" sz="4000" dirty="0" smtClean="0"/>
              <a:t>года</a:t>
            </a:r>
          </a:p>
          <a:p>
            <a:pPr algn="ctr"/>
            <a:endParaRPr lang="ru-RU" sz="4000" dirty="0"/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Антисептики</a:t>
            </a:r>
          </a:p>
          <a:p>
            <a:pPr algn="ctr"/>
            <a:r>
              <a:rPr lang="ru-RU" sz="4000" dirty="0"/>
              <a:t>01 августа 2021 года </a:t>
            </a:r>
            <a:r>
              <a:rPr lang="ru-RU" sz="4000" dirty="0" smtClean="0"/>
              <a:t>– 31 </a:t>
            </a:r>
            <a:r>
              <a:rPr lang="ru-RU" sz="4000" dirty="0"/>
              <a:t>августа 2022 года</a:t>
            </a:r>
          </a:p>
          <a:p>
            <a:pPr algn="ctr"/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069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5801" y="216031"/>
            <a:ext cx="13104915" cy="7309239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об обязательной маркировке размещена </a:t>
            </a:r>
            <a:endParaRPr lang="ru-RU" sz="4000" dirty="0" smtClean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000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40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https://честныйзнак.рф</a:t>
            </a: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000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 </a:t>
            </a: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можно задать по телефонам информационного центра: </a:t>
            </a:r>
            <a:endParaRPr lang="ru-RU" sz="4000" dirty="0" smtClean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000" b="1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40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7(800) 222-15-23</a:t>
            </a: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+7(800) 707-23-36</a:t>
            </a:r>
            <a:r>
              <a:rPr lang="ru-RU" sz="40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info@crpt.ru</a:t>
            </a:r>
            <a:r>
              <a:rPr lang="ru-RU" sz="4000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4000" dirty="0" smtClean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4000" dirty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5400" b="1" dirty="0" smtClean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54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rgbClr val="E04E3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5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179</Words>
  <Application>Microsoft Office PowerPoint</Application>
  <PresentationFormat>Произвольный</PresentationFormat>
  <Paragraphs>35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Office Theme</vt:lpstr>
      <vt:lpstr>1_Тема Office</vt:lpstr>
      <vt:lpstr>2_Тема Office</vt:lpstr>
      <vt:lpstr>3_Тема Office</vt:lpstr>
      <vt:lpstr> </vt:lpstr>
      <vt:lpstr>   </vt:lpstr>
      <vt:lpstr> </vt:lpstr>
      <vt:lpstr> 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  </cp:lastModifiedBy>
  <cp:revision>524</cp:revision>
  <cp:lastPrinted>2021-05-13T08:06:15Z</cp:lastPrinted>
  <dcterms:modified xsi:type="dcterms:W3CDTF">2021-12-23T14:53:01Z</dcterms:modified>
</cp:coreProperties>
</file>