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59" r:id="rId4"/>
    <p:sldId id="291" r:id="rId5"/>
    <p:sldId id="261" r:id="rId6"/>
    <p:sldId id="264" r:id="rId7"/>
    <p:sldId id="265" r:id="rId8"/>
    <p:sldId id="263" r:id="rId9"/>
    <p:sldId id="267" r:id="rId10"/>
    <p:sldId id="290" r:id="rId11"/>
    <p:sldId id="271" r:id="rId12"/>
    <p:sldId id="272" r:id="rId13"/>
    <p:sldId id="274" r:id="rId14"/>
    <p:sldId id="289" r:id="rId15"/>
    <p:sldId id="275" r:id="rId16"/>
    <p:sldId id="276" r:id="rId17"/>
    <p:sldId id="292" r:id="rId18"/>
    <p:sldId id="294" r:id="rId19"/>
    <p:sldId id="288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469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NBANK\Desktop\&#1083;&#1080;&#1089;&#1090;%20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NBANK\Desktop\&#1050;&#1085;&#1080;&#1075;&#1072;3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NBANK\Desktop\&#1050;&#1085;&#1080;&#1075;&#1072;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NBANK\Desktop\&#1083;&#1080;&#1089;&#1090;%20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056451276924156E-2"/>
          <c:y val="9.3055555555556835E-2"/>
          <c:w val="0.57338457692788403"/>
          <c:h val="0.90694444444444777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gradFill flip="none" rotWithShape="1">
                <a:gsLst>
                  <a:gs pos="0">
                    <a:srgbClr val="00CC99">
                      <a:tint val="66000"/>
                      <a:satMod val="160000"/>
                    </a:srgbClr>
                  </a:gs>
                  <a:gs pos="50000">
                    <a:srgbClr val="00CC99">
                      <a:tint val="44500"/>
                      <a:satMod val="160000"/>
                    </a:srgbClr>
                  </a:gs>
                  <a:gs pos="100000">
                    <a:srgbClr val="00CC99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0066FF">
                      <a:tint val="66000"/>
                      <a:satMod val="160000"/>
                    </a:srgbClr>
                  </a:gs>
                  <a:gs pos="50000">
                    <a:srgbClr val="0066FF">
                      <a:tint val="44500"/>
                      <a:satMod val="160000"/>
                    </a:srgbClr>
                  </a:gs>
                  <a:gs pos="100000">
                    <a:srgbClr val="0066FF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F2936">
                      <a:lumMod val="75000"/>
                      <a:tint val="66000"/>
                      <a:satMod val="160000"/>
                    </a:srgbClr>
                  </a:gs>
                  <a:gs pos="50000">
                    <a:srgbClr val="9F2936">
                      <a:lumMod val="75000"/>
                      <a:tint val="44500"/>
                      <a:satMod val="160000"/>
                    </a:srgbClr>
                  </a:gs>
                  <a:gs pos="100000">
                    <a:srgbClr val="9F2936">
                      <a:lumMod val="75000"/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7777777777777821E-2"/>
                  <c:y val="-8.333333333333356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910,4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млн. руб.;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41,4%</a:t>
                    </a:r>
                    <a:endParaRPr lang="en-US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</c:dLbl>
            <c:dLbl>
              <c:idx val="1"/>
              <c:layout>
                <c:manualLayout>
                  <c:x val="-5.8333333333334042E-2"/>
                  <c:y val="-4.629629629629684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220,8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млн. руб.;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10,0%</a:t>
                    </a:r>
                    <a:endParaRPr lang="en-US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4.44444444444448E-2"/>
                  <c:y val="-0.125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1067,1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млн. руб.;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48,5%</a:t>
                    </a:r>
                    <a:endParaRPr lang="en-US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Лист1!$A$1:$A$3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Лист1!$B$1:$B$3</c:f>
              <c:numCache>
                <c:formatCode>0.0</c:formatCode>
                <c:ptCount val="3"/>
                <c:pt idx="0">
                  <c:v>910.4</c:v>
                </c:pt>
                <c:pt idx="1">
                  <c:v>220.78</c:v>
                </c:pt>
                <c:pt idx="2">
                  <c:v>1067.1099999999999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Лист1!$A$1:$A$3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Лист1!$C$1:$C$3</c:f>
              <c:numCache>
                <c:formatCode>0.0%</c:formatCode>
                <c:ptCount val="3"/>
                <c:pt idx="0">
                  <c:v>0.41414008160888688</c:v>
                </c:pt>
                <c:pt idx="1">
                  <c:v>0.10043260898243662</c:v>
                </c:pt>
                <c:pt idx="2">
                  <c:v>0.48542730940867912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762446360872421"/>
          <c:y val="0.11769991251093646"/>
          <c:w val="0.28650252051826858"/>
          <c:h val="0.55348906386701657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c:spPr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Лист1!$B$31:$B$33</c:f>
              <c:strCache>
                <c:ptCount val="3"/>
                <c:pt idx="0">
                  <c:v>2014 год</c:v>
                </c:pt>
                <c:pt idx="1">
                  <c:v> 2015 год</c:v>
                </c:pt>
                <c:pt idx="2">
                  <c:v>2016 год </c:v>
                </c:pt>
              </c:strCache>
            </c:strRef>
          </c:cat>
          <c:val>
            <c:numRef>
              <c:f>Лист1!$C$31:$C$33</c:f>
              <c:numCache>
                <c:formatCode>General</c:formatCode>
                <c:ptCount val="3"/>
                <c:pt idx="0">
                  <c:v>32283</c:v>
                </c:pt>
                <c:pt idx="1">
                  <c:v>34619</c:v>
                </c:pt>
                <c:pt idx="2">
                  <c:v>32576</c:v>
                </c:pt>
              </c:numCache>
            </c:numRef>
          </c:val>
        </c:ser>
        <c:axId val="73654272"/>
        <c:axId val="73655808"/>
      </c:barChart>
      <c:catAx>
        <c:axId val="73654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655808"/>
        <c:crosses val="autoZero"/>
        <c:auto val="1"/>
        <c:lblAlgn val="ctr"/>
        <c:lblOffset val="100"/>
      </c:catAx>
      <c:valAx>
        <c:axId val="73655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654272"/>
        <c:crosses val="autoZero"/>
        <c:crossBetween val="between"/>
      </c:valAx>
    </c:plotArea>
    <c:plotVisOnly val="1"/>
  </c:chart>
  <c:spPr>
    <a:noFill/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gradFill flip="none" rotWithShape="1">
                <a:gsLst>
                  <a:gs pos="0">
                    <a:srgbClr val="990099">
                      <a:tint val="66000"/>
                      <a:satMod val="160000"/>
                    </a:srgbClr>
                  </a:gs>
                  <a:gs pos="50000">
                    <a:srgbClr val="990099">
                      <a:tint val="44500"/>
                      <a:satMod val="160000"/>
                    </a:srgbClr>
                  </a:gs>
                  <a:gs pos="100000">
                    <a:srgbClr val="990099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explosion val="17"/>
            <c:spPr>
              <a:gradFill flip="none" rotWithShape="1">
                <a:gsLst>
                  <a:gs pos="0">
                    <a:srgbClr val="FF3300">
                      <a:tint val="66000"/>
                      <a:satMod val="160000"/>
                    </a:srgbClr>
                  </a:gs>
                  <a:gs pos="50000">
                    <a:srgbClr val="FF3300">
                      <a:tint val="44500"/>
                      <a:satMod val="160000"/>
                    </a:srgbClr>
                  </a:gs>
                  <a:gs pos="100000">
                    <a:srgbClr val="FF33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Lbls>
            <c:dLbl>
              <c:idx val="0"/>
              <c:layout>
                <c:manualLayout>
                  <c:x val="-0.16070307595731326"/>
                  <c:y val="0.1911764705882352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796</a:t>
                    </a:r>
                    <a:r>
                      <a:rPr lang="ru-RU" dirty="0" smtClean="0"/>
                      <a:t>,6 млн. руб.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-7.5329566854991162E-3"/>
                  <c:y val="-0.1127450980392156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238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 млн. руб.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6.5285624607658507E-2"/>
                  <c:y val="-4.41176470588243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r>
                      <a:rPr lang="ru-RU" dirty="0" smtClean="0"/>
                      <a:t> млн. руб.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Лист1!$B$19:$B$21</c:f>
              <c:strCache>
                <c:ptCount val="3"/>
                <c:pt idx="0">
                  <c:v>Субвенции</c:v>
                </c:pt>
                <c:pt idx="1">
                  <c:v>Субсидии 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Лист1!$C$19:$C$21</c:f>
              <c:numCache>
                <c:formatCode>General</c:formatCode>
                <c:ptCount val="3"/>
                <c:pt idx="0" formatCode="#,##0.00">
                  <c:v>796564.3</c:v>
                </c:pt>
                <c:pt idx="1">
                  <c:v>238231</c:v>
                </c:pt>
                <c:pt idx="2">
                  <c:v>35639.4</c:v>
                </c:pt>
              </c:numCache>
            </c:numRef>
          </c:val>
        </c:ser>
      </c:pie3DChart>
      <c:spPr>
        <a:ln>
          <a:noFill/>
        </a:ln>
      </c:spPr>
    </c:plotArea>
    <c:legend>
      <c:legendPos val="r"/>
      <c:layout/>
      <c:txPr>
        <a:bodyPr/>
        <a:lstStyle/>
        <a:p>
          <a:pPr rtl="0"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6021955130481776E-2"/>
          <c:y val="7.9152312992126592E-2"/>
          <c:w val="0.54722982704085465"/>
          <c:h val="0.82117749042838251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90099">
                      <a:tint val="66000"/>
                      <a:satMod val="160000"/>
                    </a:srgbClr>
                  </a:gs>
                  <a:gs pos="50000">
                    <a:srgbClr val="990099">
                      <a:tint val="44500"/>
                      <a:satMod val="160000"/>
                    </a:srgbClr>
                  </a:gs>
                  <a:gs pos="100000">
                    <a:srgbClr val="990099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3333CC">
                  <a:lumMod val="60000"/>
                  <a:lumOff val="40000"/>
                </a:srgbClr>
              </a:solidFill>
            </c:spPr>
          </c:dPt>
          <c:dPt>
            <c:idx val="5"/>
            <c:spPr>
              <a:solidFill>
                <a:srgbClr val="FF9966"/>
              </a:solidFill>
            </c:spPr>
          </c:dPt>
          <c:dPt>
            <c:idx val="6"/>
            <c:spPr>
              <a:gradFill flip="none" rotWithShape="1">
                <a:gsLst>
                  <a:gs pos="0">
                    <a:srgbClr val="66FFFF">
                      <a:tint val="66000"/>
                      <a:satMod val="160000"/>
                    </a:srgbClr>
                  </a:gs>
                  <a:gs pos="50000">
                    <a:srgbClr val="66FFFF">
                      <a:tint val="44500"/>
                      <a:satMod val="160000"/>
                    </a:srgbClr>
                  </a:gs>
                  <a:gs pos="100000">
                    <a:srgbClr val="66FFFF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7"/>
            <c:spPr>
              <a:solidFill>
                <a:srgbClr val="FF7C80"/>
              </a:solidFill>
            </c:spPr>
          </c:dPt>
          <c:dPt>
            <c:idx val="8"/>
            <c:spPr>
              <a:gradFill flip="none" rotWithShape="1">
                <a:gsLst>
                  <a:gs pos="0">
                    <a:srgbClr val="66CCFF">
                      <a:shade val="30000"/>
                      <a:satMod val="115000"/>
                    </a:srgbClr>
                  </a:gs>
                  <a:gs pos="50000">
                    <a:srgbClr val="66CCFF">
                      <a:shade val="67500"/>
                      <a:satMod val="115000"/>
                    </a:srgbClr>
                  </a:gs>
                  <a:gs pos="100000">
                    <a:srgbClr val="66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c:spPr>
          </c:dPt>
          <c:dPt>
            <c:idx val="9"/>
            <c:spPr>
              <a:solidFill>
                <a:srgbClr val="FF3300"/>
              </a:solidFill>
            </c:spPr>
          </c:dPt>
          <c:dPt>
            <c:idx val="10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6.8376176054916901E-2"/>
                  <c:y val="-0.30825688073394841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/>
                      <a:t>88,2</a:t>
                    </a:r>
                    <a:endParaRPr lang="ru-RU"/>
                  </a:p>
                  <a:p>
                    <a:r>
                      <a:rPr lang="ru-RU"/>
                      <a:t>60,8%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3.782053805774279E-2"/>
                  <c:y val="0.13260498687664041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,6</a:t>
                    </a:r>
                    <a:endParaRPr lang="ru-RU"/>
                  </a:p>
                  <a:p>
                    <a:r>
                      <a:rPr lang="ru-RU"/>
                      <a:t>0,2%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2"/>
              <c:layout>
                <c:manualLayout>
                  <c:x val="0"/>
                  <c:y val="0.14189602446483179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/>
                      <a:t>17,8</a:t>
                    </a:r>
                    <a:endParaRPr lang="ru-RU"/>
                  </a:p>
                  <a:p>
                    <a:r>
                      <a:rPr lang="ru-RU"/>
                      <a:t>10,4%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-2.3942475940507434E-3"/>
                  <c:y val="4.6471025003453466E-2"/>
                </c:manualLayout>
              </c:layout>
              <c:tx>
                <c:rich>
                  <a:bodyPr/>
                  <a:lstStyle/>
                  <a:p>
                    <a:r>
                      <a:rPr lang="ru-RU" sz="160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/>
                      <a:t>,3%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-2.7312992125984445E-3"/>
                  <c:y val="-7.7255145738357601E-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/>
                      <a:t>3,2</a:t>
                    </a:r>
                    <a:endParaRPr lang="ru-RU" dirty="0"/>
                  </a:p>
                  <a:p>
                    <a:r>
                      <a:rPr lang="ru-RU" dirty="0"/>
                      <a:t>8,2%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5"/>
              <c:layout>
                <c:manualLayout>
                  <c:x val="-2.3333333333333341E-2"/>
                  <c:y val="-0.12349098632407791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/>
                      <a:t>,3</a:t>
                    </a:r>
                    <a:endParaRPr lang="ru-RU"/>
                  </a:p>
                  <a:p>
                    <a:r>
                      <a:rPr lang="ru-RU"/>
                      <a:t>0,5%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6"/>
              <c:layout>
                <c:manualLayout>
                  <c:x val="-5.3824803149606332E-2"/>
                  <c:y val="-0.16896031910484874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/>
                      <a:t>60,5</a:t>
                    </a:r>
                    <a:endParaRPr lang="ru-RU"/>
                  </a:p>
                  <a:p>
                    <a:r>
                      <a:rPr lang="ru-RU"/>
                      <a:t> 14,2%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7"/>
              <c:layout>
                <c:manualLayout>
                  <c:x val="-3.8290598290598263E-2"/>
                  <c:y val="-5.8715596330275434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/>
                      <a:t>,6</a:t>
                    </a:r>
                    <a:endParaRPr lang="ru-RU"/>
                  </a:p>
                  <a:p>
                    <a:r>
                      <a:rPr lang="ru-RU"/>
                      <a:t>0,1%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8"/>
              <c:layout>
                <c:manualLayout>
                  <c:x val="3.4294838145231848E-2"/>
                  <c:y val="-9.068483215913826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/>
                      <a:t>7,2</a:t>
                    </a:r>
                    <a:endParaRPr lang="ru-RU" dirty="0"/>
                  </a:p>
                  <a:p>
                    <a:r>
                      <a:rPr lang="ru-RU" dirty="0"/>
                      <a:t>2,4%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9"/>
              <c:layout>
                <c:manualLayout>
                  <c:x val="8.9423118985126865E-2"/>
                  <c:y val="-7.50039715430314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/>
                      <a:t>,2</a:t>
                    </a:r>
                    <a:endParaRPr lang="ru-RU"/>
                  </a:p>
                  <a:p>
                    <a:r>
                      <a:rPr lang="ru-RU"/>
                      <a:t>0,8%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10"/>
              <c:layout>
                <c:manualLayout>
                  <c:x val="0.14143164916885395"/>
                  <c:y val="-3.5023311230832986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2,4</a:t>
                    </a:r>
                    <a:endParaRPr lang="ru-RU"/>
                  </a:p>
                  <a:p>
                    <a:r>
                      <a:rPr lang="ru-RU"/>
                      <a:t>2%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11"/>
              <c:layout>
                <c:manualLayout>
                  <c:x val="5.6068376068376086E-2"/>
                  <c:y val="-0.1100917431192661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8.6153846153847649E-2"/>
                  <c:y val="-6.360856269113147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ДЧБ!$B$12:$B$26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Плата за негативное воздействие на окружающую среду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  <c:pt idx="10">
                  <c:v>Прочие налоговые и неналоговые доходы</c:v>
                </c:pt>
              </c:strCache>
            </c:strRef>
          </c:cat>
          <c:val>
            <c:numRef>
              <c:f>ДЧБ!$C$12:$C$26</c:f>
              <c:numCache>
                <c:formatCode>#,##0.0</c:formatCode>
                <c:ptCount val="11"/>
                <c:pt idx="0">
                  <c:v>688.19</c:v>
                </c:pt>
                <c:pt idx="1">
                  <c:v>2.62</c:v>
                </c:pt>
                <c:pt idx="2">
                  <c:v>117.84</c:v>
                </c:pt>
                <c:pt idx="3">
                  <c:v>3.34</c:v>
                </c:pt>
                <c:pt idx="4">
                  <c:v>93.179999999999978</c:v>
                </c:pt>
                <c:pt idx="5">
                  <c:v>5.26</c:v>
                </c:pt>
                <c:pt idx="6">
                  <c:v>160.46</c:v>
                </c:pt>
                <c:pt idx="7">
                  <c:v>1.55</c:v>
                </c:pt>
                <c:pt idx="8">
                  <c:v>27.18</c:v>
                </c:pt>
                <c:pt idx="9">
                  <c:v>9.23</c:v>
                </c:pt>
                <c:pt idx="10">
                  <c:v>22.39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ДЧБ!$B$12:$B$26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Плата за негативное воздействие на окружающую среду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  <c:pt idx="10">
                  <c:v>Прочие налоговые и неналоговые доходы</c:v>
                </c:pt>
              </c:strCache>
            </c:strRef>
          </c:cat>
          <c:val>
            <c:numRef>
              <c:f>ДЧБ!$D$12:$D$26</c:f>
              <c:numCache>
                <c:formatCode>0.0%</c:formatCode>
                <c:ptCount val="11"/>
                <c:pt idx="0">
                  <c:v>0.60835012906191022</c:v>
                </c:pt>
                <c:pt idx="1">
                  <c:v>2.3160425727520246E-3</c:v>
                </c:pt>
                <c:pt idx="2">
                  <c:v>0.10416887663095364</c:v>
                </c:pt>
                <c:pt idx="3">
                  <c:v>2.9525122874014412E-3</c:v>
                </c:pt>
                <c:pt idx="4">
                  <c:v>8.2369788904211289E-2</c:v>
                </c:pt>
                <c:pt idx="5">
                  <c:v>4.6497648597998804E-3</c:v>
                </c:pt>
                <c:pt idx="6">
                  <c:v>0.14184434779534152</c:v>
                </c:pt>
                <c:pt idx="7">
                  <c:v>1.3701778579258317E-3</c:v>
                </c:pt>
                <c:pt idx="8">
                  <c:v>2.4026731728015286E-2</c:v>
                </c:pt>
                <c:pt idx="9">
                  <c:v>8.159188147519536E-3</c:v>
                </c:pt>
                <c:pt idx="10">
                  <c:v>1.979244015416725E-2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979896411940983"/>
          <c:y val="0"/>
          <c:w val="0.3619959361225758"/>
          <c:h val="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rotX val="40"/>
      <c:rotY val="22"/>
      <c:perspective val="30"/>
    </c:view3D>
    <c:plotArea>
      <c:layout>
        <c:manualLayout>
          <c:layoutTarget val="inner"/>
          <c:xMode val="edge"/>
          <c:yMode val="edge"/>
          <c:x val="0.22431550743657042"/>
          <c:y val="0.35022113840247576"/>
          <c:w val="0.61722555322786565"/>
          <c:h val="0.649778921865536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7"/>
          <c:dPt>
            <c:idx val="0"/>
            <c:spPr>
              <a:gradFill flip="none" rotWithShape="1">
                <a:gsLst>
                  <a:gs pos="0">
                    <a:srgbClr val="92D050">
                      <a:tint val="66000"/>
                      <a:satMod val="160000"/>
                    </a:srgbClr>
                  </a:gs>
                  <a:gs pos="50000">
                    <a:srgbClr val="92D050">
                      <a:tint val="44500"/>
                      <a:satMod val="160000"/>
                    </a:srgbClr>
                  </a:gs>
                  <a:gs pos="100000">
                    <a:srgbClr val="92D05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gradFill flip="none" rotWithShape="1">
                <a:gsLst>
                  <a:gs pos="0">
                    <a:srgbClr val="00CC99">
                      <a:lumMod val="60000"/>
                      <a:lumOff val="40000"/>
                      <a:tint val="66000"/>
                      <a:satMod val="160000"/>
                    </a:srgbClr>
                  </a:gs>
                  <a:gs pos="50000">
                    <a:srgbClr val="00CC99">
                      <a:lumMod val="60000"/>
                      <a:lumOff val="40000"/>
                      <a:tint val="44500"/>
                      <a:satMod val="160000"/>
                    </a:srgbClr>
                  </a:gs>
                  <a:gs pos="100000">
                    <a:srgbClr val="00CC99">
                      <a:lumMod val="60000"/>
                      <a:lumOff val="40000"/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tint val="66000"/>
                      <a:satMod val="160000"/>
                    </a:srgbClr>
                  </a:gs>
                  <a:gs pos="50000">
                    <a:srgbClr val="0070C0">
                      <a:tint val="44500"/>
                      <a:satMod val="160000"/>
                    </a:srgbClr>
                  </a:gs>
                  <a:gs pos="100000">
                    <a:srgbClr val="0070C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2D2DB9">
                      <a:lumMod val="60000"/>
                      <a:lumOff val="40000"/>
                      <a:tint val="66000"/>
                      <a:satMod val="160000"/>
                    </a:srgbClr>
                  </a:gs>
                  <a:gs pos="50000">
                    <a:srgbClr val="2D2DB9">
                      <a:lumMod val="60000"/>
                      <a:lumOff val="40000"/>
                      <a:tint val="44500"/>
                      <a:satMod val="160000"/>
                    </a:srgbClr>
                  </a:gs>
                  <a:gs pos="100000">
                    <a:srgbClr val="2D2DB9">
                      <a:lumMod val="60000"/>
                      <a:lumOff val="40000"/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7"/>
            <c:spPr>
              <a:gradFill flip="none" rotWithShape="1">
                <a:gsLst>
                  <a:gs pos="0">
                    <a:srgbClr val="66FFFF">
                      <a:tint val="66000"/>
                      <a:satMod val="160000"/>
                    </a:srgbClr>
                  </a:gs>
                  <a:gs pos="50000">
                    <a:srgbClr val="66FFFF">
                      <a:tint val="44500"/>
                      <a:satMod val="160000"/>
                    </a:srgbClr>
                  </a:gs>
                  <a:gs pos="100000">
                    <a:srgbClr val="66FFFF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Lbls>
            <c:dLbl>
              <c:idx val="0"/>
              <c:layout>
                <c:manualLayout>
                  <c:x val="0.12777766841644805"/>
                  <c:y val="-2.487562189054726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Социальная политика </a:t>
                    </a:r>
                    <a:r>
                      <a:rPr lang="en-US"/>
                      <a:t>7,8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numFmt formatCode="0.0%" sourceLinked="0"/>
              <c:spPr/>
              <c:dLblPos val="bestFit"/>
            </c:dLbl>
            <c:dLbl>
              <c:idx val="1"/>
              <c:layout>
                <c:manualLayout>
                  <c:x val="8.7500000000000008E-2"/>
                  <c:y val="0.199004975124378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 Физическая культура и спорт </a:t>
                    </a:r>
                    <a:r>
                      <a:rPr lang="en-US"/>
                      <a:t>0,5</a:t>
                    </a:r>
                    <a:r>
                      <a:rPr lang="ru-RU"/>
                      <a:t>%</a:t>
                    </a:r>
                  </a:p>
                  <a:p>
                    <a:pPr>
                      <a:defRPr/>
                    </a:pPr>
                    <a:endParaRPr lang="en-US"/>
                  </a:p>
                </c:rich>
              </c:tx>
              <c:numFmt formatCode="0.0%" sourceLinked="0"/>
              <c:spPr/>
              <c:dLblPos val="bestFit"/>
            </c:dLbl>
            <c:dLbl>
              <c:idx val="2"/>
              <c:layout>
                <c:manualLayout>
                  <c:x val="0.11111111111111122"/>
                  <c:y val="-2.985074626865680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 Образование </a:t>
                    </a:r>
                    <a:r>
                      <a:rPr lang="en-US"/>
                      <a:t>53,1</a:t>
                    </a:r>
                    <a:r>
                      <a:rPr lang="ru-RU"/>
                      <a:t>%</a:t>
                    </a:r>
                  </a:p>
                  <a:p>
                    <a:pPr>
                      <a:defRPr/>
                    </a:pPr>
                    <a:endParaRPr lang="en-US"/>
                  </a:p>
                </c:rich>
              </c:tx>
              <c:numFmt formatCode="0.0%" sourceLinked="0"/>
              <c:spPr/>
              <c:dLblPos val="bestFit"/>
            </c:dLbl>
            <c:dLbl>
              <c:idx val="3"/>
              <c:layout>
                <c:manualLayout>
                  <c:x val="-4.5833333333333719E-2"/>
                  <c:y val="0.1716417910447761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Национальная экономика </a:t>
                    </a:r>
                    <a:r>
                      <a:rPr lang="en-US"/>
                      <a:t>12,3</a:t>
                    </a:r>
                    <a:r>
                      <a:rPr lang="ru-RU"/>
                      <a:t>%</a:t>
                    </a:r>
                  </a:p>
                  <a:p>
                    <a:pPr>
                      <a:defRPr/>
                    </a:pPr>
                    <a:endParaRPr lang="en-US"/>
                  </a:p>
                </c:rich>
              </c:tx>
              <c:numFmt formatCode="0.0%" sourceLinked="0"/>
              <c:spPr/>
              <c:dLblPos val="bestFit"/>
            </c:dLbl>
            <c:dLbl>
              <c:idx val="4"/>
              <c:layout>
                <c:manualLayout>
                  <c:x val="-0.12083333333333333"/>
                  <c:y val="2.985074626865671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Средства массовой информации </a:t>
                    </a:r>
                    <a:r>
                      <a:rPr lang="en-US"/>
                      <a:t>0,4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numFmt formatCode="0.0%" sourceLinked="0"/>
              <c:spPr/>
              <c:dLblPos val="bestFit"/>
            </c:dLbl>
            <c:dLbl>
              <c:idx val="5"/>
              <c:layout>
                <c:manualLayout>
                  <c:x val="-7.7777777777777779E-2"/>
                  <c:y val="-0.1268656716417910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/>
                      <a:t>Культура, кинематография </a:t>
                    </a:r>
                    <a:r>
                      <a:rPr lang="en-US" dirty="0"/>
                      <a:t>5</a:t>
                    </a:r>
                    <a:r>
                      <a:rPr lang="ru-RU" dirty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</c:dLbl>
            <c:dLbl>
              <c:idx val="6"/>
              <c:layout>
                <c:manualLayout>
                  <c:x val="-5.2777777777777792E-2"/>
                  <c:y val="-0.1865671641791054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err="1"/>
                      <a:t>Жилищно</a:t>
                    </a:r>
                    <a:r>
                      <a:rPr lang="ru-RU" dirty="0"/>
                      <a:t> –коммунальное хозяйство </a:t>
                    </a:r>
                    <a:r>
                      <a:rPr lang="en-US" dirty="0"/>
                      <a:t>8,7</a:t>
                    </a:r>
                    <a:r>
                      <a:rPr lang="ru-RU" dirty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</c:dLbl>
            <c:dLbl>
              <c:idx val="7"/>
              <c:layout>
                <c:manualLayout>
                  <c:x val="-5.6944444444444443E-2"/>
                  <c:y val="-0.1741293532338308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Общегосударственные вопросы 12%</a:t>
                    </a:r>
                    <a:endParaRPr lang="en-US"/>
                  </a:p>
                </c:rich>
              </c:tx>
              <c:numFmt formatCode="0.0%" sourceLinked="0"/>
              <c:spPr/>
              <c:dLblPos val="bestFit"/>
            </c:dLbl>
            <c:dLbl>
              <c:idx val="8"/>
              <c:layout>
                <c:manualLayout>
                  <c:x val="2.0833333333333412E-2"/>
                  <c:y val="-9.950248756218926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/>
                      <a:t>Национальная безопасность и правоохранительная деятельность </a:t>
                    </a:r>
                    <a:r>
                      <a:rPr lang="en-US" dirty="0"/>
                      <a:t>0,2</a:t>
                    </a:r>
                    <a:r>
                      <a:rPr lang="ru-RU" dirty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</c:dLbl>
            <c:dLbl>
              <c:idx val="9"/>
              <c:delete val="1"/>
            </c:dLbl>
            <c:dLbl>
              <c:idx val="10"/>
              <c:delete val="1"/>
            </c:dLbl>
            <c:numFmt formatCode="0.0%" sourceLinked="0"/>
            <c:dLblPos val="outEnd"/>
            <c:showVal val="1"/>
            <c:showPercent val="1"/>
            <c:showLeaderLines val="1"/>
          </c:dLbls>
          <c:cat>
            <c:strRef>
              <c:f>Лист1!$A$2:$A$12</c:f>
              <c:strCache>
                <c:ptCount val="9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  <c:pt idx="5">
                  <c:v>Кв. 6</c:v>
                </c:pt>
                <c:pt idx="6">
                  <c:v>Кв. 7</c:v>
                </c:pt>
                <c:pt idx="7">
                  <c:v>Кв. 8</c:v>
                </c:pt>
                <c:pt idx="8">
                  <c:v>Кв. 9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7.8</c:v>
                </c:pt>
                <c:pt idx="1">
                  <c:v>0.5</c:v>
                </c:pt>
                <c:pt idx="2">
                  <c:v>53.1</c:v>
                </c:pt>
                <c:pt idx="3">
                  <c:v>12.3</c:v>
                </c:pt>
                <c:pt idx="4">
                  <c:v>0.4</c:v>
                </c:pt>
                <c:pt idx="5">
                  <c:v>5</c:v>
                </c:pt>
                <c:pt idx="6">
                  <c:v>8.7000000000000011</c:v>
                </c:pt>
                <c:pt idx="7">
                  <c:v>12</c:v>
                </c:pt>
                <c:pt idx="8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9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  <c:pt idx="5">
                  <c:v>Кв. 6</c:v>
                </c:pt>
                <c:pt idx="6">
                  <c:v>Кв. 7</c:v>
                </c:pt>
                <c:pt idx="7">
                  <c:v>Кв. 8</c:v>
                </c:pt>
                <c:pt idx="8">
                  <c:v>Кв. 9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Лист1!$A$2:$A$12</c:f>
              <c:strCache>
                <c:ptCount val="9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  <c:pt idx="5">
                  <c:v>Кв. 6</c:v>
                </c:pt>
                <c:pt idx="6">
                  <c:v>Кв. 7</c:v>
                </c:pt>
                <c:pt idx="7">
                  <c:v>Кв. 8</c:v>
                </c:pt>
                <c:pt idx="8">
                  <c:v>Кв. 9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</c:ser>
      </c:pie3DChart>
      <c:spPr>
        <a:noFill/>
      </c:spPr>
    </c:plotArea>
    <c:plotVisOnly val="1"/>
    <c:dispBlanksAs val="zero"/>
  </c:chart>
  <c:spPr>
    <a:noFill/>
  </c:spPr>
  <c:txPr>
    <a:bodyPr/>
    <a:lstStyle/>
    <a:p>
      <a:pPr>
        <a:defRPr sz="1726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5015336489944574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FF7C80">
                      <a:tint val="66000"/>
                      <a:satMod val="160000"/>
                    </a:srgbClr>
                  </a:gs>
                  <a:gs pos="50000">
                    <a:srgbClr val="FF7C80">
                      <a:tint val="44500"/>
                      <a:satMod val="160000"/>
                    </a:srgbClr>
                  </a:gs>
                  <a:gs pos="100000">
                    <a:srgbClr val="FF7C8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3333CC">
                      <a:lumMod val="75000"/>
                      <a:tint val="66000"/>
                      <a:satMod val="160000"/>
                    </a:srgbClr>
                  </a:gs>
                  <a:gs pos="50000">
                    <a:srgbClr val="3333CC">
                      <a:lumMod val="75000"/>
                      <a:tint val="44500"/>
                      <a:satMod val="160000"/>
                    </a:srgbClr>
                  </a:gs>
                  <a:gs pos="100000">
                    <a:srgbClr val="3333CC">
                      <a:lumMod val="75000"/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33CC33">
                      <a:tint val="66000"/>
                      <a:satMod val="160000"/>
                    </a:srgbClr>
                  </a:gs>
                  <a:gs pos="50000">
                    <a:srgbClr val="33CC33">
                      <a:tint val="44500"/>
                      <a:satMod val="160000"/>
                    </a:srgbClr>
                  </a:gs>
                  <a:gs pos="100000">
                    <a:srgbClr val="33CC33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5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2.6138767678778325E-2"/>
                  <c:y val="-0.1789401238816256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990</a:t>
                    </a:r>
                    <a:r>
                      <a:rPr lang="ru-RU" sz="1600" dirty="0" smtClean="0"/>
                      <a:t>,3 млн. руб.</a:t>
                    </a:r>
                    <a:r>
                      <a:rPr lang="en-US" sz="1600" dirty="0" smtClean="0"/>
                      <a:t>; </a:t>
                    </a:r>
                    <a:r>
                      <a:rPr lang="en-US" sz="1600" dirty="0"/>
                      <a:t>43,5%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1"/>
              <c:layout>
                <c:manualLayout>
                  <c:x val="6.9444444444444503E-2"/>
                  <c:y val="0.20531171116040708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50</a:t>
                    </a:r>
                    <a:r>
                      <a:rPr lang="ru-RU" sz="1600" dirty="0" smtClean="0"/>
                      <a:t>,9 млн. руб.</a:t>
                    </a:r>
                    <a:r>
                      <a:rPr lang="en-US" sz="1600" dirty="0" smtClean="0"/>
                      <a:t>; </a:t>
                    </a:r>
                    <a:r>
                      <a:rPr lang="en-US" sz="1600" dirty="0"/>
                      <a:t>2,2%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2"/>
              <c:layout>
                <c:manualLayout>
                  <c:x val="-8.4029527559055225E-2"/>
                  <c:y val="6.7552015604681409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1 </a:t>
                    </a:r>
                    <a:r>
                      <a:rPr lang="en-US" sz="1600" dirty="0" smtClean="0"/>
                      <a:t>131</a:t>
                    </a:r>
                    <a:r>
                      <a:rPr lang="ru-RU" sz="1600" dirty="0" smtClean="0"/>
                      <a:t>,8 млн. руб.;</a:t>
                    </a:r>
                    <a:r>
                      <a:rPr lang="en-US" sz="1600" dirty="0" smtClean="0"/>
                      <a:t> </a:t>
                    </a:r>
                    <a:r>
                      <a:rPr lang="en-US" sz="1600" dirty="0"/>
                      <a:t>49,7%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3"/>
              <c:layout>
                <c:manualLayout>
                  <c:x val="-8.3029026744354265E-2"/>
                  <c:y val="-7.983482450103253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80,8</a:t>
                    </a:r>
                    <a:r>
                      <a:rPr lang="ru-RU" sz="1600" baseline="0" dirty="0" smtClean="0"/>
                      <a:t> млн. руб.;</a:t>
                    </a:r>
                    <a:r>
                      <a:rPr lang="en-US" sz="1600" dirty="0" smtClean="0"/>
                      <a:t> </a:t>
                    </a:r>
                    <a:r>
                      <a:rPr lang="en-US" sz="1600" dirty="0"/>
                      <a:t>3,5%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4"/>
              <c:layout>
                <c:manualLayout>
                  <c:x val="-3.0751491386797826E-3"/>
                  <c:y val="-0.1596698657678121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15</a:t>
                    </a:r>
                    <a:r>
                      <a:rPr lang="ru-RU" sz="1600" dirty="0" smtClean="0"/>
                      <a:t>,5 млн. руб.</a:t>
                    </a:r>
                    <a:r>
                      <a:rPr lang="en-US" sz="1600" dirty="0" smtClean="0"/>
                      <a:t>; </a:t>
                    </a:r>
                    <a:r>
                      <a:rPr lang="en-US" sz="1600" dirty="0"/>
                      <a:t>0,7%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5"/>
              <c:layout>
                <c:manualLayout>
                  <c:x val="0.18143379918210858"/>
                  <c:y val="-0.14315209910529941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9</a:t>
                    </a:r>
                    <a:r>
                      <a:rPr lang="ru-RU" sz="1600" dirty="0" smtClean="0"/>
                      <a:t>,9</a:t>
                    </a:r>
                    <a:r>
                      <a:rPr lang="ru-RU" sz="1600" baseline="0" dirty="0" smtClean="0"/>
                      <a:t> млн. руб.</a:t>
                    </a:r>
                    <a:r>
                      <a:rPr lang="en-US" sz="1600" dirty="0" smtClean="0"/>
                      <a:t>; </a:t>
                    </a:r>
                    <a:r>
                      <a:rPr lang="en-US" sz="1600" dirty="0"/>
                      <a:t>0,4%</a:t>
                    </a:r>
                  </a:p>
                </c:rich>
              </c:tx>
              <c:dLblPos val="bestFit"/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Комитет образования</c:v>
                </c:pt>
                <c:pt idx="1">
                  <c:v>Администрация</c:v>
                </c:pt>
                <c:pt idx="2">
                  <c:v>КСЗН</c:v>
                </c:pt>
                <c:pt idx="3">
                  <c:v>КУМИ</c:v>
                </c:pt>
                <c:pt idx="4">
                  <c:v>Комитет финансов</c:v>
                </c:pt>
                <c:pt idx="5">
                  <c:v>Совет депутатов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1131776.1000000001</c:v>
                </c:pt>
                <c:pt idx="1">
                  <c:v>990292.2</c:v>
                </c:pt>
                <c:pt idx="2">
                  <c:v>80795.3</c:v>
                </c:pt>
                <c:pt idx="3">
                  <c:v>50878.8</c:v>
                </c:pt>
                <c:pt idx="4">
                  <c:v>15460.1</c:v>
                </c:pt>
                <c:pt idx="5">
                  <c:v>9932.9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Комитет образования</c:v>
                </c:pt>
                <c:pt idx="1">
                  <c:v>Администрация</c:v>
                </c:pt>
                <c:pt idx="2">
                  <c:v>КСЗН</c:v>
                </c:pt>
                <c:pt idx="3">
                  <c:v>КУМИ</c:v>
                </c:pt>
                <c:pt idx="4">
                  <c:v>Комитет финансов</c:v>
                </c:pt>
                <c:pt idx="5">
                  <c:v>Совет депутатов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0.49658133518526426</c:v>
                </c:pt>
                <c:pt idx="1">
                  <c:v>0.43450345249343225</c:v>
                </c:pt>
                <c:pt idx="2">
                  <c:v>3.5449978092569709E-2</c:v>
                </c:pt>
                <c:pt idx="3">
                  <c:v>2.2323728550747803E-2</c:v>
                </c:pt>
                <c:pt idx="4">
                  <c:v>6.783317919593552E-3</c:v>
                </c:pt>
                <c:pt idx="5">
                  <c:v>4.3581877583929382E-3</c:v>
                </c:pt>
              </c:numCache>
            </c:numRef>
          </c:val>
        </c:ser>
      </c:pie3DChart>
      <c:spPr>
        <a:noFill/>
        <a:ln w="25407">
          <a:noFill/>
        </a:ln>
      </c:spPr>
    </c:plotArea>
    <c:legend>
      <c:legendPos val="r"/>
      <c:layout>
        <c:manualLayout>
          <c:xMode val="edge"/>
          <c:yMode val="edge"/>
          <c:x val="0.674053618610438"/>
          <c:y val="0.37520661012991008"/>
          <c:w val="0.31578951400883037"/>
          <c:h val="0.428099151948635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</c:spPr>
  <c:txPr>
    <a:bodyPr/>
    <a:lstStyle/>
    <a:p>
      <a:pPr>
        <a:defRPr sz="1972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160"/>
      <c:perspective val="2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2016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5470994945076303"/>
                  <c:y val="-2.653908402545566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Строительство и реконструкция сетей уличного и внутриквартального освещения ; </a:t>
                    </a:r>
                    <a:endParaRPr lang="ru-RU" dirty="0" smtClean="0"/>
                  </a:p>
                  <a:p>
                    <a:r>
                      <a:rPr lang="ru-RU" dirty="0" smtClean="0"/>
                      <a:t>7 319,09 тыс. руб.; </a:t>
                    </a:r>
                    <a:r>
                      <a:rPr lang="ru-RU" dirty="0"/>
                      <a:t>8%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</c:dLbl>
            <c:dLbl>
              <c:idx val="1"/>
              <c:layout>
                <c:manualLayout>
                  <c:x val="9.2592592592592692E-3"/>
                  <c:y val="-0.2752376763046728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Объекты коммунальное хозяйство; </a:t>
                    </a:r>
                    <a:endParaRPr lang="ru-RU" dirty="0" smtClean="0"/>
                  </a:p>
                  <a:p>
                    <a:r>
                      <a:rPr lang="ru-RU" dirty="0" smtClean="0"/>
                      <a:t>38 761,15 тыс. руб.; </a:t>
                    </a:r>
                    <a:r>
                      <a:rPr lang="ru-RU" dirty="0"/>
                      <a:t>45%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</c:dLbl>
            <c:dLbl>
              <c:idx val="2"/>
              <c:layout>
                <c:manualLayout>
                  <c:x val="6.327160493827165E-2"/>
                  <c:y val="-5.55550795702340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Объекты </a:t>
                    </a:r>
                    <a:r>
                      <a:rPr lang="ru-RU" dirty="0"/>
                      <a:t>благоустройства; 23 </a:t>
                    </a:r>
                    <a:r>
                      <a:rPr lang="ru-RU" dirty="0" smtClean="0"/>
                      <a:t>643,32 тыс. руб.; </a:t>
                    </a:r>
                    <a:r>
                      <a:rPr lang="ru-RU" dirty="0"/>
                      <a:t>28%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</c:dLbl>
            <c:dLbl>
              <c:idx val="3"/>
              <c:layout>
                <c:manualLayout>
                  <c:x val="4.0123456790123462E-2"/>
                  <c:y val="-0.1205006065330030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Объекты дорожного хозяйства; 8 </a:t>
                    </a:r>
                    <a:r>
                      <a:rPr lang="ru-RU" dirty="0" smtClean="0"/>
                      <a:t>654,99 тыс. руб.; </a:t>
                    </a:r>
                    <a:r>
                      <a:rPr lang="ru-RU" dirty="0"/>
                      <a:t>10%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</c:dLbl>
            <c:dLbl>
              <c:idx val="4"/>
              <c:layout>
                <c:manualLayout>
                  <c:x val="7.0987654320987692E-2"/>
                  <c:y val="-6.04478836125335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Объекты культуры; </a:t>
                    </a:r>
                    <a:endParaRPr lang="ru-RU" dirty="0" smtClean="0"/>
                  </a:p>
                  <a:p>
                    <a:r>
                      <a:rPr lang="ru-RU" dirty="0" smtClean="0"/>
                      <a:t>2 675,0 тыс. руб.; </a:t>
                    </a:r>
                    <a:r>
                      <a:rPr lang="ru-RU" dirty="0"/>
                      <a:t>3%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</c:dLbl>
            <c:dLbl>
              <c:idx val="5"/>
              <c:layout>
                <c:manualLayout>
                  <c:x val="5.2469135802469126E-2"/>
                  <c:y val="-2.91929924280022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Объекты </a:t>
                    </a:r>
                    <a:r>
                      <a:rPr lang="ru-RU" dirty="0"/>
                      <a:t>образования; </a:t>
                    </a:r>
                    <a:endParaRPr lang="ru-RU" dirty="0" smtClean="0"/>
                  </a:p>
                  <a:p>
                    <a:r>
                      <a:rPr lang="ru-RU" dirty="0" smtClean="0"/>
                      <a:t>3 094,80 тыс. руб.; </a:t>
                    </a:r>
                    <a:r>
                      <a:rPr lang="ru-RU" dirty="0"/>
                      <a:t>4%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</c:dLbl>
            <c:dLbl>
              <c:idx val="6"/>
              <c:layout>
                <c:manualLayout>
                  <c:x val="8.4876543209876629E-2"/>
                  <c:y val="3.033312819526915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Объекты физической культуры и спорта;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1 637,01 тыс. руб.; </a:t>
                    </a:r>
                    <a:r>
                      <a:rPr lang="ru-RU" dirty="0"/>
                      <a:t>2%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</c:dLbl>
            <c:dLbl>
              <c:idx val="7"/>
              <c:layout>
                <c:manualLayout>
                  <c:x val="-0.14197530864197538"/>
                  <c:y val="9.86773296666211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</a:t>
                    </a:r>
                    <a:r>
                      <a:rPr lang="ru-RU" dirty="0"/>
                      <a:t>обязательства; </a:t>
                    </a:r>
                    <a:endParaRPr lang="ru-RU" dirty="0" smtClean="0"/>
                  </a:p>
                  <a:p>
                    <a:r>
                      <a:rPr lang="ru-RU" dirty="0" smtClean="0"/>
                      <a:t>93 тыс. руб.; </a:t>
                    </a:r>
                    <a:r>
                      <a:rPr lang="ru-RU" dirty="0"/>
                      <a:t>0%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Percent val="1"/>
            </c:dLbl>
            <c:dLbl>
              <c:idx val="8"/>
              <c:layout>
                <c:manualLayout>
                  <c:x val="1.5432098765432107E-2"/>
                  <c:y val="0.34347471907369043"/>
                </c:manualLayout>
              </c:layout>
              <c:dLblPos val="bestFit"/>
              <c:showLegendKey val="1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Строительство и реконструкция сетей уличного и внутриквартального освещения </c:v>
                </c:pt>
                <c:pt idx="1">
                  <c:v>Объекты коммунальное хозяйство</c:v>
                </c:pt>
                <c:pt idx="2">
                  <c:v>Объекты благоустройства</c:v>
                </c:pt>
                <c:pt idx="3">
                  <c:v>Объекты дорожного хозяйства</c:v>
                </c:pt>
                <c:pt idx="4">
                  <c:v>Объекты культуры</c:v>
                </c:pt>
                <c:pt idx="5">
                  <c:v>Объекты образования</c:v>
                </c:pt>
                <c:pt idx="6">
                  <c:v>Объекты физической культуры и спорта</c:v>
                </c:pt>
                <c:pt idx="7">
                  <c:v>Другие обязательства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7319.0916000000025</c:v>
                </c:pt>
                <c:pt idx="1">
                  <c:v>38761.15006</c:v>
                </c:pt>
                <c:pt idx="2">
                  <c:v>23643.324949999987</c:v>
                </c:pt>
                <c:pt idx="3">
                  <c:v>8654.98675</c:v>
                </c:pt>
                <c:pt idx="4">
                  <c:v>2675</c:v>
                </c:pt>
                <c:pt idx="5">
                  <c:v>3094.8001800000002</c:v>
                </c:pt>
                <c:pt idx="6">
                  <c:v>1637.0147899999999</c:v>
                </c:pt>
                <c:pt idx="7" formatCode="General">
                  <c:v>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исполнения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Строительство и реконструкция сетей уличного и внутриквартального освещения </c:v>
                </c:pt>
                <c:pt idx="1">
                  <c:v>Объекты коммунальное хозяйство</c:v>
                </c:pt>
                <c:pt idx="2">
                  <c:v>Объекты благоустройства</c:v>
                </c:pt>
                <c:pt idx="3">
                  <c:v>Объекты дорожного хозяйства</c:v>
                </c:pt>
                <c:pt idx="4">
                  <c:v>Объекты культуры</c:v>
                </c:pt>
                <c:pt idx="5">
                  <c:v>Объекты образования</c:v>
                </c:pt>
                <c:pt idx="6">
                  <c:v>Объекты физической культуры и спорта</c:v>
                </c:pt>
                <c:pt idx="7">
                  <c:v>Другие обязательства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8.5226253622743928E-2</c:v>
                </c:pt>
                <c:pt idx="1">
                  <c:v>0.45134940048062744</c:v>
                </c:pt>
                <c:pt idx="2">
                  <c:v>0.27531176255174217</c:v>
                </c:pt>
                <c:pt idx="3">
                  <c:v>0.1007819188732367</c:v>
                </c:pt>
                <c:pt idx="4">
                  <c:v>3.1148705454217846E-2</c:v>
                </c:pt>
                <c:pt idx="5">
                  <c:v>3.6037016540740353E-2</c:v>
                </c:pt>
                <c:pt idx="6">
                  <c:v>1.9062015520713387E-2</c:v>
                </c:pt>
                <c:pt idx="7">
                  <c:v>1.0829269559784148E-3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D7C670-578F-4C8F-B16B-1C3A5B00F88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86B23A0-409C-48AE-BC7C-FD1DBEE12C25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400" b="0" dirty="0" smtClean="0">
              <a:solidFill>
                <a:srgbClr val="000000"/>
              </a:solidFill>
              <a:latin typeface="Times New Roman"/>
            </a:rPr>
            <a:t>Субсидии на строительство и реконструкцию репетиционного зала МБОУ ДО СДШИ Балтика</a:t>
          </a:r>
        </a:p>
        <a:p>
          <a:r>
            <a:rPr lang="ru-RU" sz="1400" b="1" u="sng" dirty="0" smtClean="0">
              <a:solidFill>
                <a:srgbClr val="000000"/>
              </a:solidFill>
              <a:latin typeface="Times New Roman"/>
            </a:rPr>
            <a:t>10 млн.руб.</a:t>
          </a:r>
          <a:endParaRPr lang="ru-RU" sz="1400" b="1" u="sng" dirty="0"/>
        </a:p>
      </dgm:t>
    </dgm:pt>
    <dgm:pt modelId="{2DE03828-477F-4A21-A177-8397A54F4CDF}" type="parTrans" cxnId="{E35C9EF2-BB70-4994-A03B-4049A8171125}">
      <dgm:prSet/>
      <dgm:spPr/>
      <dgm:t>
        <a:bodyPr/>
        <a:lstStyle/>
        <a:p>
          <a:endParaRPr lang="ru-RU"/>
        </a:p>
      </dgm:t>
    </dgm:pt>
    <dgm:pt modelId="{C91B9101-DDC1-4655-88D4-06A1EB97C965}" type="sibTrans" cxnId="{E35C9EF2-BB70-4994-A03B-4049A8171125}">
      <dgm:prSet/>
      <dgm:spPr/>
      <dgm:t>
        <a:bodyPr/>
        <a:lstStyle/>
        <a:p>
          <a:endParaRPr lang="ru-RU"/>
        </a:p>
      </dgm:t>
    </dgm:pt>
    <dgm:pt modelId="{1D5E277A-F036-4584-A280-EC8BF58A7266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400" b="0" dirty="0" smtClean="0">
              <a:solidFill>
                <a:srgbClr val="000000"/>
              </a:solidFill>
              <a:latin typeface="Times New Roman"/>
            </a:rPr>
            <a:t>Субсидии на реализацию мероприятий по подготовке объектов теплоснабжения к отопительному сезону </a:t>
          </a:r>
        </a:p>
        <a:p>
          <a:r>
            <a:rPr lang="ru-RU" sz="1400" b="1" i="0" u="sng" dirty="0" smtClean="0">
              <a:solidFill>
                <a:srgbClr val="000000"/>
              </a:solidFill>
              <a:latin typeface="Times New Roman"/>
            </a:rPr>
            <a:t>18,5 млн. руб.</a:t>
          </a:r>
          <a:endParaRPr lang="ru-RU" sz="1400" i="0" u="sng" dirty="0"/>
        </a:p>
      </dgm:t>
    </dgm:pt>
    <dgm:pt modelId="{3E608C36-8C28-4EC8-BB3A-EF684DBC1E98}" type="parTrans" cxnId="{F1360A21-D687-4500-B56D-A04DC5B610A5}">
      <dgm:prSet/>
      <dgm:spPr/>
      <dgm:t>
        <a:bodyPr/>
        <a:lstStyle/>
        <a:p>
          <a:endParaRPr lang="ru-RU"/>
        </a:p>
      </dgm:t>
    </dgm:pt>
    <dgm:pt modelId="{0B43FAAA-8136-4F9B-B270-6669149CACEA}" type="sibTrans" cxnId="{F1360A21-D687-4500-B56D-A04DC5B610A5}">
      <dgm:prSet/>
      <dgm:spPr/>
      <dgm:t>
        <a:bodyPr/>
        <a:lstStyle/>
        <a:p>
          <a:endParaRPr lang="ru-RU"/>
        </a:p>
      </dgm:t>
    </dgm:pt>
    <dgm:pt modelId="{00C56394-0C70-44A7-9062-F66271F01D73}">
      <dgm:prSet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200" b="0" dirty="0" smtClean="0">
              <a:solidFill>
                <a:srgbClr val="000000"/>
              </a:solidFill>
              <a:latin typeface="Times New Roman"/>
            </a:rPr>
            <a:t>Субсидии на безаварийную работу объектов водоснабжения и водоотведения</a:t>
          </a:r>
        </a:p>
        <a:p>
          <a:r>
            <a:rPr lang="ru-RU" sz="1400" b="1" u="sng" dirty="0" smtClean="0">
              <a:solidFill>
                <a:srgbClr val="000000"/>
              </a:solidFill>
              <a:latin typeface="Times New Roman"/>
            </a:rPr>
            <a:t>17,7 млн. руб.</a:t>
          </a:r>
          <a:endParaRPr lang="ru-RU" sz="1400" u="sng" dirty="0"/>
        </a:p>
      </dgm:t>
    </dgm:pt>
    <dgm:pt modelId="{55E1583A-8859-43DF-8668-DE7DD78C8457}" type="parTrans" cxnId="{741E0D6D-559A-4B1B-A547-96539B249B5F}">
      <dgm:prSet/>
      <dgm:spPr/>
      <dgm:t>
        <a:bodyPr/>
        <a:lstStyle/>
        <a:p>
          <a:endParaRPr lang="ru-RU"/>
        </a:p>
      </dgm:t>
    </dgm:pt>
    <dgm:pt modelId="{FF84D92C-C175-4F4A-8C69-273F78C7C64E}" type="sibTrans" cxnId="{741E0D6D-559A-4B1B-A547-96539B249B5F}">
      <dgm:prSet/>
      <dgm:spPr/>
      <dgm:t>
        <a:bodyPr/>
        <a:lstStyle/>
        <a:p>
          <a:endParaRPr lang="ru-RU"/>
        </a:p>
      </dgm:t>
    </dgm:pt>
    <dgm:pt modelId="{FAEA4CE7-FDD1-4511-A026-22C1269F787E}">
      <dgm:prSet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800" b="0" dirty="0" smtClean="0">
              <a:solidFill>
                <a:srgbClr val="000000"/>
              </a:solidFill>
              <a:latin typeface="Times New Roman"/>
            </a:rPr>
            <a:t>Субсидии на реновацию МБОУ СОШ № 2 </a:t>
          </a:r>
        </a:p>
        <a:p>
          <a:r>
            <a:rPr lang="ru-RU" sz="1800" b="1" u="sng" dirty="0" smtClean="0">
              <a:solidFill>
                <a:srgbClr val="000000"/>
              </a:solidFill>
              <a:latin typeface="Times New Roman"/>
            </a:rPr>
            <a:t>85,4 млн. руб.</a:t>
          </a:r>
          <a:endParaRPr lang="ru-RU" sz="1800" u="sng" dirty="0"/>
        </a:p>
      </dgm:t>
    </dgm:pt>
    <dgm:pt modelId="{B9726B31-20CE-431E-94F9-405EEDCC4949}" type="parTrans" cxnId="{0877513C-3998-492F-AD8F-D48AD5721729}">
      <dgm:prSet/>
      <dgm:spPr/>
      <dgm:t>
        <a:bodyPr/>
        <a:lstStyle/>
        <a:p>
          <a:endParaRPr lang="ru-RU"/>
        </a:p>
      </dgm:t>
    </dgm:pt>
    <dgm:pt modelId="{D5219EAA-1F6B-497D-8380-ACB9C5BD3610}" type="sibTrans" cxnId="{0877513C-3998-492F-AD8F-D48AD5721729}">
      <dgm:prSet/>
      <dgm:spPr/>
      <dgm:t>
        <a:bodyPr/>
        <a:lstStyle/>
        <a:p>
          <a:endParaRPr lang="ru-RU"/>
        </a:p>
      </dgm:t>
    </dgm:pt>
    <dgm:pt modelId="{8A02D928-8989-4D96-B4AA-55E6438E2D05}">
      <dgm:prSet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800" b="0" dirty="0" smtClean="0">
              <a:solidFill>
                <a:srgbClr val="000000"/>
              </a:solidFill>
              <a:latin typeface="Times New Roman"/>
            </a:rPr>
            <a:t>Субсидии на реконструкцию Копорского шоссе</a:t>
          </a:r>
        </a:p>
        <a:p>
          <a:r>
            <a:rPr lang="ru-RU" sz="1800" b="1" u="sng" dirty="0" smtClean="0">
              <a:solidFill>
                <a:srgbClr val="000000"/>
              </a:solidFill>
              <a:latin typeface="Times New Roman"/>
            </a:rPr>
            <a:t>31,1 млн. руб.</a:t>
          </a:r>
          <a:endParaRPr lang="ru-RU" sz="1800" u="sng" dirty="0"/>
        </a:p>
      </dgm:t>
    </dgm:pt>
    <dgm:pt modelId="{3D73BEDE-94EA-469C-8DAB-95A0D527B76C}" type="parTrans" cxnId="{3978ACDA-6A60-41A6-8A51-0637F8BCEBE1}">
      <dgm:prSet/>
      <dgm:spPr/>
      <dgm:t>
        <a:bodyPr/>
        <a:lstStyle/>
        <a:p>
          <a:endParaRPr lang="ru-RU"/>
        </a:p>
      </dgm:t>
    </dgm:pt>
    <dgm:pt modelId="{BAD8D7BE-6171-4C3A-A913-8DF0306FEE7E}" type="sibTrans" cxnId="{3978ACDA-6A60-41A6-8A51-0637F8BCEBE1}">
      <dgm:prSet/>
      <dgm:spPr/>
      <dgm:t>
        <a:bodyPr/>
        <a:lstStyle/>
        <a:p>
          <a:endParaRPr lang="ru-RU"/>
        </a:p>
      </dgm:t>
    </dgm:pt>
    <dgm:pt modelId="{E7BA40DB-9966-44FF-9CCA-2FD7C2EB0686}">
      <dgm:prSet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400" b="0" dirty="0" smtClean="0">
              <a:solidFill>
                <a:srgbClr val="000000"/>
              </a:solidFill>
              <a:latin typeface="Times New Roman"/>
            </a:rPr>
            <a:t>Субсидии  на осуществление дорожной деятельности</a:t>
          </a:r>
        </a:p>
        <a:p>
          <a:r>
            <a:rPr lang="ru-RU" sz="1600" b="1" u="sng" dirty="0" smtClean="0">
              <a:solidFill>
                <a:srgbClr val="000000"/>
              </a:solidFill>
              <a:latin typeface="Times New Roman"/>
            </a:rPr>
            <a:t>19,5 млн. руб.</a:t>
          </a:r>
          <a:endParaRPr lang="ru-RU" sz="1600" u="sng" dirty="0"/>
        </a:p>
      </dgm:t>
    </dgm:pt>
    <dgm:pt modelId="{5A97114B-DA21-4BAA-908A-13C4BFB91A75}" type="parTrans" cxnId="{1887E85D-5545-48DF-B77E-28909EBF8DA6}">
      <dgm:prSet/>
      <dgm:spPr/>
      <dgm:t>
        <a:bodyPr/>
        <a:lstStyle/>
        <a:p>
          <a:endParaRPr lang="ru-RU"/>
        </a:p>
      </dgm:t>
    </dgm:pt>
    <dgm:pt modelId="{985FCF97-D49D-42E0-A22B-013E376034CC}" type="sibTrans" cxnId="{1887E85D-5545-48DF-B77E-28909EBF8DA6}">
      <dgm:prSet/>
      <dgm:spPr/>
      <dgm:t>
        <a:bodyPr/>
        <a:lstStyle/>
        <a:p>
          <a:endParaRPr lang="ru-RU"/>
        </a:p>
      </dgm:t>
    </dgm:pt>
    <dgm:pt modelId="{5871C9C0-B3F2-47FA-978F-19DA638DFA8C}">
      <dgm:prSet phldrT="[Текст]" custT="1"/>
      <dgm:spPr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200" b="0" dirty="0" smtClean="0">
              <a:solidFill>
                <a:srgbClr val="000000"/>
              </a:solidFill>
              <a:latin typeface="Times New Roman"/>
            </a:rPr>
            <a:t>Субсидии на строительство инфраструктуры на земельных участках, предоставленных по 105 ФЗ</a:t>
          </a:r>
          <a:endParaRPr lang="ru-RU" sz="1200" b="1" dirty="0" smtClean="0">
            <a:solidFill>
              <a:srgbClr val="000000"/>
            </a:solidFill>
            <a:latin typeface="Times New Roman"/>
          </a:endParaRPr>
        </a:p>
        <a:p>
          <a:r>
            <a:rPr lang="ru-RU" sz="1400" b="1" u="sng" dirty="0" smtClean="0">
              <a:solidFill>
                <a:srgbClr val="000000"/>
              </a:solidFill>
              <a:latin typeface="Times New Roman"/>
            </a:rPr>
            <a:t>16,8 млн. руб</a:t>
          </a:r>
          <a:r>
            <a:rPr lang="ru-RU" sz="1400" u="sng" dirty="0" smtClean="0">
              <a:solidFill>
                <a:srgbClr val="000000"/>
              </a:solidFill>
              <a:latin typeface="Times New Roman"/>
            </a:rPr>
            <a:t>.</a:t>
          </a:r>
          <a:endParaRPr lang="ru-RU" sz="1400" u="sng" dirty="0"/>
        </a:p>
      </dgm:t>
    </dgm:pt>
    <dgm:pt modelId="{40453F75-67FD-4CBD-8C08-90481176EBA2}" type="sibTrans" cxnId="{517ECFFC-83A7-44AB-AB01-145CF7BE30DE}">
      <dgm:prSet/>
      <dgm:spPr/>
      <dgm:t>
        <a:bodyPr/>
        <a:lstStyle/>
        <a:p>
          <a:endParaRPr lang="ru-RU"/>
        </a:p>
      </dgm:t>
    </dgm:pt>
    <dgm:pt modelId="{FC97AAD9-263D-4802-932F-F1D54C524044}" type="parTrans" cxnId="{517ECFFC-83A7-44AB-AB01-145CF7BE30DE}">
      <dgm:prSet/>
      <dgm:spPr/>
      <dgm:t>
        <a:bodyPr/>
        <a:lstStyle/>
        <a:p>
          <a:endParaRPr lang="ru-RU"/>
        </a:p>
      </dgm:t>
    </dgm:pt>
    <dgm:pt modelId="{C559AF80-C669-40E2-BF13-3D6A60B59442}" type="pres">
      <dgm:prSet presAssocID="{40D7C670-578F-4C8F-B16B-1C3A5B00F88B}" presName="compositeShape" presStyleCnt="0">
        <dgm:presLayoutVars>
          <dgm:dir/>
          <dgm:resizeHandles/>
        </dgm:presLayoutVars>
      </dgm:prSet>
      <dgm:spPr/>
    </dgm:pt>
    <dgm:pt modelId="{31A482AA-87F0-42B4-A65F-68D3CF4C477B}" type="pres">
      <dgm:prSet presAssocID="{40D7C670-578F-4C8F-B16B-1C3A5B00F88B}" presName="pyramid" presStyleLbl="node1" presStyleIdx="0" presStyleCnt="1" custScaleX="144483" custLinFactNeighborX="656" custLinFactNeighborY="0"/>
      <dgm:spPr>
        <a:gradFill flip="none" rotWithShape="0">
          <a:gsLst>
            <a:gs pos="0">
              <a:schemeClr val="accent1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1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1">
                <a:lumMod val="60000"/>
                <a:lumOff val="40000"/>
                <a:tint val="23500"/>
                <a:satMod val="160000"/>
              </a:schemeClr>
            </a:gs>
          </a:gsLst>
          <a:lin ang="18900000" scaled="1"/>
          <a:tileRect/>
        </a:gradFill>
        <a:ln>
          <a:solidFill>
            <a:schemeClr val="accent6">
              <a:lumMod val="75000"/>
            </a:schemeClr>
          </a:solidFill>
        </a:ln>
      </dgm:spPr>
    </dgm:pt>
    <dgm:pt modelId="{0829561B-1117-44CA-B84D-D7EE934C527E}" type="pres">
      <dgm:prSet presAssocID="{40D7C670-578F-4C8F-B16B-1C3A5B00F88B}" presName="theList" presStyleCnt="0"/>
      <dgm:spPr/>
    </dgm:pt>
    <dgm:pt modelId="{239FC715-CB39-479B-89F1-6ADA249F7130}" type="pres">
      <dgm:prSet presAssocID="{F86B23A0-409C-48AE-BC7C-FD1DBEE12C25}" presName="aNode" presStyleLbl="fgAcc1" presStyleIdx="0" presStyleCnt="7" custScaleX="164926" custScaleY="2000000" custLinFactY="387297" custLinFactNeighborX="8968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723AD-9BC6-46FB-B291-D7E0951CEC20}" type="pres">
      <dgm:prSet presAssocID="{F86B23A0-409C-48AE-BC7C-FD1DBEE12C25}" presName="aSpace" presStyleCnt="0"/>
      <dgm:spPr/>
    </dgm:pt>
    <dgm:pt modelId="{BF3F1D09-E03E-4EEF-819E-4F02CD1AB7AE}" type="pres">
      <dgm:prSet presAssocID="{5871C9C0-B3F2-47FA-978F-19DA638DFA8C}" presName="aNode" presStyleLbl="fgAcc1" presStyleIdx="1" presStyleCnt="7" custScaleX="164661" custScaleY="2000000" custLinFactY="551951" custLinFactNeighborX="9758" custLinFactNeighborY="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EAB85-92CB-47A6-B9FC-D6E2910C5625}" type="pres">
      <dgm:prSet presAssocID="{5871C9C0-B3F2-47FA-978F-19DA638DFA8C}" presName="aSpace" presStyleCnt="0"/>
      <dgm:spPr/>
    </dgm:pt>
    <dgm:pt modelId="{3D849EC0-D6C2-4E49-833E-AF08D4A3269B}" type="pres">
      <dgm:prSet presAssocID="{00C56394-0C70-44A7-9062-F66271F01D73}" presName="aNode" presStyleLbl="fgAcc1" presStyleIdx="2" presStyleCnt="7" custScaleX="164804" custScaleY="2000000" custLinFactY="820003" custLinFactNeighborX="9830" custLinFactNeighborY="9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D0C7D-A427-46BD-B499-79BF8609134E}" type="pres">
      <dgm:prSet presAssocID="{00C56394-0C70-44A7-9062-F66271F01D73}" presName="aSpace" presStyleCnt="0"/>
      <dgm:spPr/>
    </dgm:pt>
    <dgm:pt modelId="{C31E4B12-92FD-49E6-A22A-10836129D49E}" type="pres">
      <dgm:prSet presAssocID="{1D5E277A-F036-4584-A280-EC8BF58A7266}" presName="aNode" presStyleLbl="fgAcc1" presStyleIdx="3" presStyleCnt="7" custScaleX="164065" custScaleY="2000000" custLinFactY="1088963" custLinFactNeighborX="7638" custLinFactNeighborY="1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1E824-89F1-485E-906B-6D9CFA59AD82}" type="pres">
      <dgm:prSet presAssocID="{1D5E277A-F036-4584-A280-EC8BF58A7266}" presName="aSpace" presStyleCnt="0"/>
      <dgm:spPr/>
    </dgm:pt>
    <dgm:pt modelId="{A2889E11-304B-41D9-A3D5-317E28918A3F}" type="pres">
      <dgm:prSet presAssocID="{E7BA40DB-9966-44FF-9CCA-2FD7C2EB0686}" presName="aNode" presStyleLbl="fgAcc1" presStyleIdx="4" presStyleCnt="7" custScaleX="166407" custScaleY="2000000" custLinFactY="1253612" custLinFactNeighborX="8228" custLinFactNeighborY="1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291A9-AB35-4993-B39C-BE4F532E5E16}" type="pres">
      <dgm:prSet presAssocID="{E7BA40DB-9966-44FF-9CCA-2FD7C2EB0686}" presName="aSpace" presStyleCnt="0"/>
      <dgm:spPr/>
    </dgm:pt>
    <dgm:pt modelId="{76E45948-CAAB-4263-B82F-EEB1D9FEF80D}" type="pres">
      <dgm:prSet presAssocID="{8A02D928-8989-4D96-B4AA-55E6438E2D05}" presName="aNode" presStyleLbl="fgAcc1" presStyleIdx="5" presStyleCnt="7" custScaleX="167587" custScaleY="2000000" custLinFactY="1418261" custLinFactNeighborX="7638" custLinFactNeighborY="1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B133A-215B-4B80-89D4-E185D5351D17}" type="pres">
      <dgm:prSet presAssocID="{8A02D928-8989-4D96-B4AA-55E6438E2D05}" presName="aSpace" presStyleCnt="0"/>
      <dgm:spPr/>
    </dgm:pt>
    <dgm:pt modelId="{97A6AD7A-2F50-47CC-ADBF-7D11A2BB8FEE}" type="pres">
      <dgm:prSet presAssocID="{FAEA4CE7-FDD1-4511-A026-22C1269F787E}" presName="aNode" presStyleLbl="fgAcc1" presStyleIdx="6" presStyleCnt="7" custScaleX="167587" custScaleY="2000000" custLinFactY="1577352" custLinFactNeighborX="7942" custLinFactNeighborY="1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51111-B201-4EF3-8FB4-321224D6B791}" type="pres">
      <dgm:prSet presAssocID="{FAEA4CE7-FDD1-4511-A026-22C1269F787E}" presName="aSpace" presStyleCnt="0"/>
      <dgm:spPr/>
    </dgm:pt>
  </dgm:ptLst>
  <dgm:cxnLst>
    <dgm:cxn modelId="{F1360A21-D687-4500-B56D-A04DC5B610A5}" srcId="{40D7C670-578F-4C8F-B16B-1C3A5B00F88B}" destId="{1D5E277A-F036-4584-A280-EC8BF58A7266}" srcOrd="3" destOrd="0" parTransId="{3E608C36-8C28-4EC8-BB3A-EF684DBC1E98}" sibTransId="{0B43FAAA-8136-4F9B-B270-6669149CACEA}"/>
    <dgm:cxn modelId="{3978ACDA-6A60-41A6-8A51-0637F8BCEBE1}" srcId="{40D7C670-578F-4C8F-B16B-1C3A5B00F88B}" destId="{8A02D928-8989-4D96-B4AA-55E6438E2D05}" srcOrd="5" destOrd="0" parTransId="{3D73BEDE-94EA-469C-8DAB-95A0D527B76C}" sibTransId="{BAD8D7BE-6171-4C3A-A913-8DF0306FEE7E}"/>
    <dgm:cxn modelId="{741E0D6D-559A-4B1B-A547-96539B249B5F}" srcId="{40D7C670-578F-4C8F-B16B-1C3A5B00F88B}" destId="{00C56394-0C70-44A7-9062-F66271F01D73}" srcOrd="2" destOrd="0" parTransId="{55E1583A-8859-43DF-8668-DE7DD78C8457}" sibTransId="{FF84D92C-C175-4F4A-8C69-273F78C7C64E}"/>
    <dgm:cxn modelId="{52BBD9D9-69A8-4DCA-9099-5B5727EBEB03}" type="presOf" srcId="{F86B23A0-409C-48AE-BC7C-FD1DBEE12C25}" destId="{239FC715-CB39-479B-89F1-6ADA249F7130}" srcOrd="0" destOrd="0" presId="urn:microsoft.com/office/officeart/2005/8/layout/pyramid2"/>
    <dgm:cxn modelId="{2EA48B3F-9C0B-4C48-8158-A9F799505A00}" type="presOf" srcId="{E7BA40DB-9966-44FF-9CCA-2FD7C2EB0686}" destId="{A2889E11-304B-41D9-A3D5-317E28918A3F}" srcOrd="0" destOrd="0" presId="urn:microsoft.com/office/officeart/2005/8/layout/pyramid2"/>
    <dgm:cxn modelId="{1F9D08DE-E6D8-4EA9-8FB0-7253A35D4852}" type="presOf" srcId="{00C56394-0C70-44A7-9062-F66271F01D73}" destId="{3D849EC0-D6C2-4E49-833E-AF08D4A3269B}" srcOrd="0" destOrd="0" presId="urn:microsoft.com/office/officeart/2005/8/layout/pyramid2"/>
    <dgm:cxn modelId="{E35C9EF2-BB70-4994-A03B-4049A8171125}" srcId="{40D7C670-578F-4C8F-B16B-1C3A5B00F88B}" destId="{F86B23A0-409C-48AE-BC7C-FD1DBEE12C25}" srcOrd="0" destOrd="0" parTransId="{2DE03828-477F-4A21-A177-8397A54F4CDF}" sibTransId="{C91B9101-DDC1-4655-88D4-06A1EB97C965}"/>
    <dgm:cxn modelId="{169DBD9D-9126-46C5-8DDD-1A1F057ADB65}" type="presOf" srcId="{8A02D928-8989-4D96-B4AA-55E6438E2D05}" destId="{76E45948-CAAB-4263-B82F-EEB1D9FEF80D}" srcOrd="0" destOrd="0" presId="urn:microsoft.com/office/officeart/2005/8/layout/pyramid2"/>
    <dgm:cxn modelId="{756E5BB2-69BD-49C1-96B1-244C0077D88E}" type="presOf" srcId="{5871C9C0-B3F2-47FA-978F-19DA638DFA8C}" destId="{BF3F1D09-E03E-4EEF-819E-4F02CD1AB7AE}" srcOrd="0" destOrd="0" presId="urn:microsoft.com/office/officeart/2005/8/layout/pyramid2"/>
    <dgm:cxn modelId="{4D339CA4-AA8E-4C97-9D50-BF87245D3B59}" type="presOf" srcId="{40D7C670-578F-4C8F-B16B-1C3A5B00F88B}" destId="{C559AF80-C669-40E2-BF13-3D6A60B59442}" srcOrd="0" destOrd="0" presId="urn:microsoft.com/office/officeart/2005/8/layout/pyramid2"/>
    <dgm:cxn modelId="{1887E85D-5545-48DF-B77E-28909EBF8DA6}" srcId="{40D7C670-578F-4C8F-B16B-1C3A5B00F88B}" destId="{E7BA40DB-9966-44FF-9CCA-2FD7C2EB0686}" srcOrd="4" destOrd="0" parTransId="{5A97114B-DA21-4BAA-908A-13C4BFB91A75}" sibTransId="{985FCF97-D49D-42E0-A22B-013E376034CC}"/>
    <dgm:cxn modelId="{D4348A0C-A2C9-4726-9F9D-44519DD9AF21}" type="presOf" srcId="{1D5E277A-F036-4584-A280-EC8BF58A7266}" destId="{C31E4B12-92FD-49E6-A22A-10836129D49E}" srcOrd="0" destOrd="0" presId="urn:microsoft.com/office/officeart/2005/8/layout/pyramid2"/>
    <dgm:cxn modelId="{517ECFFC-83A7-44AB-AB01-145CF7BE30DE}" srcId="{40D7C670-578F-4C8F-B16B-1C3A5B00F88B}" destId="{5871C9C0-B3F2-47FA-978F-19DA638DFA8C}" srcOrd="1" destOrd="0" parTransId="{FC97AAD9-263D-4802-932F-F1D54C524044}" sibTransId="{40453F75-67FD-4CBD-8C08-90481176EBA2}"/>
    <dgm:cxn modelId="{0877513C-3998-492F-AD8F-D48AD5721729}" srcId="{40D7C670-578F-4C8F-B16B-1C3A5B00F88B}" destId="{FAEA4CE7-FDD1-4511-A026-22C1269F787E}" srcOrd="6" destOrd="0" parTransId="{B9726B31-20CE-431E-94F9-405EEDCC4949}" sibTransId="{D5219EAA-1F6B-497D-8380-ACB9C5BD3610}"/>
    <dgm:cxn modelId="{539A0419-117D-4E6D-AF15-76FEEBF210EF}" type="presOf" srcId="{FAEA4CE7-FDD1-4511-A026-22C1269F787E}" destId="{97A6AD7A-2F50-47CC-ADBF-7D11A2BB8FEE}" srcOrd="0" destOrd="0" presId="urn:microsoft.com/office/officeart/2005/8/layout/pyramid2"/>
    <dgm:cxn modelId="{1512B6C8-84D7-4905-84FB-DC2A8637679A}" type="presParOf" srcId="{C559AF80-C669-40E2-BF13-3D6A60B59442}" destId="{31A482AA-87F0-42B4-A65F-68D3CF4C477B}" srcOrd="0" destOrd="0" presId="urn:microsoft.com/office/officeart/2005/8/layout/pyramid2"/>
    <dgm:cxn modelId="{1F76B7FD-E6E3-431E-9B45-C2587F83D769}" type="presParOf" srcId="{C559AF80-C669-40E2-BF13-3D6A60B59442}" destId="{0829561B-1117-44CA-B84D-D7EE934C527E}" srcOrd="1" destOrd="0" presId="urn:microsoft.com/office/officeart/2005/8/layout/pyramid2"/>
    <dgm:cxn modelId="{B04AA30F-E601-4967-9BFB-3E92401DD8F6}" type="presParOf" srcId="{0829561B-1117-44CA-B84D-D7EE934C527E}" destId="{239FC715-CB39-479B-89F1-6ADA249F7130}" srcOrd="0" destOrd="0" presId="urn:microsoft.com/office/officeart/2005/8/layout/pyramid2"/>
    <dgm:cxn modelId="{65250CB9-D39F-4771-989C-66E8BA839D00}" type="presParOf" srcId="{0829561B-1117-44CA-B84D-D7EE934C527E}" destId="{88C723AD-9BC6-46FB-B291-D7E0951CEC20}" srcOrd="1" destOrd="0" presId="urn:microsoft.com/office/officeart/2005/8/layout/pyramid2"/>
    <dgm:cxn modelId="{EC119445-57B5-463E-ABDD-185BEF1088F1}" type="presParOf" srcId="{0829561B-1117-44CA-B84D-D7EE934C527E}" destId="{BF3F1D09-E03E-4EEF-819E-4F02CD1AB7AE}" srcOrd="2" destOrd="0" presId="urn:microsoft.com/office/officeart/2005/8/layout/pyramid2"/>
    <dgm:cxn modelId="{38E3EB3E-D792-40A8-938C-8DA38F4AA60D}" type="presParOf" srcId="{0829561B-1117-44CA-B84D-D7EE934C527E}" destId="{F68EAB85-92CB-47A6-B9FC-D6E2910C5625}" srcOrd="3" destOrd="0" presId="urn:microsoft.com/office/officeart/2005/8/layout/pyramid2"/>
    <dgm:cxn modelId="{32316EA0-42F2-48A0-B0D8-FBFBFE5A82E2}" type="presParOf" srcId="{0829561B-1117-44CA-B84D-D7EE934C527E}" destId="{3D849EC0-D6C2-4E49-833E-AF08D4A3269B}" srcOrd="4" destOrd="0" presId="urn:microsoft.com/office/officeart/2005/8/layout/pyramid2"/>
    <dgm:cxn modelId="{548D49E0-AD3B-4908-9C4E-29A891169DD7}" type="presParOf" srcId="{0829561B-1117-44CA-B84D-D7EE934C527E}" destId="{74ED0C7D-A427-46BD-B499-79BF8609134E}" srcOrd="5" destOrd="0" presId="urn:microsoft.com/office/officeart/2005/8/layout/pyramid2"/>
    <dgm:cxn modelId="{C196EDE5-9E11-4B0E-B030-5DC820A706A1}" type="presParOf" srcId="{0829561B-1117-44CA-B84D-D7EE934C527E}" destId="{C31E4B12-92FD-49E6-A22A-10836129D49E}" srcOrd="6" destOrd="0" presId="urn:microsoft.com/office/officeart/2005/8/layout/pyramid2"/>
    <dgm:cxn modelId="{DF042A61-F93A-4BDD-A6A0-6C91E316DF9A}" type="presParOf" srcId="{0829561B-1117-44CA-B84D-D7EE934C527E}" destId="{9B21E824-89F1-485E-906B-6D9CFA59AD82}" srcOrd="7" destOrd="0" presId="urn:microsoft.com/office/officeart/2005/8/layout/pyramid2"/>
    <dgm:cxn modelId="{6AD8222D-25B5-4ACB-8A2C-1CE069C633B6}" type="presParOf" srcId="{0829561B-1117-44CA-B84D-D7EE934C527E}" destId="{A2889E11-304B-41D9-A3D5-317E28918A3F}" srcOrd="8" destOrd="0" presId="urn:microsoft.com/office/officeart/2005/8/layout/pyramid2"/>
    <dgm:cxn modelId="{5B93B26E-C1AF-4C52-8387-8098B68EAE5D}" type="presParOf" srcId="{0829561B-1117-44CA-B84D-D7EE934C527E}" destId="{286291A9-AB35-4993-B39C-BE4F532E5E16}" srcOrd="9" destOrd="0" presId="urn:microsoft.com/office/officeart/2005/8/layout/pyramid2"/>
    <dgm:cxn modelId="{24B176A7-FDD1-4781-A4AA-25B1E7EC8C45}" type="presParOf" srcId="{0829561B-1117-44CA-B84D-D7EE934C527E}" destId="{76E45948-CAAB-4263-B82F-EEB1D9FEF80D}" srcOrd="10" destOrd="0" presId="urn:microsoft.com/office/officeart/2005/8/layout/pyramid2"/>
    <dgm:cxn modelId="{541BF44F-184A-4762-855A-82D0AAF5B311}" type="presParOf" srcId="{0829561B-1117-44CA-B84D-D7EE934C527E}" destId="{3A7B133A-215B-4B80-89D4-E185D5351D17}" srcOrd="11" destOrd="0" presId="urn:microsoft.com/office/officeart/2005/8/layout/pyramid2"/>
    <dgm:cxn modelId="{4BC7BD92-7FDA-4C18-9F91-888061D0DC46}" type="presParOf" srcId="{0829561B-1117-44CA-B84D-D7EE934C527E}" destId="{97A6AD7A-2F50-47CC-ADBF-7D11A2BB8FEE}" srcOrd="12" destOrd="0" presId="urn:microsoft.com/office/officeart/2005/8/layout/pyramid2"/>
    <dgm:cxn modelId="{2E03CDAD-18E7-4286-BABC-92DB47885A2E}" type="presParOf" srcId="{0829561B-1117-44CA-B84D-D7EE934C527E}" destId="{54B51111-B201-4EF3-8FB4-321224D6B791}" srcOrd="13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53A96D-1B8C-4CEF-9FC0-601B4B6F27C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196167C-8C9D-415E-9796-81551A3E36D2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Транспортировка и хранение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E446DB3-356A-4B87-983A-CD738AE3A99F}" type="parTrans" cxnId="{F9DEBACD-F5FF-433F-B159-55FB9FBE1EAE}">
      <dgm:prSet/>
      <dgm:spPr/>
      <dgm:t>
        <a:bodyPr/>
        <a:lstStyle/>
        <a:p>
          <a:endParaRPr lang="ru-RU"/>
        </a:p>
      </dgm:t>
    </dgm:pt>
    <dgm:pt modelId="{958D6877-5B01-41A7-A6FD-475232631FAE}" type="sibTrans" cxnId="{F9DEBACD-F5FF-433F-B159-55FB9FBE1EAE}">
      <dgm:prSet/>
      <dgm:spPr/>
      <dgm:t>
        <a:bodyPr/>
        <a:lstStyle/>
        <a:p>
          <a:endParaRPr lang="ru-RU"/>
        </a:p>
      </dgm:t>
    </dgm:pt>
    <dgm:pt modelId="{AC86CFF1-40A6-459C-BC52-A2DAF3FEE958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Финансовая деятельность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FBB1605-CCB3-48E2-8026-DEE6AFAA94E3}" type="parTrans" cxnId="{6DCF6FFC-9FCD-40DE-B43B-9C7D0DC2C1DF}">
      <dgm:prSet/>
      <dgm:spPr/>
      <dgm:t>
        <a:bodyPr/>
        <a:lstStyle/>
        <a:p>
          <a:endParaRPr lang="ru-RU"/>
        </a:p>
      </dgm:t>
    </dgm:pt>
    <dgm:pt modelId="{431EDF0D-7A5D-422A-8399-2081078CF4C6}" type="sibTrans" cxnId="{6DCF6FFC-9FCD-40DE-B43B-9C7D0DC2C1DF}">
      <dgm:prSet/>
      <dgm:spPr/>
      <dgm:t>
        <a:bodyPr/>
        <a:lstStyle/>
        <a:p>
          <a:endParaRPr lang="ru-RU"/>
        </a:p>
      </dgm:t>
    </dgm:pt>
    <dgm:pt modelId="{C7E3105C-9EA7-4289-88FB-E390A32BAA04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Водоснабжение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00E15D0-8972-4C4C-9CC0-57F79E27ADB3}" type="parTrans" cxnId="{2A2AB837-F26E-4EB7-9ACB-15452A960246}">
      <dgm:prSet/>
      <dgm:spPr/>
      <dgm:t>
        <a:bodyPr/>
        <a:lstStyle/>
        <a:p>
          <a:endParaRPr lang="ru-RU"/>
        </a:p>
      </dgm:t>
    </dgm:pt>
    <dgm:pt modelId="{557BB75D-C6C2-458B-BF9E-9B43CE6887D7}" type="sibTrans" cxnId="{2A2AB837-F26E-4EB7-9ACB-15452A960246}">
      <dgm:prSet/>
      <dgm:spPr/>
      <dgm:t>
        <a:bodyPr/>
        <a:lstStyle/>
        <a:p>
          <a:endParaRPr lang="ru-RU"/>
        </a:p>
      </dgm:t>
    </dgm:pt>
    <dgm:pt modelId="{5AC4CD9F-BF35-4750-9197-1EEEFC49A9D1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Строительство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29D8E9B-0A0C-45E1-92FE-375C682D4CBE}" type="parTrans" cxnId="{DD907C2E-B9B7-4B19-8074-64343A6CC7B0}">
      <dgm:prSet/>
      <dgm:spPr/>
      <dgm:t>
        <a:bodyPr/>
        <a:lstStyle/>
        <a:p>
          <a:endParaRPr lang="ru-RU"/>
        </a:p>
      </dgm:t>
    </dgm:pt>
    <dgm:pt modelId="{6F54FCCF-1D06-4C2C-91E2-FA414E5AE087}" type="sibTrans" cxnId="{DD907C2E-B9B7-4B19-8074-64343A6CC7B0}">
      <dgm:prSet/>
      <dgm:spPr/>
      <dgm:t>
        <a:bodyPr/>
        <a:lstStyle/>
        <a:p>
          <a:endParaRPr lang="ru-RU"/>
        </a:p>
      </dgm:t>
    </dgm:pt>
    <dgm:pt modelId="{9C5BCB85-5B46-4CFE-A533-303CF0B90738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Обеспечение электрической энергией, газом и паром, кондиционирование воздуха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3169FD5-2251-4C0D-8E41-0F1D1FBD351F}" type="parTrans" cxnId="{5EBAFBF3-15E9-41C3-90A9-B839C59A01A8}">
      <dgm:prSet/>
      <dgm:spPr/>
      <dgm:t>
        <a:bodyPr/>
        <a:lstStyle/>
        <a:p>
          <a:endParaRPr lang="ru-RU"/>
        </a:p>
      </dgm:t>
    </dgm:pt>
    <dgm:pt modelId="{031CE3E9-E9E2-47D9-94DB-A4325B5F07D7}" type="sibTrans" cxnId="{5EBAFBF3-15E9-41C3-90A9-B839C59A01A8}">
      <dgm:prSet/>
      <dgm:spPr/>
      <dgm:t>
        <a:bodyPr/>
        <a:lstStyle/>
        <a:p>
          <a:endParaRPr lang="ru-RU"/>
        </a:p>
      </dgm:t>
    </dgm:pt>
    <dgm:pt modelId="{812914E4-A2D4-4C33-811E-DFCB2D6D94E2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Научная деятельность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679DFD3-F124-4EE4-A2BD-11BB866BB884}" type="parTrans" cxnId="{A60FDA55-F672-4EE5-A64A-BC46CC003CCC}">
      <dgm:prSet/>
      <dgm:spPr/>
      <dgm:t>
        <a:bodyPr/>
        <a:lstStyle/>
        <a:p>
          <a:endParaRPr lang="ru-RU"/>
        </a:p>
      </dgm:t>
    </dgm:pt>
    <dgm:pt modelId="{E4CD53B0-42A6-432F-9F2C-BAE6F04E1688}" type="sibTrans" cxnId="{A60FDA55-F672-4EE5-A64A-BC46CC003CCC}">
      <dgm:prSet/>
      <dgm:spPr/>
      <dgm:t>
        <a:bodyPr/>
        <a:lstStyle/>
        <a:p>
          <a:endParaRPr lang="ru-RU"/>
        </a:p>
      </dgm:t>
    </dgm:pt>
    <dgm:pt modelId="{C0F4EEA9-4264-4F88-ACC3-8BAD9793BDE8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Торговля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4B19ABA-C165-42D2-8872-F2FE563EA374}" type="parTrans" cxnId="{BED0E7A6-44BA-48F1-8DBC-7A96EFD39245}">
      <dgm:prSet/>
      <dgm:spPr/>
      <dgm:t>
        <a:bodyPr/>
        <a:lstStyle/>
        <a:p>
          <a:endParaRPr lang="ru-RU"/>
        </a:p>
      </dgm:t>
    </dgm:pt>
    <dgm:pt modelId="{C6160BBB-EA9A-4362-8061-79AB93EAD48C}" type="sibTrans" cxnId="{BED0E7A6-44BA-48F1-8DBC-7A96EFD39245}">
      <dgm:prSet/>
      <dgm:spPr/>
      <dgm:t>
        <a:bodyPr/>
        <a:lstStyle/>
        <a:p>
          <a:endParaRPr lang="ru-RU"/>
        </a:p>
      </dgm:t>
    </dgm:pt>
    <dgm:pt modelId="{7D95626D-63F0-4CD1-880A-952B6A5905F9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Деятельность в области информации и связи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43131CE-AF40-4F43-9061-7E4471818576}" type="parTrans" cxnId="{5D3E493F-56F9-4CF8-B070-A76A062F059F}">
      <dgm:prSet/>
      <dgm:spPr/>
      <dgm:t>
        <a:bodyPr/>
        <a:lstStyle/>
        <a:p>
          <a:endParaRPr lang="ru-RU"/>
        </a:p>
      </dgm:t>
    </dgm:pt>
    <dgm:pt modelId="{0FCF6D6C-7C3B-47EC-A009-CA9F2723E698}" type="sibTrans" cxnId="{5D3E493F-56F9-4CF8-B070-A76A062F059F}">
      <dgm:prSet/>
      <dgm:spPr/>
      <dgm:t>
        <a:bodyPr/>
        <a:lstStyle/>
        <a:p>
          <a:endParaRPr lang="ru-RU"/>
        </a:p>
      </dgm:t>
    </dgm:pt>
    <dgm:pt modelId="{38A80869-E02A-4A6B-9BB8-D411C70E48B6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Образование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96998B32-3BE2-4103-83CA-988F4EEB0009}" type="parTrans" cxnId="{6A8961BE-E8CF-4D47-9438-0427020EA184}">
      <dgm:prSet/>
      <dgm:spPr/>
      <dgm:t>
        <a:bodyPr/>
        <a:lstStyle/>
        <a:p>
          <a:endParaRPr lang="ru-RU"/>
        </a:p>
      </dgm:t>
    </dgm:pt>
    <dgm:pt modelId="{95E0834E-BA29-402E-BFE2-9EB2F772070D}" type="sibTrans" cxnId="{6A8961BE-E8CF-4D47-9438-0427020EA184}">
      <dgm:prSet/>
      <dgm:spPr/>
      <dgm:t>
        <a:bodyPr/>
        <a:lstStyle/>
        <a:p>
          <a:endParaRPr lang="ru-RU"/>
        </a:p>
      </dgm:t>
    </dgm:pt>
    <dgm:pt modelId="{9857DF43-FFD4-4B87-ABA3-81888AD05579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Сельское, лесное хозяйство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3F23C0F-C146-489D-A40D-4F02D5671A41}" type="parTrans" cxnId="{CF7900CE-9660-4B6C-BCC7-B8468EE666E9}">
      <dgm:prSet/>
      <dgm:spPr/>
      <dgm:t>
        <a:bodyPr/>
        <a:lstStyle/>
        <a:p>
          <a:endParaRPr lang="ru-RU"/>
        </a:p>
      </dgm:t>
    </dgm:pt>
    <dgm:pt modelId="{A50772F2-2AF5-47B1-BA55-1D63D0460222}" type="sibTrans" cxnId="{CF7900CE-9660-4B6C-BCC7-B8468EE666E9}">
      <dgm:prSet/>
      <dgm:spPr/>
      <dgm:t>
        <a:bodyPr/>
        <a:lstStyle/>
        <a:p>
          <a:endParaRPr lang="ru-RU"/>
        </a:p>
      </dgm:t>
    </dgm:pt>
    <dgm:pt modelId="{4DC572E2-C601-4124-8D80-952A2BA175EB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Деятельность гостиниц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65134BD-9649-4222-B2D6-113812E0072D}" type="parTrans" cxnId="{F29CFBB1-E3D8-41DC-9074-C41D57C46BA7}">
      <dgm:prSet/>
      <dgm:spPr/>
      <dgm:t>
        <a:bodyPr/>
        <a:lstStyle/>
        <a:p>
          <a:endParaRPr lang="ru-RU"/>
        </a:p>
      </dgm:t>
    </dgm:pt>
    <dgm:pt modelId="{9C4652C0-42B8-4A83-9BD6-9A333C735F99}" type="sibTrans" cxnId="{F29CFBB1-E3D8-41DC-9074-C41D57C46BA7}">
      <dgm:prSet/>
      <dgm:spPr/>
      <dgm:t>
        <a:bodyPr/>
        <a:lstStyle/>
        <a:p>
          <a:endParaRPr lang="ru-RU"/>
        </a:p>
      </dgm:t>
    </dgm:pt>
    <dgm:pt modelId="{D48765E6-71C7-4B7C-9F69-2BC6A2280C8E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Обрабатывающие производства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E10CE17-4714-4B55-ADC5-3E8D588BFF62}" type="parTrans" cxnId="{EB017433-33FA-46B2-BAF4-7CCD84E08F63}">
      <dgm:prSet/>
      <dgm:spPr/>
      <dgm:t>
        <a:bodyPr/>
        <a:lstStyle/>
        <a:p>
          <a:endParaRPr lang="ru-RU"/>
        </a:p>
      </dgm:t>
    </dgm:pt>
    <dgm:pt modelId="{6962F00F-5965-4F6E-A259-C395F38F4EE5}" type="sibTrans" cxnId="{EB017433-33FA-46B2-BAF4-7CCD84E08F63}">
      <dgm:prSet/>
      <dgm:spPr/>
      <dgm:t>
        <a:bodyPr/>
        <a:lstStyle/>
        <a:p>
          <a:endParaRPr lang="ru-RU"/>
        </a:p>
      </dgm:t>
    </dgm:pt>
    <dgm:pt modelId="{C148E428-08F9-47EA-A1C2-9FEB0C674239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Прочие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31DC81D-3CE2-4E60-97E8-A75835A83A13}" type="sibTrans" cxnId="{C683291D-9945-4BDF-B443-1E64DCCDC391}">
      <dgm:prSet/>
      <dgm:spPr/>
      <dgm:t>
        <a:bodyPr/>
        <a:lstStyle/>
        <a:p>
          <a:endParaRPr lang="ru-RU"/>
        </a:p>
      </dgm:t>
    </dgm:pt>
    <dgm:pt modelId="{59736882-7C35-4C02-9926-7A2C332A5477}" type="parTrans" cxnId="{C683291D-9945-4BDF-B443-1E64DCCDC391}">
      <dgm:prSet/>
      <dgm:spPr/>
      <dgm:t>
        <a:bodyPr/>
        <a:lstStyle/>
        <a:p>
          <a:endParaRPr lang="ru-RU"/>
        </a:p>
      </dgm:t>
    </dgm:pt>
    <dgm:pt modelId="{F8301BA9-3126-4874-A972-C22C6A9A08F8}" type="pres">
      <dgm:prSet presAssocID="{AD53A96D-1B8C-4CEF-9FC0-601B4B6F27C9}" presName="compositeShape" presStyleCnt="0">
        <dgm:presLayoutVars>
          <dgm:dir/>
          <dgm:resizeHandles/>
        </dgm:presLayoutVars>
      </dgm:prSet>
      <dgm:spPr/>
    </dgm:pt>
    <dgm:pt modelId="{8A903D81-64AE-4C93-A84B-E9AAD953DF43}" type="pres">
      <dgm:prSet presAssocID="{AD53A96D-1B8C-4CEF-9FC0-601B4B6F27C9}" presName="pyramid" presStyleLbl="node1" presStyleIdx="0" presStyleCnt="1" custScaleX="165368" custLinFactNeighborX="1280" custLinFactNeighborY="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C3D0E65-4DC1-402F-8F17-DC75FACDB90C}" type="pres">
      <dgm:prSet presAssocID="{AD53A96D-1B8C-4CEF-9FC0-601B4B6F27C9}" presName="theList" presStyleCnt="0"/>
      <dgm:spPr/>
    </dgm:pt>
    <dgm:pt modelId="{927C8A22-95D5-430F-9CF5-5C3728B4C6DE}" type="pres">
      <dgm:prSet presAssocID="{9C5BCB85-5B46-4CFE-A533-303CF0B90738}" presName="aNode" presStyleLbl="fgAcc1" presStyleIdx="0" presStyleCnt="13" custScaleX="140391" custScaleY="2000000" custLinFactY="-2700000" custLinFactNeighborX="8979" custLinFactNeighborY="-2788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94B3A-2223-4E0A-8277-94585406DB16}" type="pres">
      <dgm:prSet presAssocID="{9C5BCB85-5B46-4CFE-A533-303CF0B90738}" presName="aSpace" presStyleCnt="0"/>
      <dgm:spPr/>
    </dgm:pt>
    <dgm:pt modelId="{43BDB8F4-0195-4DA8-BFAF-6ED12F09BC1A}" type="pres">
      <dgm:prSet presAssocID="{812914E4-A2D4-4C33-811E-DFCB2D6D94E2}" presName="aNode" presStyleLbl="fgAcc1" presStyleIdx="1" presStyleCnt="13" custScaleX="140391" custScaleY="1642703" custLinFactY="-1963331" custLinFactNeighborX="8979" custLinFactNeighborY="-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992C5-0B9D-4BEC-8938-8B6FF59BE5CA}" type="pres">
      <dgm:prSet presAssocID="{812914E4-A2D4-4C33-811E-DFCB2D6D94E2}" presName="aSpace" presStyleCnt="0"/>
      <dgm:spPr/>
    </dgm:pt>
    <dgm:pt modelId="{8657F2DF-7593-4FA4-BE14-75E7418EC1DA}" type="pres">
      <dgm:prSet presAssocID="{C0F4EEA9-4264-4F88-ACC3-8BAD9793BDE8}" presName="aNode" presStyleLbl="fgAcc1" presStyleIdx="2" presStyleCnt="13" custScaleX="140391" custScaleY="1642703" custLinFactY="-1533921" custLinFactNeighborX="8979" custLinFactNeighborY="-1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0D4F8-F6F2-4046-98F2-DDEF05A50591}" type="pres">
      <dgm:prSet presAssocID="{C0F4EEA9-4264-4F88-ACC3-8BAD9793BDE8}" presName="aSpace" presStyleCnt="0"/>
      <dgm:spPr/>
    </dgm:pt>
    <dgm:pt modelId="{AD6E5504-3C96-4127-874C-D724A65F2C1E}" type="pres">
      <dgm:prSet presAssocID="{5AC4CD9F-BF35-4750-9197-1EEEFC49A9D1}" presName="aNode" presStyleLbl="fgAcc1" presStyleIdx="3" presStyleCnt="13" custScaleX="140391" custScaleY="1642703" custLinFactY="-1104512" custLinFactNeighborX="8979" custLinFactNeighborY="-1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8FF99-CD08-4317-8CBB-814E174A7CE9}" type="pres">
      <dgm:prSet presAssocID="{5AC4CD9F-BF35-4750-9197-1EEEFC49A9D1}" presName="aSpace" presStyleCnt="0"/>
      <dgm:spPr/>
    </dgm:pt>
    <dgm:pt modelId="{E0E2B60A-1021-47DA-B3B1-A3F018CC8E8D}" type="pres">
      <dgm:prSet presAssocID="{C148E428-08F9-47EA-A1C2-9FEB0C674239}" presName="aNode" presStyleLbl="fgAcc1" presStyleIdx="4" presStyleCnt="13" custScaleX="140391" custScaleY="1642703" custLinFactY="-687603" custLinFactNeighborX="8979" custLinFactNeighborY="-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E21F2-D19D-4E52-BEAE-036BC5F32870}" type="pres">
      <dgm:prSet presAssocID="{C148E428-08F9-47EA-A1C2-9FEB0C674239}" presName="aSpace" presStyleCnt="0"/>
      <dgm:spPr/>
    </dgm:pt>
    <dgm:pt modelId="{B8C37724-6979-4176-83F5-FE90E1C9A971}" type="pres">
      <dgm:prSet presAssocID="{7D95626D-63F0-4CD1-880A-952B6A5905F9}" presName="aNode" presStyleLbl="fgAcc1" presStyleIdx="5" presStyleCnt="13" custScaleX="140391" custScaleY="1642703" custLinFactY="-258193" custLinFactNeighborX="8979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CC8D5-1812-467F-A7F5-CD5CD7FE5E85}" type="pres">
      <dgm:prSet presAssocID="{7D95626D-63F0-4CD1-880A-952B6A5905F9}" presName="aSpace" presStyleCnt="0"/>
      <dgm:spPr/>
    </dgm:pt>
    <dgm:pt modelId="{BF8EA901-685D-4A6D-9B6F-FF8C3B1AFA00}" type="pres">
      <dgm:prSet presAssocID="{38A80869-E02A-4A6B-9BB8-D411C70E48B6}" presName="aNode" presStyleLbl="fgAcc1" presStyleIdx="6" presStyleCnt="13" custScaleX="140391" custScaleY="1642703" custLinFactY="24072" custLinFactNeighborX="897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F3ADB-63A5-4C01-883B-A36BA4D99353}" type="pres">
      <dgm:prSet presAssocID="{38A80869-E02A-4A6B-9BB8-D411C70E48B6}" presName="aSpace" presStyleCnt="0"/>
      <dgm:spPr/>
    </dgm:pt>
    <dgm:pt modelId="{9295DCA6-4D0B-4AAF-AD82-E0F77C96D3D3}" type="pres">
      <dgm:prSet presAssocID="{D48765E6-71C7-4B7C-9F69-2BC6A2280C8E}" presName="aNode" presStyleLbl="fgAcc1" presStyleIdx="7" presStyleCnt="13" custScaleX="140391" custScaleY="1642703" custLinFactY="122655" custLinFactNeighborX="8979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1800C-FC66-492C-8202-4CDEDE181D22}" type="pres">
      <dgm:prSet presAssocID="{D48765E6-71C7-4B7C-9F69-2BC6A2280C8E}" presName="aSpace" presStyleCnt="0"/>
      <dgm:spPr/>
    </dgm:pt>
    <dgm:pt modelId="{0CC4F2BC-6938-43BB-9843-A411D666BD99}" type="pres">
      <dgm:prSet presAssocID="{8196167C-8C9D-415E-9796-81551A3E36D2}" presName="aNode" presStyleLbl="fgAcc1" presStyleIdx="8" presStyleCnt="13" custScaleX="140391" custScaleY="1642703" custLinFactY="699265" custLinFactNeighborX="8979" custLinFactNeighborY="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85FC4-3195-4917-85D9-870863C10AA8}" type="pres">
      <dgm:prSet presAssocID="{8196167C-8C9D-415E-9796-81551A3E36D2}" presName="aSpace" presStyleCnt="0"/>
      <dgm:spPr/>
    </dgm:pt>
    <dgm:pt modelId="{B9E9E99F-C759-489C-8C74-2702BC860BA9}" type="pres">
      <dgm:prSet presAssocID="{9857DF43-FFD4-4B87-ABA3-81888AD05579}" presName="aNode" presStyleLbl="fgAcc1" presStyleIdx="9" presStyleCnt="13" custScaleX="140391" custScaleY="1642703" custLinFactY="1116174" custLinFactNeighborX="8979" custLinFactNeighborY="1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6D02B-5F31-43AE-A1FA-06E9EEBECC4A}" type="pres">
      <dgm:prSet presAssocID="{9857DF43-FFD4-4B87-ABA3-81888AD05579}" presName="aSpace" presStyleCnt="0"/>
      <dgm:spPr/>
    </dgm:pt>
    <dgm:pt modelId="{375FA235-F2E1-44B1-857B-9AD6CA6E475A}" type="pres">
      <dgm:prSet presAssocID="{4DC572E2-C601-4124-8D80-952A2BA175EB}" presName="aNode" presStyleLbl="fgAcc1" presStyleIdx="10" presStyleCnt="13" custScaleX="140391" custScaleY="1642703" custLinFactY="1545579" custLinFactNeighborX="8979" custLinFactNeighborY="1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FE356-605D-4C4A-BE5B-EB8BC4CD4CD1}" type="pres">
      <dgm:prSet presAssocID="{4DC572E2-C601-4124-8D80-952A2BA175EB}" presName="aSpace" presStyleCnt="0"/>
      <dgm:spPr/>
    </dgm:pt>
    <dgm:pt modelId="{86E0EFB9-1443-4DFB-979D-C317057F61CA}" type="pres">
      <dgm:prSet presAssocID="{AC86CFF1-40A6-459C-BC52-A2DAF3FEE958}" presName="aNode" presStyleLbl="fgAcc1" presStyleIdx="11" presStyleCnt="13" custScaleX="140391" custScaleY="1642703" custLinFactY="1974988" custLinFactNeighborX="8979" custLinFactNeighborY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CB7EA-240D-4E06-AAF9-41013135EA3F}" type="pres">
      <dgm:prSet presAssocID="{AC86CFF1-40A6-459C-BC52-A2DAF3FEE958}" presName="aSpace" presStyleCnt="0"/>
      <dgm:spPr/>
    </dgm:pt>
    <dgm:pt modelId="{AE66C6C6-C719-41EA-9AD5-C80E4F780636}" type="pres">
      <dgm:prSet presAssocID="{C7E3105C-9EA7-4289-88FB-E390A32BAA04}" presName="aNode" presStyleLbl="fgAcc1" presStyleIdx="12" presStyleCnt="13" custScaleX="140391" custScaleY="1642703" custLinFactY="2400000" custLinFactNeighborX="8979" custLinFactNeighborY="2441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6DB51-990B-4C08-8BCE-F4C88713B15B}" type="pres">
      <dgm:prSet presAssocID="{C7E3105C-9EA7-4289-88FB-E390A32BAA04}" presName="aSpace" presStyleCnt="0"/>
      <dgm:spPr/>
    </dgm:pt>
  </dgm:ptLst>
  <dgm:cxnLst>
    <dgm:cxn modelId="{BED0E7A6-44BA-48F1-8DBC-7A96EFD39245}" srcId="{AD53A96D-1B8C-4CEF-9FC0-601B4B6F27C9}" destId="{C0F4EEA9-4264-4F88-ACC3-8BAD9793BDE8}" srcOrd="2" destOrd="0" parTransId="{A4B19ABA-C165-42D2-8872-F2FE563EA374}" sibTransId="{C6160BBB-EA9A-4362-8061-79AB93EAD48C}"/>
    <dgm:cxn modelId="{DD907C2E-B9B7-4B19-8074-64343A6CC7B0}" srcId="{AD53A96D-1B8C-4CEF-9FC0-601B4B6F27C9}" destId="{5AC4CD9F-BF35-4750-9197-1EEEFC49A9D1}" srcOrd="3" destOrd="0" parTransId="{D29D8E9B-0A0C-45E1-92FE-375C682D4CBE}" sibTransId="{6F54FCCF-1D06-4C2C-91E2-FA414E5AE087}"/>
    <dgm:cxn modelId="{F29CFBB1-E3D8-41DC-9074-C41D57C46BA7}" srcId="{AD53A96D-1B8C-4CEF-9FC0-601B4B6F27C9}" destId="{4DC572E2-C601-4124-8D80-952A2BA175EB}" srcOrd="10" destOrd="0" parTransId="{A65134BD-9649-4222-B2D6-113812E0072D}" sibTransId="{9C4652C0-42B8-4A83-9BD6-9A333C735F99}"/>
    <dgm:cxn modelId="{09883BAB-2EE4-4593-B275-BCF6E92BDA78}" type="presOf" srcId="{9857DF43-FFD4-4B87-ABA3-81888AD05579}" destId="{B9E9E99F-C759-489C-8C74-2702BC860BA9}" srcOrd="0" destOrd="0" presId="urn:microsoft.com/office/officeart/2005/8/layout/pyramid2"/>
    <dgm:cxn modelId="{894FDCA9-68C2-40A1-97FC-5A219D1692C5}" type="presOf" srcId="{C148E428-08F9-47EA-A1C2-9FEB0C674239}" destId="{E0E2B60A-1021-47DA-B3B1-A3F018CC8E8D}" srcOrd="0" destOrd="0" presId="urn:microsoft.com/office/officeart/2005/8/layout/pyramid2"/>
    <dgm:cxn modelId="{4E323155-0255-43C7-A79C-51CA9311C50F}" type="presOf" srcId="{9C5BCB85-5B46-4CFE-A533-303CF0B90738}" destId="{927C8A22-95D5-430F-9CF5-5C3728B4C6DE}" srcOrd="0" destOrd="0" presId="urn:microsoft.com/office/officeart/2005/8/layout/pyramid2"/>
    <dgm:cxn modelId="{F9DEBACD-F5FF-433F-B159-55FB9FBE1EAE}" srcId="{AD53A96D-1B8C-4CEF-9FC0-601B4B6F27C9}" destId="{8196167C-8C9D-415E-9796-81551A3E36D2}" srcOrd="8" destOrd="0" parTransId="{1E446DB3-356A-4B87-983A-CD738AE3A99F}" sibTransId="{958D6877-5B01-41A7-A6FD-475232631FAE}"/>
    <dgm:cxn modelId="{5D3E493F-56F9-4CF8-B070-A76A062F059F}" srcId="{AD53A96D-1B8C-4CEF-9FC0-601B4B6F27C9}" destId="{7D95626D-63F0-4CD1-880A-952B6A5905F9}" srcOrd="5" destOrd="0" parTransId="{343131CE-AF40-4F43-9061-7E4471818576}" sibTransId="{0FCF6D6C-7C3B-47EC-A009-CA9F2723E698}"/>
    <dgm:cxn modelId="{195E45E4-43EC-4946-A1D7-0F520026278A}" type="presOf" srcId="{C0F4EEA9-4264-4F88-ACC3-8BAD9793BDE8}" destId="{8657F2DF-7593-4FA4-BE14-75E7418EC1DA}" srcOrd="0" destOrd="0" presId="urn:microsoft.com/office/officeart/2005/8/layout/pyramid2"/>
    <dgm:cxn modelId="{EB017433-33FA-46B2-BAF4-7CCD84E08F63}" srcId="{AD53A96D-1B8C-4CEF-9FC0-601B4B6F27C9}" destId="{D48765E6-71C7-4B7C-9F69-2BC6A2280C8E}" srcOrd="7" destOrd="0" parTransId="{7E10CE17-4714-4B55-ADC5-3E8D588BFF62}" sibTransId="{6962F00F-5965-4F6E-A259-C395F38F4EE5}"/>
    <dgm:cxn modelId="{A60FDA55-F672-4EE5-A64A-BC46CC003CCC}" srcId="{AD53A96D-1B8C-4CEF-9FC0-601B4B6F27C9}" destId="{812914E4-A2D4-4C33-811E-DFCB2D6D94E2}" srcOrd="1" destOrd="0" parTransId="{2679DFD3-F124-4EE4-A2BD-11BB866BB884}" sibTransId="{E4CD53B0-42A6-432F-9F2C-BAE6F04E1688}"/>
    <dgm:cxn modelId="{EEF0A938-184C-431D-B9DA-A635EBE5C046}" type="presOf" srcId="{D48765E6-71C7-4B7C-9F69-2BC6A2280C8E}" destId="{9295DCA6-4D0B-4AAF-AD82-E0F77C96D3D3}" srcOrd="0" destOrd="0" presId="urn:microsoft.com/office/officeart/2005/8/layout/pyramid2"/>
    <dgm:cxn modelId="{CF7900CE-9660-4B6C-BCC7-B8468EE666E9}" srcId="{AD53A96D-1B8C-4CEF-9FC0-601B4B6F27C9}" destId="{9857DF43-FFD4-4B87-ABA3-81888AD05579}" srcOrd="9" destOrd="0" parTransId="{13F23C0F-C146-489D-A40D-4F02D5671A41}" sibTransId="{A50772F2-2AF5-47B1-BA55-1D63D0460222}"/>
    <dgm:cxn modelId="{38BAE7F2-3D57-4A95-8AB3-C20467F48B1D}" type="presOf" srcId="{7D95626D-63F0-4CD1-880A-952B6A5905F9}" destId="{B8C37724-6979-4176-83F5-FE90E1C9A971}" srcOrd="0" destOrd="0" presId="urn:microsoft.com/office/officeart/2005/8/layout/pyramid2"/>
    <dgm:cxn modelId="{954CF7C5-CED7-4755-8A12-0B9591F5782C}" type="presOf" srcId="{AC86CFF1-40A6-459C-BC52-A2DAF3FEE958}" destId="{86E0EFB9-1443-4DFB-979D-C317057F61CA}" srcOrd="0" destOrd="0" presId="urn:microsoft.com/office/officeart/2005/8/layout/pyramid2"/>
    <dgm:cxn modelId="{3A53C1F8-DA4C-4963-B7F6-F0C40CDDCB3E}" type="presOf" srcId="{4DC572E2-C601-4124-8D80-952A2BA175EB}" destId="{375FA235-F2E1-44B1-857B-9AD6CA6E475A}" srcOrd="0" destOrd="0" presId="urn:microsoft.com/office/officeart/2005/8/layout/pyramid2"/>
    <dgm:cxn modelId="{9FF5240D-03D5-4CD5-8700-0E214B170F34}" type="presOf" srcId="{8196167C-8C9D-415E-9796-81551A3E36D2}" destId="{0CC4F2BC-6938-43BB-9843-A411D666BD99}" srcOrd="0" destOrd="0" presId="urn:microsoft.com/office/officeart/2005/8/layout/pyramid2"/>
    <dgm:cxn modelId="{9B851EE9-6F68-4829-8E1C-085DC534621B}" type="presOf" srcId="{5AC4CD9F-BF35-4750-9197-1EEEFC49A9D1}" destId="{AD6E5504-3C96-4127-874C-D724A65F2C1E}" srcOrd="0" destOrd="0" presId="urn:microsoft.com/office/officeart/2005/8/layout/pyramid2"/>
    <dgm:cxn modelId="{D36F0FB1-309D-4689-9A51-CBA999528974}" type="presOf" srcId="{38A80869-E02A-4A6B-9BB8-D411C70E48B6}" destId="{BF8EA901-685D-4A6D-9B6F-FF8C3B1AFA00}" srcOrd="0" destOrd="0" presId="urn:microsoft.com/office/officeart/2005/8/layout/pyramid2"/>
    <dgm:cxn modelId="{6A8961BE-E8CF-4D47-9438-0427020EA184}" srcId="{AD53A96D-1B8C-4CEF-9FC0-601B4B6F27C9}" destId="{38A80869-E02A-4A6B-9BB8-D411C70E48B6}" srcOrd="6" destOrd="0" parTransId="{96998B32-3BE2-4103-83CA-988F4EEB0009}" sibTransId="{95E0834E-BA29-402E-BFE2-9EB2F772070D}"/>
    <dgm:cxn modelId="{A5A41789-F6AD-4EAB-951B-8511AFE1C54D}" type="presOf" srcId="{812914E4-A2D4-4C33-811E-DFCB2D6D94E2}" destId="{43BDB8F4-0195-4DA8-BFAF-6ED12F09BC1A}" srcOrd="0" destOrd="0" presId="urn:microsoft.com/office/officeart/2005/8/layout/pyramid2"/>
    <dgm:cxn modelId="{2260B6F7-29B5-41F8-9256-A4DC1412A8B0}" type="presOf" srcId="{C7E3105C-9EA7-4289-88FB-E390A32BAA04}" destId="{AE66C6C6-C719-41EA-9AD5-C80E4F780636}" srcOrd="0" destOrd="0" presId="urn:microsoft.com/office/officeart/2005/8/layout/pyramid2"/>
    <dgm:cxn modelId="{34FF8EBA-6F58-4933-87BD-F075C108801D}" type="presOf" srcId="{AD53A96D-1B8C-4CEF-9FC0-601B4B6F27C9}" destId="{F8301BA9-3126-4874-A972-C22C6A9A08F8}" srcOrd="0" destOrd="0" presId="urn:microsoft.com/office/officeart/2005/8/layout/pyramid2"/>
    <dgm:cxn modelId="{6DCF6FFC-9FCD-40DE-B43B-9C7D0DC2C1DF}" srcId="{AD53A96D-1B8C-4CEF-9FC0-601B4B6F27C9}" destId="{AC86CFF1-40A6-459C-BC52-A2DAF3FEE958}" srcOrd="11" destOrd="0" parTransId="{EFBB1605-CCB3-48E2-8026-DEE6AFAA94E3}" sibTransId="{431EDF0D-7A5D-422A-8399-2081078CF4C6}"/>
    <dgm:cxn modelId="{2A2AB837-F26E-4EB7-9ACB-15452A960246}" srcId="{AD53A96D-1B8C-4CEF-9FC0-601B4B6F27C9}" destId="{C7E3105C-9EA7-4289-88FB-E390A32BAA04}" srcOrd="12" destOrd="0" parTransId="{A00E15D0-8972-4C4C-9CC0-57F79E27ADB3}" sibTransId="{557BB75D-C6C2-458B-BF9E-9B43CE6887D7}"/>
    <dgm:cxn modelId="{C683291D-9945-4BDF-B443-1E64DCCDC391}" srcId="{AD53A96D-1B8C-4CEF-9FC0-601B4B6F27C9}" destId="{C148E428-08F9-47EA-A1C2-9FEB0C674239}" srcOrd="4" destOrd="0" parTransId="{59736882-7C35-4C02-9926-7A2C332A5477}" sibTransId="{231DC81D-3CE2-4E60-97E8-A75835A83A13}"/>
    <dgm:cxn modelId="{5EBAFBF3-15E9-41C3-90A9-B839C59A01A8}" srcId="{AD53A96D-1B8C-4CEF-9FC0-601B4B6F27C9}" destId="{9C5BCB85-5B46-4CFE-A533-303CF0B90738}" srcOrd="0" destOrd="0" parTransId="{53169FD5-2251-4C0D-8E41-0F1D1FBD351F}" sibTransId="{031CE3E9-E9E2-47D9-94DB-A4325B5F07D7}"/>
    <dgm:cxn modelId="{72FA8A95-2C26-4F49-8520-29FED155BB7B}" type="presParOf" srcId="{F8301BA9-3126-4874-A972-C22C6A9A08F8}" destId="{8A903D81-64AE-4C93-A84B-E9AAD953DF43}" srcOrd="0" destOrd="0" presId="urn:microsoft.com/office/officeart/2005/8/layout/pyramid2"/>
    <dgm:cxn modelId="{2BADCAC5-53A3-43C2-B91B-EF908EC170E3}" type="presParOf" srcId="{F8301BA9-3126-4874-A972-C22C6A9A08F8}" destId="{EC3D0E65-4DC1-402F-8F17-DC75FACDB90C}" srcOrd="1" destOrd="0" presId="urn:microsoft.com/office/officeart/2005/8/layout/pyramid2"/>
    <dgm:cxn modelId="{5A691ADF-0625-4F35-96EB-32812C3018E0}" type="presParOf" srcId="{EC3D0E65-4DC1-402F-8F17-DC75FACDB90C}" destId="{927C8A22-95D5-430F-9CF5-5C3728B4C6DE}" srcOrd="0" destOrd="0" presId="urn:microsoft.com/office/officeart/2005/8/layout/pyramid2"/>
    <dgm:cxn modelId="{CCF7F6FA-46D8-4F04-BEC4-BB0D27D7CF00}" type="presParOf" srcId="{EC3D0E65-4DC1-402F-8F17-DC75FACDB90C}" destId="{29094B3A-2223-4E0A-8277-94585406DB16}" srcOrd="1" destOrd="0" presId="urn:microsoft.com/office/officeart/2005/8/layout/pyramid2"/>
    <dgm:cxn modelId="{BD535F31-B08F-485E-9D70-986DAFFA7965}" type="presParOf" srcId="{EC3D0E65-4DC1-402F-8F17-DC75FACDB90C}" destId="{43BDB8F4-0195-4DA8-BFAF-6ED12F09BC1A}" srcOrd="2" destOrd="0" presId="urn:microsoft.com/office/officeart/2005/8/layout/pyramid2"/>
    <dgm:cxn modelId="{39A9B213-E969-48FA-AEC0-5CD5BAB96622}" type="presParOf" srcId="{EC3D0E65-4DC1-402F-8F17-DC75FACDB90C}" destId="{98E992C5-0B9D-4BEC-8938-8B6FF59BE5CA}" srcOrd="3" destOrd="0" presId="urn:microsoft.com/office/officeart/2005/8/layout/pyramid2"/>
    <dgm:cxn modelId="{3801C979-102D-4733-A585-58169DF6C3D1}" type="presParOf" srcId="{EC3D0E65-4DC1-402F-8F17-DC75FACDB90C}" destId="{8657F2DF-7593-4FA4-BE14-75E7418EC1DA}" srcOrd="4" destOrd="0" presId="urn:microsoft.com/office/officeart/2005/8/layout/pyramid2"/>
    <dgm:cxn modelId="{1FD0C99A-A038-47F7-A3F7-B2C3CB44793D}" type="presParOf" srcId="{EC3D0E65-4DC1-402F-8F17-DC75FACDB90C}" destId="{B030D4F8-F6F2-4046-98F2-DDEF05A50591}" srcOrd="5" destOrd="0" presId="urn:microsoft.com/office/officeart/2005/8/layout/pyramid2"/>
    <dgm:cxn modelId="{9CD27E1B-2C67-4383-9C8C-0CC8B0772D57}" type="presParOf" srcId="{EC3D0E65-4DC1-402F-8F17-DC75FACDB90C}" destId="{AD6E5504-3C96-4127-874C-D724A65F2C1E}" srcOrd="6" destOrd="0" presId="urn:microsoft.com/office/officeart/2005/8/layout/pyramid2"/>
    <dgm:cxn modelId="{B3263E7B-3B79-4A41-A3FE-963D980A362F}" type="presParOf" srcId="{EC3D0E65-4DC1-402F-8F17-DC75FACDB90C}" destId="{D028FF99-CD08-4317-8CBB-814E174A7CE9}" srcOrd="7" destOrd="0" presId="urn:microsoft.com/office/officeart/2005/8/layout/pyramid2"/>
    <dgm:cxn modelId="{F8041A7B-2B17-43EA-844E-0FEEEAA2BB56}" type="presParOf" srcId="{EC3D0E65-4DC1-402F-8F17-DC75FACDB90C}" destId="{E0E2B60A-1021-47DA-B3B1-A3F018CC8E8D}" srcOrd="8" destOrd="0" presId="urn:microsoft.com/office/officeart/2005/8/layout/pyramid2"/>
    <dgm:cxn modelId="{90BA956F-A3B7-4C0F-8BFD-1737FA23C36F}" type="presParOf" srcId="{EC3D0E65-4DC1-402F-8F17-DC75FACDB90C}" destId="{949E21F2-D19D-4E52-BEAE-036BC5F32870}" srcOrd="9" destOrd="0" presId="urn:microsoft.com/office/officeart/2005/8/layout/pyramid2"/>
    <dgm:cxn modelId="{639A8F11-7A5F-46B8-AA73-F4B362B5EB4F}" type="presParOf" srcId="{EC3D0E65-4DC1-402F-8F17-DC75FACDB90C}" destId="{B8C37724-6979-4176-83F5-FE90E1C9A971}" srcOrd="10" destOrd="0" presId="urn:microsoft.com/office/officeart/2005/8/layout/pyramid2"/>
    <dgm:cxn modelId="{B08E2CD5-E719-4128-B7BE-5DD14D70C63E}" type="presParOf" srcId="{EC3D0E65-4DC1-402F-8F17-DC75FACDB90C}" destId="{CE8CC8D5-1812-467F-A7F5-CD5CD7FE5E85}" srcOrd="11" destOrd="0" presId="urn:microsoft.com/office/officeart/2005/8/layout/pyramid2"/>
    <dgm:cxn modelId="{E85A3E47-B46C-4F08-8B1F-807D95C5A43F}" type="presParOf" srcId="{EC3D0E65-4DC1-402F-8F17-DC75FACDB90C}" destId="{BF8EA901-685D-4A6D-9B6F-FF8C3B1AFA00}" srcOrd="12" destOrd="0" presId="urn:microsoft.com/office/officeart/2005/8/layout/pyramid2"/>
    <dgm:cxn modelId="{05D10367-64E1-4808-BE79-101146127EAA}" type="presParOf" srcId="{EC3D0E65-4DC1-402F-8F17-DC75FACDB90C}" destId="{8F9F3ADB-63A5-4C01-883B-A36BA4D99353}" srcOrd="13" destOrd="0" presId="urn:microsoft.com/office/officeart/2005/8/layout/pyramid2"/>
    <dgm:cxn modelId="{921EC557-15B9-4690-97FC-CAD9F4E65BBB}" type="presParOf" srcId="{EC3D0E65-4DC1-402F-8F17-DC75FACDB90C}" destId="{9295DCA6-4D0B-4AAF-AD82-E0F77C96D3D3}" srcOrd="14" destOrd="0" presId="urn:microsoft.com/office/officeart/2005/8/layout/pyramid2"/>
    <dgm:cxn modelId="{A0E1B875-707F-4F73-B097-D9F4E10AAF1D}" type="presParOf" srcId="{EC3D0E65-4DC1-402F-8F17-DC75FACDB90C}" destId="{5C61800C-FC66-492C-8202-4CDEDE181D22}" srcOrd="15" destOrd="0" presId="urn:microsoft.com/office/officeart/2005/8/layout/pyramid2"/>
    <dgm:cxn modelId="{98102CD3-EF52-491A-B177-F8DCC456E974}" type="presParOf" srcId="{EC3D0E65-4DC1-402F-8F17-DC75FACDB90C}" destId="{0CC4F2BC-6938-43BB-9843-A411D666BD99}" srcOrd="16" destOrd="0" presId="urn:microsoft.com/office/officeart/2005/8/layout/pyramid2"/>
    <dgm:cxn modelId="{A553DBE8-CCC5-4175-B61B-3579B98F528B}" type="presParOf" srcId="{EC3D0E65-4DC1-402F-8F17-DC75FACDB90C}" destId="{8DA85FC4-3195-4917-85D9-870863C10AA8}" srcOrd="17" destOrd="0" presId="urn:microsoft.com/office/officeart/2005/8/layout/pyramid2"/>
    <dgm:cxn modelId="{BC98B9E2-42DB-4111-BFA0-E4A962B6CB11}" type="presParOf" srcId="{EC3D0E65-4DC1-402F-8F17-DC75FACDB90C}" destId="{B9E9E99F-C759-489C-8C74-2702BC860BA9}" srcOrd="18" destOrd="0" presId="urn:microsoft.com/office/officeart/2005/8/layout/pyramid2"/>
    <dgm:cxn modelId="{452F6DD3-B346-4B2A-9839-0002641E8BDE}" type="presParOf" srcId="{EC3D0E65-4DC1-402F-8F17-DC75FACDB90C}" destId="{7406D02B-5F31-43AE-A1FA-06E9EEBECC4A}" srcOrd="19" destOrd="0" presId="urn:microsoft.com/office/officeart/2005/8/layout/pyramid2"/>
    <dgm:cxn modelId="{649CAD0C-BB15-4CAF-A864-818A9345A08C}" type="presParOf" srcId="{EC3D0E65-4DC1-402F-8F17-DC75FACDB90C}" destId="{375FA235-F2E1-44B1-857B-9AD6CA6E475A}" srcOrd="20" destOrd="0" presId="urn:microsoft.com/office/officeart/2005/8/layout/pyramid2"/>
    <dgm:cxn modelId="{35BFA448-ECE5-494A-81FD-8EF807E69A8F}" type="presParOf" srcId="{EC3D0E65-4DC1-402F-8F17-DC75FACDB90C}" destId="{553FE356-605D-4C4A-BE5B-EB8BC4CD4CD1}" srcOrd="21" destOrd="0" presId="urn:microsoft.com/office/officeart/2005/8/layout/pyramid2"/>
    <dgm:cxn modelId="{A3C85BEB-F9DF-42A4-81B8-DA13DA9C9D16}" type="presParOf" srcId="{EC3D0E65-4DC1-402F-8F17-DC75FACDB90C}" destId="{86E0EFB9-1443-4DFB-979D-C317057F61CA}" srcOrd="22" destOrd="0" presId="urn:microsoft.com/office/officeart/2005/8/layout/pyramid2"/>
    <dgm:cxn modelId="{85367EE6-6172-4561-94A1-24E3C29793D5}" type="presParOf" srcId="{EC3D0E65-4DC1-402F-8F17-DC75FACDB90C}" destId="{051CB7EA-240D-4E06-AAF9-41013135EA3F}" srcOrd="23" destOrd="0" presId="urn:microsoft.com/office/officeart/2005/8/layout/pyramid2"/>
    <dgm:cxn modelId="{294B6BB4-4372-47BC-914D-2A265D3EAD63}" type="presParOf" srcId="{EC3D0E65-4DC1-402F-8F17-DC75FACDB90C}" destId="{AE66C6C6-C719-41EA-9AD5-C80E4F780636}" srcOrd="24" destOrd="0" presId="urn:microsoft.com/office/officeart/2005/8/layout/pyramid2"/>
    <dgm:cxn modelId="{DF8FDF7C-E5FD-4243-84A2-522D087D10E3}" type="presParOf" srcId="{EC3D0E65-4DC1-402F-8F17-DC75FACDB90C}" destId="{6076DB51-990B-4C08-8BCE-F4C88713B15B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D0C853-70FC-4A8B-9526-51B51E2850FF}" type="doc">
      <dgm:prSet loTypeId="urn:microsoft.com/office/officeart/2005/8/layout/equation2" loCatId="relationship" qsTypeId="urn:microsoft.com/office/officeart/2005/8/quickstyle/3d3" qsCatId="3D" csTypeId="urn:microsoft.com/office/officeart/2005/8/colors/accent1_2" csCatId="accent1" phldr="1"/>
      <dgm:spPr/>
    </dgm:pt>
    <dgm:pt modelId="{80F7F0D0-BD30-4EDC-A52F-DD0380F057DA}">
      <dgm:prSet phldrT="[Текст]" custT="1"/>
      <dgm:spPr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</dgm:spPr>
      <dgm:t>
        <a:bodyPr/>
        <a:lstStyle/>
        <a:p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9,9 млн. руб. налоговые платежи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ED2945B-013F-4096-B052-6B20E5B23F95}" type="parTrans" cxnId="{99AA47C4-AF05-4A7D-9F87-CC005FFCC4EA}">
      <dgm:prSet/>
      <dgm:spPr/>
      <dgm:t>
        <a:bodyPr/>
        <a:lstStyle/>
        <a:p>
          <a:endParaRPr lang="ru-RU"/>
        </a:p>
      </dgm:t>
    </dgm:pt>
    <dgm:pt modelId="{D50B9895-730D-4F54-9E31-877A034E09BF}" type="sibTrans" cxnId="{99AA47C4-AF05-4A7D-9F87-CC005FFCC4EA}">
      <dgm:prSet/>
      <dgm:spPr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7E3126A-1EA3-4E8C-914A-F1849AF5083B}">
      <dgm:prSet phldrT="[Текст]" custT="1"/>
      <dgm:spPr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5,3 млн. руб. </a:t>
          </a:r>
        </a:p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аренда и использование имущества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AB49C1-9B95-4FD3-ACCB-AE700868135C}" type="parTrans" cxnId="{7A5927EC-EA77-4B23-91B7-A701CBA34602}">
      <dgm:prSet/>
      <dgm:spPr/>
      <dgm:t>
        <a:bodyPr/>
        <a:lstStyle/>
        <a:p>
          <a:endParaRPr lang="ru-RU"/>
        </a:p>
      </dgm:t>
    </dgm:pt>
    <dgm:pt modelId="{F1881C71-E1B7-4F35-8F8B-AABFBEEC200F}" type="sibTrans" cxnId="{7A5927EC-EA77-4B23-91B7-A701CBA34602}">
      <dgm:prSet/>
      <dgm:spPr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0354E2C-F27A-4ABE-A08E-0540CA16FB4E}">
      <dgm:prSet phldrT="[Текст]" custT="1"/>
      <dgm:spPr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Поступило </a:t>
          </a:r>
        </a:p>
        <a:p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15,2 млн. руб.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5AE173-C707-4FB8-B222-3D3325F6301D}" type="parTrans" cxnId="{ABAE45BD-B65A-435F-B2F6-EB1D7AD44CDE}">
      <dgm:prSet/>
      <dgm:spPr/>
      <dgm:t>
        <a:bodyPr/>
        <a:lstStyle/>
        <a:p>
          <a:endParaRPr lang="ru-RU"/>
        </a:p>
      </dgm:t>
    </dgm:pt>
    <dgm:pt modelId="{232E240E-D077-4B16-8F6F-BCBD9C33FE66}" type="sibTrans" cxnId="{ABAE45BD-B65A-435F-B2F6-EB1D7AD44CDE}">
      <dgm:prSet/>
      <dgm:spPr/>
      <dgm:t>
        <a:bodyPr/>
        <a:lstStyle/>
        <a:p>
          <a:endParaRPr lang="ru-RU"/>
        </a:p>
      </dgm:t>
    </dgm:pt>
    <dgm:pt modelId="{7E932873-8CC4-4421-8EFD-135F9D87653D}" type="pres">
      <dgm:prSet presAssocID="{02D0C853-70FC-4A8B-9526-51B51E2850FF}" presName="Name0" presStyleCnt="0">
        <dgm:presLayoutVars>
          <dgm:dir/>
          <dgm:resizeHandles val="exact"/>
        </dgm:presLayoutVars>
      </dgm:prSet>
      <dgm:spPr/>
    </dgm:pt>
    <dgm:pt modelId="{DB8A8F4E-FCFF-462D-9ED1-55C13210AF32}" type="pres">
      <dgm:prSet presAssocID="{02D0C853-70FC-4A8B-9526-51B51E2850FF}" presName="vNodes" presStyleCnt="0"/>
      <dgm:spPr/>
    </dgm:pt>
    <dgm:pt modelId="{E507754D-CC88-4B98-9D02-09790082DA9E}" type="pres">
      <dgm:prSet presAssocID="{80F7F0D0-BD30-4EDC-A52F-DD0380F057DA}" presName="node" presStyleLbl="node1" presStyleIdx="0" presStyleCnt="3" custScaleX="246509" custScaleY="90760" custLinFactNeighborX="-5994" custLinFactNeighborY="51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DC238C-4196-495A-823A-46008536463F}" type="pres">
      <dgm:prSet presAssocID="{D50B9895-730D-4F54-9E31-877A034E09BF}" presName="spacerT" presStyleCnt="0"/>
      <dgm:spPr/>
    </dgm:pt>
    <dgm:pt modelId="{73820F86-A083-4818-921F-627BA8E7E452}" type="pres">
      <dgm:prSet presAssocID="{D50B9895-730D-4F54-9E31-877A034E09BF}" presName="sibTrans" presStyleLbl="sibTrans2D1" presStyleIdx="0" presStyleCnt="2" custScaleX="103540" custScaleY="41893" custLinFactNeighborX="-14125" custLinFactNeighborY="-1011"/>
      <dgm:spPr/>
      <dgm:t>
        <a:bodyPr/>
        <a:lstStyle/>
        <a:p>
          <a:endParaRPr lang="ru-RU"/>
        </a:p>
      </dgm:t>
    </dgm:pt>
    <dgm:pt modelId="{C9DA2B52-B525-4D92-9E75-6F55C1F24DF7}" type="pres">
      <dgm:prSet presAssocID="{D50B9895-730D-4F54-9E31-877A034E09BF}" presName="spacerB" presStyleCnt="0"/>
      <dgm:spPr/>
    </dgm:pt>
    <dgm:pt modelId="{5DF5C5B6-0761-4F40-97F0-DC5E9D992B79}" type="pres">
      <dgm:prSet presAssocID="{07E3126A-1EA3-4E8C-914A-F1849AF5083B}" presName="node" presStyleLbl="node1" presStyleIdx="1" presStyleCnt="3" custScaleX="342791" custScaleY="100787" custLinFactY="-510" custLinFactNeighborX="-261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87D2A-FFFC-4F58-9A61-C572C73381BA}" type="pres">
      <dgm:prSet presAssocID="{02D0C853-70FC-4A8B-9526-51B51E2850FF}" presName="sibTransLast" presStyleLbl="sibTrans2D1" presStyleIdx="1" presStyleCnt="2" custAng="104670" custScaleY="95967"/>
      <dgm:spPr/>
      <dgm:t>
        <a:bodyPr/>
        <a:lstStyle/>
        <a:p>
          <a:endParaRPr lang="ru-RU"/>
        </a:p>
      </dgm:t>
    </dgm:pt>
    <dgm:pt modelId="{C88A3001-1829-4F0A-AAE7-2C66C5C514D1}" type="pres">
      <dgm:prSet presAssocID="{02D0C853-70FC-4A8B-9526-51B51E2850F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DF93C1F-CB10-4B01-9464-9C4D129B4FBE}" type="pres">
      <dgm:prSet presAssocID="{02D0C853-70FC-4A8B-9526-51B51E2850FF}" presName="lastNode" presStyleLbl="node1" presStyleIdx="2" presStyleCnt="3" custScaleX="131724" custScaleY="100646" custLinFactNeighborX="130" custLinFactNeighborY="-1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A935FD-7A8A-4075-ACDB-9C5B1CDC2B8D}" type="presOf" srcId="{70354E2C-F27A-4ABE-A08E-0540CA16FB4E}" destId="{3DF93C1F-CB10-4B01-9464-9C4D129B4FBE}" srcOrd="0" destOrd="0" presId="urn:microsoft.com/office/officeart/2005/8/layout/equation2"/>
    <dgm:cxn modelId="{ABAE45BD-B65A-435F-B2F6-EB1D7AD44CDE}" srcId="{02D0C853-70FC-4A8B-9526-51B51E2850FF}" destId="{70354E2C-F27A-4ABE-A08E-0540CA16FB4E}" srcOrd="2" destOrd="0" parTransId="{B15AE173-C707-4FB8-B222-3D3325F6301D}" sibTransId="{232E240E-D077-4B16-8F6F-BCBD9C33FE66}"/>
    <dgm:cxn modelId="{63ACAB4A-CD8F-4579-8916-D49C46993C3E}" type="presOf" srcId="{F1881C71-E1B7-4F35-8F8B-AABFBEEC200F}" destId="{C88A3001-1829-4F0A-AAE7-2C66C5C514D1}" srcOrd="1" destOrd="0" presId="urn:microsoft.com/office/officeart/2005/8/layout/equation2"/>
    <dgm:cxn modelId="{51D68C04-63FA-4F53-B353-16DF4422F92A}" type="presOf" srcId="{80F7F0D0-BD30-4EDC-A52F-DD0380F057DA}" destId="{E507754D-CC88-4B98-9D02-09790082DA9E}" srcOrd="0" destOrd="0" presId="urn:microsoft.com/office/officeart/2005/8/layout/equation2"/>
    <dgm:cxn modelId="{9DF1C5FF-4139-435E-8951-AA9915454977}" type="presOf" srcId="{D50B9895-730D-4F54-9E31-877A034E09BF}" destId="{73820F86-A083-4818-921F-627BA8E7E452}" srcOrd="0" destOrd="0" presId="urn:microsoft.com/office/officeart/2005/8/layout/equation2"/>
    <dgm:cxn modelId="{7A5927EC-EA77-4B23-91B7-A701CBA34602}" srcId="{02D0C853-70FC-4A8B-9526-51B51E2850FF}" destId="{07E3126A-1EA3-4E8C-914A-F1849AF5083B}" srcOrd="1" destOrd="0" parTransId="{2AAB49C1-9B95-4FD3-ACCB-AE700868135C}" sibTransId="{F1881C71-E1B7-4F35-8F8B-AABFBEEC200F}"/>
    <dgm:cxn modelId="{503064C8-458D-4714-AC13-BBA67DA0A0AD}" type="presOf" srcId="{F1881C71-E1B7-4F35-8F8B-AABFBEEC200F}" destId="{FAD87D2A-FFFC-4F58-9A61-C572C73381BA}" srcOrd="0" destOrd="0" presId="urn:microsoft.com/office/officeart/2005/8/layout/equation2"/>
    <dgm:cxn modelId="{A95E3410-5706-4B7C-89F2-CA8DD5C7CE2A}" type="presOf" srcId="{02D0C853-70FC-4A8B-9526-51B51E2850FF}" destId="{7E932873-8CC4-4421-8EFD-135F9D87653D}" srcOrd="0" destOrd="0" presId="urn:microsoft.com/office/officeart/2005/8/layout/equation2"/>
    <dgm:cxn modelId="{FB6B0AE7-E3D6-4212-A1FE-A0DFA69AFAB4}" type="presOf" srcId="{07E3126A-1EA3-4E8C-914A-F1849AF5083B}" destId="{5DF5C5B6-0761-4F40-97F0-DC5E9D992B79}" srcOrd="0" destOrd="0" presId="urn:microsoft.com/office/officeart/2005/8/layout/equation2"/>
    <dgm:cxn modelId="{99AA47C4-AF05-4A7D-9F87-CC005FFCC4EA}" srcId="{02D0C853-70FC-4A8B-9526-51B51E2850FF}" destId="{80F7F0D0-BD30-4EDC-A52F-DD0380F057DA}" srcOrd="0" destOrd="0" parTransId="{3ED2945B-013F-4096-B052-6B20E5B23F95}" sibTransId="{D50B9895-730D-4F54-9E31-877A034E09BF}"/>
    <dgm:cxn modelId="{223B61F9-D577-4D7E-82DB-AF1A5475C0BB}" type="presParOf" srcId="{7E932873-8CC4-4421-8EFD-135F9D87653D}" destId="{DB8A8F4E-FCFF-462D-9ED1-55C13210AF32}" srcOrd="0" destOrd="0" presId="urn:microsoft.com/office/officeart/2005/8/layout/equation2"/>
    <dgm:cxn modelId="{671C1339-3835-408F-B16E-60C699CBFD71}" type="presParOf" srcId="{DB8A8F4E-FCFF-462D-9ED1-55C13210AF32}" destId="{E507754D-CC88-4B98-9D02-09790082DA9E}" srcOrd="0" destOrd="0" presId="urn:microsoft.com/office/officeart/2005/8/layout/equation2"/>
    <dgm:cxn modelId="{83FD240C-E313-4172-AF8F-A494B25B7CC9}" type="presParOf" srcId="{DB8A8F4E-FCFF-462D-9ED1-55C13210AF32}" destId="{E9DC238C-4196-495A-823A-46008536463F}" srcOrd="1" destOrd="0" presId="urn:microsoft.com/office/officeart/2005/8/layout/equation2"/>
    <dgm:cxn modelId="{A253EDB5-1305-4670-ACC7-2962EFAB643D}" type="presParOf" srcId="{DB8A8F4E-FCFF-462D-9ED1-55C13210AF32}" destId="{73820F86-A083-4818-921F-627BA8E7E452}" srcOrd="2" destOrd="0" presId="urn:microsoft.com/office/officeart/2005/8/layout/equation2"/>
    <dgm:cxn modelId="{E99F81D7-EA2F-4473-BD5F-1987CCCB6064}" type="presParOf" srcId="{DB8A8F4E-FCFF-462D-9ED1-55C13210AF32}" destId="{C9DA2B52-B525-4D92-9E75-6F55C1F24DF7}" srcOrd="3" destOrd="0" presId="urn:microsoft.com/office/officeart/2005/8/layout/equation2"/>
    <dgm:cxn modelId="{650B7C10-97F5-4CF9-A9C7-ECC4CB60D30D}" type="presParOf" srcId="{DB8A8F4E-FCFF-462D-9ED1-55C13210AF32}" destId="{5DF5C5B6-0761-4F40-97F0-DC5E9D992B79}" srcOrd="4" destOrd="0" presId="urn:microsoft.com/office/officeart/2005/8/layout/equation2"/>
    <dgm:cxn modelId="{4D21AB02-5D45-4F73-84D9-82504A2121F0}" type="presParOf" srcId="{7E932873-8CC4-4421-8EFD-135F9D87653D}" destId="{FAD87D2A-FFFC-4F58-9A61-C572C73381BA}" srcOrd="1" destOrd="0" presId="urn:microsoft.com/office/officeart/2005/8/layout/equation2"/>
    <dgm:cxn modelId="{CBBF37CE-1B7E-4F85-9C17-25BE8749411B}" type="presParOf" srcId="{FAD87D2A-FFFC-4F58-9A61-C572C73381BA}" destId="{C88A3001-1829-4F0A-AAE7-2C66C5C514D1}" srcOrd="0" destOrd="0" presId="urn:microsoft.com/office/officeart/2005/8/layout/equation2"/>
    <dgm:cxn modelId="{DDB3DCA4-442E-4C5D-B24A-FB975F166679}" type="presParOf" srcId="{7E932873-8CC4-4421-8EFD-135F9D87653D}" destId="{3DF93C1F-CB10-4B01-9464-9C4D129B4FBE}" srcOrd="2" destOrd="0" presId="urn:microsoft.com/office/officeart/2005/8/layout/equati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482AA-87F0-42B4-A65F-68D3CF4C477B}">
      <dsp:nvSpPr>
        <dsp:cNvPr id="0" name=""/>
        <dsp:cNvSpPr/>
      </dsp:nvSpPr>
      <dsp:spPr>
        <a:xfrm>
          <a:off x="329972" y="0"/>
          <a:ext cx="7763385" cy="5373216"/>
        </a:xfrm>
        <a:prstGeom prst="triangle">
          <a:avLst/>
        </a:prstGeom>
        <a:gradFill flip="none" rotWithShape="0">
          <a:gsLst>
            <a:gs pos="0">
              <a:schemeClr val="accent1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1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1">
                <a:lumMod val="60000"/>
                <a:lumOff val="40000"/>
                <a:tint val="23500"/>
                <a:satMod val="160000"/>
              </a:schemeClr>
            </a:gs>
          </a:gsLst>
          <a:lin ang="18900000" scaled="1"/>
          <a:tileRect/>
        </a:gra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FC715-CB39-479B-89F1-6ADA249F7130}">
      <dsp:nvSpPr>
        <dsp:cNvPr id="0" name=""/>
        <dsp:cNvSpPr/>
      </dsp:nvSpPr>
      <dsp:spPr>
        <a:xfrm>
          <a:off x="3355832" y="671651"/>
          <a:ext cx="5760190" cy="609996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</a:rPr>
            <a:t>Субсидии на строительство и реконструкцию репетиционного зала МБОУ ДО СДШИ Балтика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>
              <a:solidFill>
                <a:srgbClr val="000000"/>
              </a:solidFill>
              <a:latin typeface="Times New Roman"/>
            </a:rPr>
            <a:t>10 млн.руб.</a:t>
          </a:r>
          <a:endParaRPr lang="ru-RU" sz="1400" b="1" u="sng" kern="1200" dirty="0"/>
        </a:p>
      </dsp:txBody>
      <dsp:txXfrm>
        <a:off x="3355832" y="671651"/>
        <a:ext cx="5760190" cy="609996"/>
      </dsp:txXfrm>
    </dsp:sp>
    <dsp:sp modelId="{BF3F1D09-E03E-4EEF-819E-4F02CD1AB7AE}">
      <dsp:nvSpPr>
        <dsp:cNvPr id="0" name=""/>
        <dsp:cNvSpPr/>
      </dsp:nvSpPr>
      <dsp:spPr>
        <a:xfrm>
          <a:off x="3388051" y="1343304"/>
          <a:ext cx="5750935" cy="609996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rgbClr val="000000"/>
              </a:solidFill>
              <a:latin typeface="Times New Roman"/>
            </a:rPr>
            <a:t>Субсидии на строительство инфраструктуры на земельных участках, предоставленных по 105 ФЗ</a:t>
          </a:r>
          <a:endParaRPr lang="ru-RU" sz="1200" b="1" kern="1200" dirty="0" smtClean="0">
            <a:solidFill>
              <a:srgbClr val="000000"/>
            </a:solidFill>
            <a:latin typeface="Times New Roman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>
              <a:solidFill>
                <a:srgbClr val="000000"/>
              </a:solidFill>
              <a:latin typeface="Times New Roman"/>
            </a:rPr>
            <a:t>16,8 млн. руб</a:t>
          </a:r>
          <a:r>
            <a:rPr lang="ru-RU" sz="1400" u="sng" kern="1200" dirty="0" smtClean="0">
              <a:solidFill>
                <a:srgbClr val="000000"/>
              </a:solidFill>
              <a:latin typeface="Times New Roman"/>
            </a:rPr>
            <a:t>.</a:t>
          </a:r>
          <a:endParaRPr lang="ru-RU" sz="1400" u="sng" kern="1200" dirty="0"/>
        </a:p>
      </dsp:txBody>
      <dsp:txXfrm>
        <a:off x="3388051" y="1343304"/>
        <a:ext cx="5750935" cy="609996"/>
      </dsp:txXfrm>
    </dsp:sp>
    <dsp:sp modelId="{3D849EC0-D6C2-4E49-833E-AF08D4A3269B}">
      <dsp:nvSpPr>
        <dsp:cNvPr id="0" name=""/>
        <dsp:cNvSpPr/>
      </dsp:nvSpPr>
      <dsp:spPr>
        <a:xfrm>
          <a:off x="3388068" y="2050306"/>
          <a:ext cx="5755929" cy="609996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rgbClr val="000000"/>
              </a:solidFill>
              <a:latin typeface="Times New Roman"/>
            </a:rPr>
            <a:t>Субсидии на безаварийную работу объектов водоснабжения и водоотведения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>
              <a:solidFill>
                <a:srgbClr val="000000"/>
              </a:solidFill>
              <a:latin typeface="Times New Roman"/>
            </a:rPr>
            <a:t>17,7 млн. руб.</a:t>
          </a:r>
          <a:endParaRPr lang="ru-RU" sz="1400" u="sng" kern="1200" dirty="0"/>
        </a:p>
      </dsp:txBody>
      <dsp:txXfrm>
        <a:off x="3388068" y="2050306"/>
        <a:ext cx="5755929" cy="609996"/>
      </dsp:txXfrm>
    </dsp:sp>
    <dsp:sp modelId="{C31E4B12-92FD-49E6-A22A-10836129D49E}">
      <dsp:nvSpPr>
        <dsp:cNvPr id="0" name=""/>
        <dsp:cNvSpPr/>
      </dsp:nvSpPr>
      <dsp:spPr>
        <a:xfrm>
          <a:off x="3324416" y="2753773"/>
          <a:ext cx="5730119" cy="609996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</a:rPr>
            <a:t>Субсидии на реализацию мероприятий по подготовке объектов теплоснабжения к отопительному сезону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sng" kern="1200" dirty="0" smtClean="0">
              <a:solidFill>
                <a:srgbClr val="000000"/>
              </a:solidFill>
              <a:latin typeface="Times New Roman"/>
            </a:rPr>
            <a:t>18,5 млн. руб.</a:t>
          </a:r>
          <a:endParaRPr lang="ru-RU" sz="1400" i="0" u="sng" kern="1200" dirty="0"/>
        </a:p>
      </dsp:txBody>
      <dsp:txXfrm>
        <a:off x="3324416" y="2753773"/>
        <a:ext cx="5730119" cy="609996"/>
      </dsp:txXfrm>
    </dsp:sp>
    <dsp:sp modelId="{A2889E11-304B-41D9-A3D5-317E28918A3F}">
      <dsp:nvSpPr>
        <dsp:cNvPr id="0" name=""/>
        <dsp:cNvSpPr/>
      </dsp:nvSpPr>
      <dsp:spPr>
        <a:xfrm>
          <a:off x="3304124" y="3425424"/>
          <a:ext cx="5811915" cy="609996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</a:rPr>
            <a:t>Субсидии  на осуществление дорожной деятельности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000000"/>
              </a:solidFill>
              <a:latin typeface="Times New Roman"/>
            </a:rPr>
            <a:t>19,5 млн. руб.</a:t>
          </a:r>
          <a:endParaRPr lang="ru-RU" sz="1600" u="sng" kern="1200" dirty="0"/>
        </a:p>
      </dsp:txBody>
      <dsp:txXfrm>
        <a:off x="3304124" y="3425424"/>
        <a:ext cx="5811915" cy="609996"/>
      </dsp:txXfrm>
    </dsp:sp>
    <dsp:sp modelId="{76E45948-CAAB-4263-B82F-EEB1D9FEF80D}">
      <dsp:nvSpPr>
        <dsp:cNvPr id="0" name=""/>
        <dsp:cNvSpPr/>
      </dsp:nvSpPr>
      <dsp:spPr>
        <a:xfrm>
          <a:off x="3262911" y="4097076"/>
          <a:ext cx="5853128" cy="609996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0000"/>
              </a:solidFill>
              <a:latin typeface="Times New Roman"/>
            </a:rPr>
            <a:t>Субсидии на реконструкцию Копорского шоссе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000000"/>
              </a:solidFill>
              <a:latin typeface="Times New Roman"/>
            </a:rPr>
            <a:t>31,1 млн. руб.</a:t>
          </a:r>
          <a:endParaRPr lang="ru-RU" sz="1800" u="sng" kern="1200" dirty="0"/>
        </a:p>
      </dsp:txBody>
      <dsp:txXfrm>
        <a:off x="3262911" y="4097076"/>
        <a:ext cx="5853128" cy="609996"/>
      </dsp:txXfrm>
    </dsp:sp>
    <dsp:sp modelId="{97A6AD7A-2F50-47CC-ADBF-7D11A2BB8FEE}">
      <dsp:nvSpPr>
        <dsp:cNvPr id="0" name=""/>
        <dsp:cNvSpPr/>
      </dsp:nvSpPr>
      <dsp:spPr>
        <a:xfrm>
          <a:off x="3273529" y="4763220"/>
          <a:ext cx="5853128" cy="609996"/>
        </a:xfrm>
        <a:prstGeom prst="roundRect">
          <a:avLst/>
        </a:prstGeom>
        <a:gradFill flip="none" rotWithShape="0">
          <a:gsLst>
            <a:gs pos="0">
              <a:schemeClr val="accent6">
                <a:lumMod val="75000"/>
                <a:tint val="66000"/>
                <a:satMod val="160000"/>
              </a:schemeClr>
            </a:gs>
            <a:gs pos="50000">
              <a:schemeClr val="accent6">
                <a:lumMod val="75000"/>
                <a:tint val="44500"/>
                <a:satMod val="160000"/>
              </a:schemeClr>
            </a:gs>
            <a:gs pos="100000">
              <a:schemeClr val="accent6">
                <a:lumMod val="75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0000"/>
              </a:solidFill>
              <a:latin typeface="Times New Roman"/>
            </a:rPr>
            <a:t>Субсидии на реновацию МБОУ СОШ № 2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000000"/>
              </a:solidFill>
              <a:latin typeface="Times New Roman"/>
            </a:rPr>
            <a:t>85,4 млн. руб.</a:t>
          </a:r>
          <a:endParaRPr lang="ru-RU" sz="1800" u="sng" kern="1200" dirty="0"/>
        </a:p>
      </dsp:txBody>
      <dsp:txXfrm>
        <a:off x="3273529" y="4763220"/>
        <a:ext cx="5853128" cy="6099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903D81-64AE-4C93-A84B-E9AAD953DF43}">
      <dsp:nvSpPr>
        <dsp:cNvPr id="0" name=""/>
        <dsp:cNvSpPr/>
      </dsp:nvSpPr>
      <dsp:spPr>
        <a:xfrm>
          <a:off x="139341" y="0"/>
          <a:ext cx="9004658" cy="5445223"/>
        </a:xfrm>
        <a:prstGeom prst="triangl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C8A22-95D5-430F-9CF5-5C3728B4C6DE}">
      <dsp:nvSpPr>
        <dsp:cNvPr id="0" name=""/>
        <dsp:cNvSpPr/>
      </dsp:nvSpPr>
      <dsp:spPr>
        <a:xfrm>
          <a:off x="4175003" y="0"/>
          <a:ext cx="4968992" cy="3981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Обеспечение электрической энергией, газом и паром, кондиционирование воздуха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0"/>
        <a:ext cx="4968992" cy="398155"/>
      </dsp:txXfrm>
    </dsp:sp>
    <dsp:sp modelId="{43BDB8F4-0195-4DA8-BFAF-6ED12F09BC1A}">
      <dsp:nvSpPr>
        <dsp:cNvPr id="0" name=""/>
        <dsp:cNvSpPr/>
      </dsp:nvSpPr>
      <dsp:spPr>
        <a:xfrm>
          <a:off x="4175003" y="505224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Научная деятельность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505224"/>
        <a:ext cx="4968992" cy="327025"/>
      </dsp:txXfrm>
    </dsp:sp>
    <dsp:sp modelId="{8657F2DF-7593-4FA4-BE14-75E7418EC1DA}">
      <dsp:nvSpPr>
        <dsp:cNvPr id="0" name=""/>
        <dsp:cNvSpPr/>
      </dsp:nvSpPr>
      <dsp:spPr>
        <a:xfrm>
          <a:off x="4175003" y="930178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Торговля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930178"/>
        <a:ext cx="4968992" cy="327025"/>
      </dsp:txXfrm>
    </dsp:sp>
    <dsp:sp modelId="{AD6E5504-3C96-4127-874C-D724A65F2C1E}">
      <dsp:nvSpPr>
        <dsp:cNvPr id="0" name=""/>
        <dsp:cNvSpPr/>
      </dsp:nvSpPr>
      <dsp:spPr>
        <a:xfrm>
          <a:off x="4175003" y="1355132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Строительство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1355132"/>
        <a:ext cx="4968992" cy="327025"/>
      </dsp:txXfrm>
    </dsp:sp>
    <dsp:sp modelId="{E0E2B60A-1021-47DA-B3B1-A3F018CC8E8D}">
      <dsp:nvSpPr>
        <dsp:cNvPr id="0" name=""/>
        <dsp:cNvSpPr/>
      </dsp:nvSpPr>
      <dsp:spPr>
        <a:xfrm>
          <a:off x="4175003" y="1780086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Прочие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1780086"/>
        <a:ext cx="4968992" cy="327025"/>
      </dsp:txXfrm>
    </dsp:sp>
    <dsp:sp modelId="{B8C37724-6979-4176-83F5-FE90E1C9A971}">
      <dsp:nvSpPr>
        <dsp:cNvPr id="0" name=""/>
        <dsp:cNvSpPr/>
      </dsp:nvSpPr>
      <dsp:spPr>
        <a:xfrm>
          <a:off x="4175003" y="2205040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Деятельность в области информации и связи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2205040"/>
        <a:ext cx="4968992" cy="327025"/>
      </dsp:txXfrm>
    </dsp:sp>
    <dsp:sp modelId="{BF8EA901-685D-4A6D-9B6F-FF8C3B1AFA00}">
      <dsp:nvSpPr>
        <dsp:cNvPr id="0" name=""/>
        <dsp:cNvSpPr/>
      </dsp:nvSpPr>
      <dsp:spPr>
        <a:xfrm>
          <a:off x="4175003" y="2600700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Образование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2600700"/>
        <a:ext cx="4968992" cy="327025"/>
      </dsp:txXfrm>
    </dsp:sp>
    <dsp:sp modelId="{9295DCA6-4D0B-4AAF-AD82-E0F77C96D3D3}">
      <dsp:nvSpPr>
        <dsp:cNvPr id="0" name=""/>
        <dsp:cNvSpPr/>
      </dsp:nvSpPr>
      <dsp:spPr>
        <a:xfrm>
          <a:off x="4175003" y="2952328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Обрабатывающие производства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2952328"/>
        <a:ext cx="4968992" cy="327025"/>
      </dsp:txXfrm>
    </dsp:sp>
    <dsp:sp modelId="{0CC4F2BC-6938-43BB-9843-A411D666BD99}">
      <dsp:nvSpPr>
        <dsp:cNvPr id="0" name=""/>
        <dsp:cNvSpPr/>
      </dsp:nvSpPr>
      <dsp:spPr>
        <a:xfrm>
          <a:off x="4175003" y="3409075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Транспортировка и хранение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3409075"/>
        <a:ext cx="4968992" cy="327025"/>
      </dsp:txXfrm>
    </dsp:sp>
    <dsp:sp modelId="{B9E9E99F-C759-489C-8C74-2702BC860BA9}">
      <dsp:nvSpPr>
        <dsp:cNvPr id="0" name=""/>
        <dsp:cNvSpPr/>
      </dsp:nvSpPr>
      <dsp:spPr>
        <a:xfrm>
          <a:off x="4175003" y="3834029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Сельское, лесное хозяйство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3834029"/>
        <a:ext cx="4968992" cy="327025"/>
      </dsp:txXfrm>
    </dsp:sp>
    <dsp:sp modelId="{375FA235-F2E1-44B1-857B-9AD6CA6E475A}">
      <dsp:nvSpPr>
        <dsp:cNvPr id="0" name=""/>
        <dsp:cNvSpPr/>
      </dsp:nvSpPr>
      <dsp:spPr>
        <a:xfrm>
          <a:off x="4175003" y="4258981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Деятельность гостиниц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4258981"/>
        <a:ext cx="4968992" cy="327025"/>
      </dsp:txXfrm>
    </dsp:sp>
    <dsp:sp modelId="{86E0EFB9-1443-4DFB-979D-C317057F61CA}">
      <dsp:nvSpPr>
        <dsp:cNvPr id="0" name=""/>
        <dsp:cNvSpPr/>
      </dsp:nvSpPr>
      <dsp:spPr>
        <a:xfrm>
          <a:off x="4175003" y="4683935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Финансовая деятельность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4683935"/>
        <a:ext cx="4968992" cy="327025"/>
      </dsp:txXfrm>
    </dsp:sp>
    <dsp:sp modelId="{AE66C6C6-C719-41EA-9AD5-C80E4F780636}">
      <dsp:nvSpPr>
        <dsp:cNvPr id="0" name=""/>
        <dsp:cNvSpPr/>
      </dsp:nvSpPr>
      <dsp:spPr>
        <a:xfrm>
          <a:off x="4175003" y="5109057"/>
          <a:ext cx="4968992" cy="327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Водоснабжение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5003" y="5109057"/>
        <a:ext cx="4968992" cy="3270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07754D-CC88-4B98-9D02-09790082DA9E}">
      <dsp:nvSpPr>
        <dsp:cNvPr id="0" name=""/>
        <dsp:cNvSpPr/>
      </dsp:nvSpPr>
      <dsp:spPr>
        <a:xfrm>
          <a:off x="1064775" y="47560"/>
          <a:ext cx="2729212" cy="1004845"/>
        </a:xfrm>
        <a:prstGeom prst="ellipse">
          <a:avLst/>
        </a:prstGeom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9,9 млн. руб. налоговые платежи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64775" y="47560"/>
        <a:ext cx="2729212" cy="1004845"/>
      </dsp:txXfrm>
    </dsp:sp>
    <dsp:sp modelId="{73820F86-A083-4818-921F-627BA8E7E452}">
      <dsp:nvSpPr>
        <dsp:cNvPr id="0" name=""/>
        <dsp:cNvSpPr/>
      </dsp:nvSpPr>
      <dsp:spPr>
        <a:xfrm>
          <a:off x="2072603" y="1094949"/>
          <a:ext cx="664876" cy="269013"/>
        </a:xfrm>
        <a:prstGeom prst="mathPlus">
          <a:avLst/>
        </a:prstGeom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2072603" y="1094949"/>
        <a:ext cx="664876" cy="269013"/>
      </dsp:txXfrm>
    </dsp:sp>
    <dsp:sp modelId="{5DF5C5B6-0761-4F40-97F0-DC5E9D992B79}">
      <dsp:nvSpPr>
        <dsp:cNvPr id="0" name=""/>
        <dsp:cNvSpPr/>
      </dsp:nvSpPr>
      <dsp:spPr>
        <a:xfrm>
          <a:off x="569161" y="1359225"/>
          <a:ext cx="3795194" cy="1115858"/>
        </a:xfrm>
        <a:prstGeom prst="ellipse">
          <a:avLst/>
        </a:prstGeom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5,3 млн. руб.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аренда и использование имущества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9161" y="1359225"/>
        <a:ext cx="3795194" cy="1115858"/>
      </dsp:txXfrm>
    </dsp:sp>
    <dsp:sp modelId="{FAD87D2A-FFFC-4F58-9A61-C572C73381BA}">
      <dsp:nvSpPr>
        <dsp:cNvPr id="0" name=""/>
        <dsp:cNvSpPr/>
      </dsp:nvSpPr>
      <dsp:spPr>
        <a:xfrm rot="103875">
          <a:off x="4537890" y="1063176"/>
          <a:ext cx="367892" cy="395247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 rot="103875">
        <a:off x="4537890" y="1063176"/>
        <a:ext cx="367892" cy="395247"/>
      </dsp:txXfrm>
    </dsp:sp>
    <dsp:sp modelId="{3DF93C1F-CB10-4B01-9464-9C4D129B4FBE}">
      <dsp:nvSpPr>
        <dsp:cNvPr id="0" name=""/>
        <dsp:cNvSpPr/>
      </dsp:nvSpPr>
      <dsp:spPr>
        <a:xfrm>
          <a:off x="5058492" y="146088"/>
          <a:ext cx="2916752" cy="2228594"/>
        </a:xfrm>
        <a:prstGeom prst="ellipse">
          <a:avLst/>
        </a:prstGeom>
        <a:gradFill flip="none" rotWithShape="0">
          <a:gsLst>
            <a:gs pos="0">
              <a:srgbClr val="F0C469">
                <a:tint val="66000"/>
                <a:satMod val="160000"/>
              </a:srgbClr>
            </a:gs>
            <a:gs pos="50000">
              <a:srgbClr val="F0C469">
                <a:tint val="44500"/>
                <a:satMod val="160000"/>
              </a:srgbClr>
            </a:gs>
            <a:gs pos="100000">
              <a:srgbClr val="F0C469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accent6">
              <a:lumMod val="75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Поступило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15,2 млн. руб.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58492" y="146088"/>
        <a:ext cx="2916752" cy="2228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B3857-AC5D-4BBE-8935-AE54CA91FA07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6A983-9F0E-47E9-87BE-D7B9160F6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7DD40-4646-4A81-A92A-9980EB3671A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587C7-D796-4A0D-AD6C-708CBF775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587C7-D796-4A0D-AD6C-708CBF7755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F1AA80-0C58-4F2C-A70D-6DC6ADFAE5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92EBC2-C44E-49B8-9B55-1ADC6FDE53C4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61D5B-E64C-4617-8AE7-15ABEDA8CCF6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556793"/>
            <a:ext cx="5486400" cy="3170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E131-2E10-4E7A-BC2F-CC8AF671624F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68263"/>
            <a:ext cx="7000875" cy="8953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577" y="1377051"/>
            <a:ext cx="4255950" cy="4613120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816" y="1377051"/>
            <a:ext cx="4255950" cy="4613120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www.PresentationPro.com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5903-F2E3-470E-8FD0-7F6413DE8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A44-5EBB-47CE-A236-5E6232F6212B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35D5-7C6B-43A1-BFA9-0BEF8F8D6452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7141-3B50-4D19-968B-05AE371EFA3D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61CC-998A-44E8-9F14-4C3969EEFDB8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284984"/>
            <a:ext cx="4040188" cy="284117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42088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284985"/>
            <a:ext cx="4041775" cy="284117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CC8E-8391-42BE-914A-0A505E538FFF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13B-846E-4B7B-9BB9-ACD6F648FE78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8FBD-45BD-4822-A195-07966DA1DDF8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3008313" cy="43204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7F46-23A4-4166-BFEC-4A4713E14819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ork\-=2017=-\Шаблон администрации Power Point\grad0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32086" y="163006"/>
            <a:ext cx="7551874" cy="1230788"/>
          </a:xfrm>
          <a:prstGeom prst="rect">
            <a:avLst/>
          </a:prstGeom>
          <a:noFill/>
        </p:spPr>
      </p:pic>
      <p:pic>
        <p:nvPicPr>
          <p:cNvPr id="12" name="Рисунок 11" descr="bottom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-1" y="4746061"/>
            <a:ext cx="9144001" cy="2111939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DC9C-85C6-41DB-BB49-A603C0F558E1}" type="datetime1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49A1-BC22-4B3F-9138-78E8AB8903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49524" y="446475"/>
            <a:ext cx="33890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Администрация</a:t>
            </a:r>
            <a:r>
              <a:rPr lang="ru-RU" sz="900" b="0" baseline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900" b="0" baseline="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Сосновоборского</a:t>
            </a:r>
            <a:r>
              <a:rPr lang="ru-RU" sz="900" b="0" baseline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городского округа</a:t>
            </a:r>
            <a:endParaRPr lang="ru-RU" sz="900" b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3568" y="1556792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D:\work\-=2017=-\Шаблон администрации Power Point\герб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0152" y="485485"/>
            <a:ext cx="558181" cy="6757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z="1800" b="1" smtClean="0"/>
              <a:pPr/>
              <a:t>1</a:t>
            </a:fld>
            <a:endParaRPr lang="ru-RU" sz="18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51520" y="1484784"/>
            <a:ext cx="8648700" cy="19748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Отчет об исполнении бюджета Сосновоборского городского округа</a:t>
            </a:r>
            <a:endParaRPr kumimoji="0" lang="ru-RU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6588224" cy="1600200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 – заместитель главы администрации, председатель комитета финансов</a:t>
            </a:r>
          </a:p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Козловская Ольга Галактионовна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1524000" y="428604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ctr">
              <a:defRPr/>
            </a:pPr>
            <a:r>
              <a:rPr lang="ru-RU" sz="23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9. Распределение </a:t>
            </a:r>
            <a:r>
              <a:rPr lang="ru-RU" sz="2300" b="1" kern="0" dirty="0">
                <a:latin typeface="Times New Roman" pitchFamily="18" charset="0"/>
                <a:ea typeface="+mj-ea"/>
                <a:cs typeface="Times New Roman" pitchFamily="18" charset="0"/>
              </a:rPr>
              <a:t>НДФЛ по основным видам экономической </a:t>
            </a:r>
            <a:r>
              <a:rPr lang="ru-RU" sz="23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деятельности </a:t>
            </a:r>
            <a:r>
              <a:rPr lang="ru-RU" sz="16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(млн. руб.)</a:t>
            </a:r>
            <a:endParaRPr lang="ru-RU" sz="1600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717032"/>
            <a:ext cx="223569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406644"/>
            <a:ext cx="2267744" cy="145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988840"/>
            <a:ext cx="2188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0" y="1124744"/>
            <a:ext cx="2857488" cy="87549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688,2 млн.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(1027 плательщиков)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915816" y="4437112"/>
            <a:ext cx="1223392" cy="32920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18,1</a:t>
            </a:r>
          </a:p>
        </p:txBody>
      </p:sp>
      <p:sp>
        <p:nvSpPr>
          <p:cNvPr id="12" name="Овал 11"/>
          <p:cNvSpPr/>
          <p:nvPr/>
        </p:nvSpPr>
        <p:spPr>
          <a:xfrm>
            <a:off x="2915816" y="1916832"/>
            <a:ext cx="1223392" cy="3810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155,8</a:t>
            </a:r>
          </a:p>
        </p:txBody>
      </p:sp>
      <p:sp>
        <p:nvSpPr>
          <p:cNvPr id="13" name="Овал 12"/>
          <p:cNvSpPr/>
          <p:nvPr/>
        </p:nvSpPr>
        <p:spPr>
          <a:xfrm>
            <a:off x="2915816" y="2348880"/>
            <a:ext cx="1223392" cy="3810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126,9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915816" y="2780928"/>
            <a:ext cx="1223392" cy="30899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77,3</a:t>
            </a:r>
          </a:p>
        </p:txBody>
      </p:sp>
      <p:sp>
        <p:nvSpPr>
          <p:cNvPr id="15" name="Овал 14"/>
          <p:cNvSpPr/>
          <p:nvPr/>
        </p:nvSpPr>
        <p:spPr>
          <a:xfrm>
            <a:off x="2915816" y="3212976"/>
            <a:ext cx="1223392" cy="30899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52,8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915816" y="3645024"/>
            <a:ext cx="1223392" cy="30899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28,4</a:t>
            </a:r>
          </a:p>
        </p:txBody>
      </p:sp>
      <p:sp>
        <p:nvSpPr>
          <p:cNvPr id="17" name="Овал 16"/>
          <p:cNvSpPr/>
          <p:nvPr/>
        </p:nvSpPr>
        <p:spPr>
          <a:xfrm>
            <a:off x="2915816" y="4077072"/>
            <a:ext cx="1223392" cy="29986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987824" y="1412776"/>
            <a:ext cx="1151384" cy="36497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193,7</a:t>
            </a:r>
          </a:p>
        </p:txBody>
      </p:sp>
      <p:sp>
        <p:nvSpPr>
          <p:cNvPr id="19" name="Овал 18"/>
          <p:cNvSpPr/>
          <p:nvPr/>
        </p:nvSpPr>
        <p:spPr>
          <a:xfrm>
            <a:off x="2915816" y="4797152"/>
            <a:ext cx="1223392" cy="3543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8,3</a:t>
            </a:r>
          </a:p>
        </p:txBody>
      </p:sp>
      <p:sp>
        <p:nvSpPr>
          <p:cNvPr id="20" name="Овал 19"/>
          <p:cNvSpPr/>
          <p:nvPr/>
        </p:nvSpPr>
        <p:spPr>
          <a:xfrm>
            <a:off x="2915816" y="5229200"/>
            <a:ext cx="1151384" cy="30750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1,4</a:t>
            </a:r>
          </a:p>
        </p:txBody>
      </p:sp>
      <p:sp>
        <p:nvSpPr>
          <p:cNvPr id="21" name="Овал 20"/>
          <p:cNvSpPr/>
          <p:nvPr/>
        </p:nvSpPr>
        <p:spPr>
          <a:xfrm>
            <a:off x="2915816" y="5661248"/>
            <a:ext cx="1151384" cy="33265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1,2</a:t>
            </a:r>
          </a:p>
        </p:txBody>
      </p:sp>
      <p:sp>
        <p:nvSpPr>
          <p:cNvPr id="22" name="Овал 21"/>
          <p:cNvSpPr/>
          <p:nvPr/>
        </p:nvSpPr>
        <p:spPr>
          <a:xfrm>
            <a:off x="2915816" y="6093296"/>
            <a:ext cx="1151384" cy="33265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0,8</a:t>
            </a:r>
          </a:p>
        </p:txBody>
      </p:sp>
      <p:sp>
        <p:nvSpPr>
          <p:cNvPr id="23" name="Овал 22"/>
          <p:cNvSpPr/>
          <p:nvPr/>
        </p:nvSpPr>
        <p:spPr>
          <a:xfrm>
            <a:off x="2915816" y="6525344"/>
            <a:ext cx="1151384" cy="33265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275513" cy="895350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10. Недоимка налоговых и неналоговых платежей в бюджет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(млн.руб.)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84788"/>
          <a:ext cx="9144000" cy="4857599"/>
        </p:xfrm>
        <a:graphic>
          <a:graphicData uri="http://schemas.openxmlformats.org/drawingml/2006/table">
            <a:tbl>
              <a:tblPr/>
              <a:tblGrid>
                <a:gridCol w="3505200"/>
                <a:gridCol w="1295400"/>
                <a:gridCol w="1219200"/>
                <a:gridCol w="1600200"/>
                <a:gridCol w="1524000"/>
              </a:tblGrid>
              <a:tr h="488475">
                <a:tc row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01.01.2016г.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01.01.2017г.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к 2015г.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к 2015г.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244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сумме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1561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 помещения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61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1561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1561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61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1561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61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ЕНВД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1561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854968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11. Мероприятия по росту доходов</a:t>
            </a:r>
            <a:endParaRPr lang="ru-RU" sz="23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5286412"/>
          </a:xfrm>
        </p:spPr>
        <p:txBody>
          <a:bodyPr/>
          <a:lstStyle/>
          <a:p>
            <a:pPr lvl="1" algn="just">
              <a:buNone/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целях увеличения  поступлений в доходы бюджета </a:t>
            </a:r>
            <a:r>
              <a:rPr lang="ru-RU" sz="1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Сосновоборского</a:t>
            </a:r>
            <a:endPara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городского округа:  </a:t>
            </a:r>
          </a:p>
          <a:p>
            <a:pPr lvl="1" algn="just">
              <a:buNone/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Действует постоянная комиссия по погашению задолженности по налоговым и неналоговым платежам в бюджет. За 2016 год проведено 15 заседаний. </a:t>
            </a:r>
          </a:p>
          <a:p>
            <a:pPr lvl="0" algn="just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2) Ежемесячно, при участии администрации проводятся совместные  совещания  ИФНС и службы судебных приставов по вопросам погашения задолженности должниками. </a:t>
            </a:r>
          </a:p>
          <a:p>
            <a:pPr lvl="0" algn="just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3) Службой судебных приставов, ИФНС с привлечением сотрудников администрации осуществляются рейды по выявлению должников на дорогах города с привлечением системы «ДОРОЖНЫЙ ПРИСТАВ». </a:t>
            </a:r>
          </a:p>
          <a:p>
            <a:pPr lvl="1" algn="ctr">
              <a:buNone/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15" name="Содержимое 10"/>
          <p:cNvGraphicFramePr>
            <a:graphicFrameLocks/>
          </p:cNvGraphicFramePr>
          <p:nvPr/>
        </p:nvGraphicFramePr>
        <p:xfrm>
          <a:off x="571472" y="4286256"/>
          <a:ext cx="8572528" cy="2571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928694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12. Структура расходов бюджета за 2016 год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85720" y="1357298"/>
          <a:ext cx="864399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81600" y="6400800"/>
            <a:ext cx="4135438" cy="457200"/>
          </a:xfrm>
        </p:spPr>
        <p:txBody>
          <a:bodyPr/>
          <a:lstStyle/>
          <a:p>
            <a:pPr defTabSz="914400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расходов 2 279,1 млн. руб.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6814540" cy="737750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13. Основные разделы расходов бюджета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12777"/>
          <a:ext cx="9144000" cy="5445222"/>
        </p:xfrm>
        <a:graphic>
          <a:graphicData uri="http://schemas.openxmlformats.org/drawingml/2006/table">
            <a:tbl>
              <a:tblPr/>
              <a:tblGrid>
                <a:gridCol w="1873250"/>
                <a:gridCol w="974725"/>
                <a:gridCol w="1123950"/>
                <a:gridCol w="825500"/>
                <a:gridCol w="1123950"/>
                <a:gridCol w="898525"/>
                <a:gridCol w="674688"/>
                <a:gridCol w="900112"/>
                <a:gridCol w="749300"/>
              </a:tblGrid>
              <a:tr h="382538">
                <a:tc row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КФСР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к 2015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сумме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57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1145,6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1131,8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1324,1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1210,5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78,6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94857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459,7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-281,2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7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276,7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-18,3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897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328,3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63,0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7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коммунальное хозяйство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197,6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45,5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897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21,8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7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-0,1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897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5,8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27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-1,2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897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-1,0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570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-0,1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897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2 551,3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2 366,3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2 499,1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2 279,1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-87,2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24" name="TextBox 5"/>
          <p:cNvSpPr txBox="1">
            <a:spLocks noChangeArrowheads="1"/>
          </p:cNvSpPr>
          <p:nvPr/>
        </p:nvSpPr>
        <p:spPr bwMode="auto">
          <a:xfrm>
            <a:off x="7884368" y="1052736"/>
            <a:ext cx="1066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142976" y="692696"/>
            <a:ext cx="7858180" cy="720080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14. Структура расходов бюджета по главным распорядителям бюджетных средств за 2016 год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(млн. руб., %)</a:t>
            </a: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81600" y="6400800"/>
            <a:ext cx="4135438" cy="457200"/>
          </a:xfrm>
        </p:spPr>
        <p:txBody>
          <a:bodyPr/>
          <a:lstStyle/>
          <a:p>
            <a:pPr defTabSz="914400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расходов 2 279,1 млн. руб.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864096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15. Исполнение муниципальных программ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696946"/>
          <a:ext cx="8858313" cy="5063185"/>
        </p:xfrm>
        <a:graphic>
          <a:graphicData uri="http://schemas.openxmlformats.org/drawingml/2006/table">
            <a:tbl>
              <a:tblPr/>
              <a:tblGrid>
                <a:gridCol w="5241168"/>
                <a:gridCol w="1402566"/>
                <a:gridCol w="1476386"/>
                <a:gridCol w="738193"/>
              </a:tblGrid>
              <a:tr h="419106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2016 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на 01.01.2017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29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Современное образование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092,9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Городское хозяйство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478,3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29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2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Медико-социальная поддержка отдельных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категорий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граждан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29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культур, спорт и молодежная политика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484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информационного общества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29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Безопасность жизнедеятельности населения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Стимулирование экономической активности малого и среднего предпринимательства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29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ИТОГО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934,4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*Непрограммные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344,7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8" name="TextBox 5"/>
          <p:cNvSpPr txBox="1">
            <a:spLocks noChangeArrowheads="1"/>
          </p:cNvSpPr>
          <p:nvPr/>
        </p:nvSpPr>
        <p:spPr bwMode="auto">
          <a:xfrm>
            <a:off x="7884368" y="1340768"/>
            <a:ext cx="1066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504056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16. Исполнение адресной инвестиционной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1189540"/>
          <a:ext cx="8712969" cy="555346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67223"/>
                <a:gridCol w="1641179"/>
                <a:gridCol w="1018437"/>
                <a:gridCol w="4251792"/>
                <a:gridCol w="1234338"/>
              </a:tblGrid>
              <a:tr h="403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№ </a:t>
                      </a:r>
                      <a:r>
                        <a:rPr lang="ru-RU" sz="1400" dirty="0" err="1"/>
                        <a:t>п</a:t>
                      </a:r>
                      <a:r>
                        <a:rPr lang="ru-RU" sz="1400" dirty="0"/>
                        <a:t>/</a:t>
                      </a:r>
                      <a:r>
                        <a:rPr lang="ru-RU" sz="1400" dirty="0" err="1"/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Доходы (тыс. </a:t>
                      </a:r>
                      <a:r>
                        <a:rPr lang="ru-RU" sz="1400" smtClean="0"/>
                        <a:t>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Расходы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Наименование источника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2016 </a:t>
                      </a:r>
                      <a:r>
                        <a:rPr lang="ru-RU" sz="1400" dirty="0"/>
                        <a:t>год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Наименование направления расходования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2016 </a:t>
                      </a:r>
                      <a:r>
                        <a:rPr lang="ru-RU" sz="1400" dirty="0"/>
                        <a:t>год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Акцизы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2615,9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Уборка улиц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67224,0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1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Прочие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Ремонт </a:t>
                      </a:r>
                      <a:r>
                        <a:rPr lang="ru-RU" sz="1400" dirty="0" smtClean="0"/>
                        <a:t>асфальтобетонного покрытия улично-дорожной</a:t>
                      </a:r>
                      <a:r>
                        <a:rPr lang="ru-RU" sz="1400" baseline="0" dirty="0" smtClean="0"/>
                        <a:t> сети, тротуаров и внутриквартальных проездов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56159,2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7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Безопасность дорожного </a:t>
                      </a:r>
                      <a:r>
                        <a:rPr lang="ru-RU" sz="1400" dirty="0" smtClean="0"/>
                        <a:t>движения в т.ч.:</a:t>
                      </a:r>
                      <a:endParaRPr lang="ru-RU" sz="1400" dirty="0" smtClean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31165,2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- расходы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 уличное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освещение города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14150,8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- нанесение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дорожной разметки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2985,0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- содержание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объектов наружного освещения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7850,7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- установка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 замена дорожных знаков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2491,7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- освещение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промышленной зоны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947,2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- прочие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2739,8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397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/>
                        <a:t>Мероприятия по строительству объектов дорожного хозяйства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30167,6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71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Итого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2615,9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184716,0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 txBox="1">
            <a:spLocks/>
          </p:cNvSpPr>
          <p:nvPr/>
        </p:nvSpPr>
        <p:spPr>
          <a:xfrm>
            <a:off x="1259632" y="764704"/>
            <a:ext cx="7488832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17. Муниципальный дорожный фонд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85860"/>
            <a:ext cx="8229600" cy="1000132"/>
          </a:xfrm>
        </p:spPr>
        <p:txBody>
          <a:bodyPr/>
          <a:lstStyle/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18. Средняя заработная плата в соответствии с</a:t>
            </a:r>
            <a:br>
              <a:rPr lang="ru-RU" sz="2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«дорожной картой»      </a:t>
            </a:r>
            <a:br>
              <a:rPr lang="ru-RU" sz="2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руб. в месяц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49A1-BC22-4B3F-9138-78E8AB89033D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928934"/>
          <a:ext cx="8572559" cy="35955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92031"/>
                <a:gridCol w="1540264"/>
                <a:gridCol w="1540264"/>
              </a:tblGrid>
              <a:tr h="6870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681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Среднемесячный</a:t>
                      </a:r>
                      <a:r>
                        <a:rPr lang="ru-RU" sz="20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 от трудовой деятельности по Ленинградской области </a:t>
                      </a:r>
                      <a:endParaRPr lang="ru-RU" sz="20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7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29 305,0</a:t>
                      </a:r>
                      <a:endParaRPr kumimoji="0" lang="ru-RU" sz="170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30 443,5</a:t>
                      </a:r>
                      <a:endParaRPr lang="ru-RU" sz="17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7212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работников учреждений культуры</a:t>
                      </a:r>
                      <a:endParaRPr lang="ru-RU" sz="200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27 358,0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26 179,1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6819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педагогических работников дополнительного образования </a:t>
                      </a: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32 536,4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35 395,3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7710736" y="980728"/>
            <a:ext cx="143326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(млн.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500173"/>
          <a:ext cx="9144000" cy="5074499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143000"/>
                <a:gridCol w="990600"/>
                <a:gridCol w="1066800"/>
                <a:gridCol w="1143000"/>
                <a:gridCol w="1143000"/>
                <a:gridCol w="1143000"/>
              </a:tblGrid>
              <a:tr h="443264">
                <a:tc rowSpan="2">
                  <a:txBody>
                    <a:bodyPr/>
                    <a:lstStyle/>
                    <a:p>
                      <a:pPr marL="0" marR="0" lvl="0" indent="0" algn="l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1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плану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2016 года к 2015 году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075324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2 395,0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2 340,5 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2 287,4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2 198,4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5490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2 551,3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2 499,1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2 279,1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21680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43608" y="620688"/>
            <a:ext cx="7000875" cy="67932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Общие итоги исполнения местного бюджета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91500" cy="11699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14356"/>
            <a:ext cx="7600358" cy="1049332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2. Поступление налоговых платежей во все уровни бюджета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84783"/>
          <a:ext cx="9144000" cy="5588644"/>
        </p:xfrm>
        <a:graphic>
          <a:graphicData uri="http://schemas.openxmlformats.org/drawingml/2006/table">
            <a:tbl>
              <a:tblPr/>
              <a:tblGrid>
                <a:gridCol w="2438400"/>
                <a:gridCol w="1524000"/>
                <a:gridCol w="1524000"/>
                <a:gridCol w="1828800"/>
                <a:gridCol w="1828800"/>
              </a:tblGrid>
              <a:tr h="387437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437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6772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1 209,1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1 768,7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047119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 бюджет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3 357,8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60,1 %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3 510,6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7055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1 020,5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420661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5 587,4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6 193,6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37" name="TextBox 5"/>
          <p:cNvSpPr txBox="1">
            <a:spLocks noChangeArrowheads="1"/>
          </p:cNvSpPr>
          <p:nvPr/>
        </p:nvSpPr>
        <p:spPr bwMode="auto">
          <a:xfrm>
            <a:off x="7143768" y="1196752"/>
            <a:ext cx="13753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(млн.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714" y="571480"/>
            <a:ext cx="8015286" cy="571504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3. Структура доходов бюджета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(млн. руб.)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357297"/>
          <a:ext cx="8858312" cy="5357850"/>
        </p:xfrm>
        <a:graphic>
          <a:graphicData uri="http://schemas.openxmlformats.org/drawingml/2006/table">
            <a:tbl>
              <a:tblPr/>
              <a:tblGrid>
                <a:gridCol w="1993120"/>
                <a:gridCol w="1919300"/>
                <a:gridCol w="1550204"/>
                <a:gridCol w="1697844"/>
                <a:gridCol w="1697844"/>
              </a:tblGrid>
              <a:tr h="445384">
                <a:tc row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5715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1 270,3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1 131,2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075715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1 070,2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5715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субсидии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075715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2 340,5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2 198,4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>
          <a:xfrm>
            <a:off x="928662" y="548681"/>
            <a:ext cx="8072494" cy="665742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4. Исполнение бюджета по доходам в 2016 году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7"/>
          <p:cNvSpPr>
            <a:spLocks noGrp="1"/>
          </p:cNvSpPr>
          <p:nvPr>
            <p:ph sz="half" idx="1"/>
          </p:nvPr>
        </p:nvSpPr>
        <p:spPr>
          <a:xfrm>
            <a:off x="0" y="1484784"/>
            <a:ext cx="4495800" cy="877416"/>
          </a:xfrm>
          <a:noFill/>
        </p:spPr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Объем доходов местного бюджета в расчете на одного жителя (руб.)</a:t>
            </a:r>
          </a:p>
        </p:txBody>
      </p:sp>
      <p:sp>
        <p:nvSpPr>
          <p:cNvPr id="9220" name="Content Placeholder 8"/>
          <p:cNvSpPr>
            <a:spLocks noGrp="1"/>
          </p:cNvSpPr>
          <p:nvPr>
            <p:ph sz="half" idx="2"/>
          </p:nvPr>
        </p:nvSpPr>
        <p:spPr>
          <a:xfrm>
            <a:off x="4495800" y="1484784"/>
            <a:ext cx="4648200" cy="877416"/>
          </a:xfrm>
          <a:noFill/>
        </p:spPr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доходов в 2016 году (млн. руб.)</a:t>
            </a:r>
          </a:p>
          <a:p>
            <a:pPr eaLnBrk="1" hangingPunct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509720" y="2247689"/>
          <a:ext cx="4644008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9728" y="2247689"/>
          <a:ext cx="4499992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344815" cy="808618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5. Безвозмездные поступления из бюджетов других уровней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941040"/>
          </a:xfrm>
          <a:noFill/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2016 году безвозмездные поступления из бюджетов других уровней составляют 48,5% всех поступлений бюджета городского округа.</a:t>
            </a:r>
          </a:p>
          <a:p>
            <a:pPr>
              <a:buFontTx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2285992"/>
          <a:ext cx="9144000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37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924800" cy="998537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6. Наиболее значимые безвозмездные перечисления из федерального и областного бюджетов в 2016 году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475656" y="6353944"/>
            <a:ext cx="3744416" cy="504056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Поступило 1131,2 млн. руб.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/>
        </p:nvSpPr>
        <p:spPr bwMode="auto">
          <a:xfrm>
            <a:off x="1331640" y="620688"/>
            <a:ext cx="7455202" cy="96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платежей бюджета за 2016 год в разрезе доходных источников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(млн. руб., % в общей сумме доходов)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144000" cy="5301207"/>
        </p:xfrm>
        <a:graphic>
          <a:graphicData uri="http://schemas.openxmlformats.org/drawingml/2006/table">
            <a:tbl>
              <a:tblPr/>
              <a:tblGrid>
                <a:gridCol w="3962400"/>
                <a:gridCol w="1323980"/>
                <a:gridCol w="1419220"/>
                <a:gridCol w="1371600"/>
                <a:gridCol w="1066800"/>
              </a:tblGrid>
              <a:tr h="754755">
                <a:tc row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2015г.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2016г.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2016 г. к 2015 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сумме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01614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739,0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324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01614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 от аренды земли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9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 от продажи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54755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3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 от аренды помещения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27313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14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+8,1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0C469">
                            <a:tint val="66000"/>
                            <a:satMod val="160000"/>
                          </a:srgbClr>
                        </a:gs>
                        <a:gs pos="50000">
                          <a:srgbClr val="F0C469">
                            <a:tint val="44500"/>
                            <a:satMod val="160000"/>
                          </a:srgbClr>
                        </a:gs>
                        <a:gs pos="100000">
                          <a:srgbClr val="F0C469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01614"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1 270,3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1 131,2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-139,1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3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6" name="TextBox 6"/>
          <p:cNvSpPr txBox="1">
            <a:spLocks noChangeArrowheads="1"/>
          </p:cNvSpPr>
          <p:nvPr/>
        </p:nvSpPr>
        <p:spPr bwMode="auto">
          <a:xfrm>
            <a:off x="8028384" y="1196752"/>
            <a:ext cx="1115616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548680"/>
            <a:ext cx="7897762" cy="8953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8.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виды собственных доходов бюджета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Презентации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B2B2B2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D5D5D5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B2B2B2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D5D5D5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B2B2B2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D5D5D5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B2B2B2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D5D5D5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</Template>
  <TotalTime>582</TotalTime>
  <Words>1519</Words>
  <Application>Microsoft Office PowerPoint</Application>
  <PresentationFormat>Экран (4:3)</PresentationFormat>
  <Paragraphs>570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Шаблон Презентации</vt:lpstr>
      <vt:lpstr>Слайд 1</vt:lpstr>
      <vt:lpstr>Слайд 2</vt:lpstr>
      <vt:lpstr>2. Поступление налоговых платежей во все уровни бюджета</vt:lpstr>
      <vt:lpstr>3. Структура доходов бюджета  (млн. руб.)</vt:lpstr>
      <vt:lpstr>4. Исполнение бюджета по доходам в 2016 году </vt:lpstr>
      <vt:lpstr>5. Безвозмездные поступления из бюджетов других уровней</vt:lpstr>
      <vt:lpstr>6. Наиболее значимые безвозмездные перечисления из федерального и областного бюджетов в 2016 году</vt:lpstr>
      <vt:lpstr>Слайд 8</vt:lpstr>
      <vt:lpstr>Слайд 9</vt:lpstr>
      <vt:lpstr>Слайд 10</vt:lpstr>
      <vt:lpstr>10. Недоимка налоговых и неналоговых платежей в бюджет (млн.руб.)  </vt:lpstr>
      <vt:lpstr>11. Мероприятия по росту доходов</vt:lpstr>
      <vt:lpstr>12. Структура расходов бюджета за 2016 год</vt:lpstr>
      <vt:lpstr>13. Основные разделы расходов бюджета</vt:lpstr>
      <vt:lpstr>14. Структура расходов бюджета по главным распорядителям бюджетных средств за 2016 год  (млн. руб., %)</vt:lpstr>
      <vt:lpstr>15. Исполнение муниципальных программ</vt:lpstr>
      <vt:lpstr>16. Исполнение адресной инвестиционной программы </vt:lpstr>
      <vt:lpstr>Слайд 18</vt:lpstr>
      <vt:lpstr>18. Средняя заработная плата в соответствии с  «дорожной картой»                                                                         руб. в месяц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КФ-Траулько Е.Е.</dc:creator>
  <cp:lastModifiedBy>Терешкина</cp:lastModifiedBy>
  <cp:revision>83</cp:revision>
  <dcterms:created xsi:type="dcterms:W3CDTF">2017-05-04T06:21:58Z</dcterms:created>
  <dcterms:modified xsi:type="dcterms:W3CDTF">2017-05-11T13:25:47Z</dcterms:modified>
</cp:coreProperties>
</file>