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rawings/drawing3.xml" ContentType="application/vnd.openxmlformats-officedocument.drawingml.chartshapes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rawings/drawing4.xml" ContentType="application/vnd.openxmlformats-officedocument.drawingml.chartshapes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drawings/drawing5.xml" ContentType="application/vnd.openxmlformats-officedocument.drawingml.chartshapes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drawings/drawing6.xml" ContentType="application/vnd.openxmlformats-officedocument.drawingml.chartshapes+xml"/>
  <Override PartName="/ppt/charts/chart15.xml" ContentType="application/vnd.openxmlformats-officedocument.drawingml.chart+xml"/>
  <Override PartName="/ppt/drawings/drawing7.xml" ContentType="application/vnd.openxmlformats-officedocument.drawingml.chartshapes+xml"/>
  <Override PartName="/ppt/charts/chart16.xml" ContentType="application/vnd.openxmlformats-officedocument.drawingml.chart+xml"/>
  <Override PartName="/ppt/drawings/drawing8.xml" ContentType="application/vnd.openxmlformats-officedocument.drawingml.chartshapes+xml"/>
  <Override PartName="/ppt/charts/chart17.xml" ContentType="application/vnd.openxmlformats-officedocument.drawingml.chart+xml"/>
  <Override PartName="/ppt/drawings/drawing9.xml" ContentType="application/vnd.openxmlformats-officedocument.drawingml.chartshapes+xml"/>
  <Override PartName="/ppt/charts/chart18.xml" ContentType="application/vnd.openxmlformats-officedocument.drawingml.chart+xml"/>
  <Override PartName="/ppt/drawings/drawing10.xml" ContentType="application/vnd.openxmlformats-officedocument.drawingml.chartshapes+xml"/>
  <Override PartName="/ppt/charts/chart19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0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21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22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23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24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25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2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316" r:id="rId3"/>
    <p:sldId id="315" r:id="rId4"/>
    <p:sldId id="296" r:id="rId5"/>
    <p:sldId id="304" r:id="rId6"/>
    <p:sldId id="312" r:id="rId7"/>
    <p:sldId id="261" r:id="rId8"/>
    <p:sldId id="313" r:id="rId9"/>
    <p:sldId id="319" r:id="rId10"/>
    <p:sldId id="297" r:id="rId11"/>
    <p:sldId id="302" r:id="rId12"/>
    <p:sldId id="303" r:id="rId13"/>
    <p:sldId id="307" r:id="rId14"/>
    <p:sldId id="308" r:id="rId15"/>
    <p:sldId id="271" r:id="rId16"/>
    <p:sldId id="318" r:id="rId17"/>
    <p:sldId id="270" r:id="rId18"/>
    <p:sldId id="276" r:id="rId19"/>
    <p:sldId id="269" r:id="rId20"/>
    <p:sldId id="288" r:id="rId21"/>
    <p:sldId id="310" r:id="rId22"/>
    <p:sldId id="305" r:id="rId23"/>
    <p:sldId id="273" r:id="rId24"/>
    <p:sldId id="274" r:id="rId25"/>
    <p:sldId id="275" r:id="rId26"/>
    <p:sldId id="282" r:id="rId27"/>
    <p:sldId id="283" r:id="rId28"/>
    <p:sldId id="279" r:id="rId29"/>
    <p:sldId id="284" r:id="rId30"/>
    <p:sldId id="281" r:id="rId31"/>
    <p:sldId id="311" r:id="rId32"/>
    <p:sldId id="278" r:id="rId33"/>
    <p:sldId id="280" r:id="rId34"/>
    <p:sldId id="300" r:id="rId35"/>
    <p:sldId id="306" r:id="rId36"/>
    <p:sldId id="287" r:id="rId37"/>
    <p:sldId id="294" r:id="rId38"/>
    <p:sldId id="289" r:id="rId39"/>
    <p:sldId id="290" r:id="rId40"/>
    <p:sldId id="291" r:id="rId41"/>
    <p:sldId id="292" r:id="rId42"/>
  </p:sldIdLst>
  <p:sldSz cx="9144000" cy="6858000" type="screen4x3"/>
  <p:notesSz cx="6797675" cy="99250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ABF1"/>
    <a:srgbClr val="51A199"/>
    <a:srgbClr val="5BADA5"/>
    <a:srgbClr val="A71CD2"/>
    <a:srgbClr val="ABD5D1"/>
    <a:srgbClr val="E397E5"/>
    <a:srgbClr val="B22DB5"/>
    <a:srgbClr val="E3F1F0"/>
    <a:srgbClr val="AED6D2"/>
    <a:srgbClr val="CFE7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51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7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Excel11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oleObject" Target="file:///C:\Users\FINBANK.ADM\AppData\Local\Microsoft\Windows\INetCache\Content.Outlook\BXEOWG5K\&#1090;&#1072;&#1073;&#1083;&#1080;&#1094;&#1099;%20&#1076;&#1083;&#1103;%20&#1087;&#1088;&#1077;&#1079;.xlsx" TargetMode="Externa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_____Microsoft_Excel12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_____Microsoft_Excel13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_____Microsoft_Excel14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7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8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9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0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1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5.14\finoffice\&#1041;&#1083;&#1077;&#1082;&#1083;&#1086;&#1074;&#1072;\&#1041;&#1083;&#1077;&#1082;&#1083;&#1086;&#1074;&#1072;\&#1087;&#1088;&#1086;&#1077;&#1082;&#1090;%20&#1076;&#1086;&#1093;&#1086;&#1076;&#1086;&#1074;%20&#1073;&#1102;&#1076;&#1078;&#1077;&#1090;&#1072;\2024-2026\&#1050;&#1086;&#1087;&#1080;&#1103;%20&#1090;&#1072;&#1073;&#1083;&#1080;&#1094;&#1099;%20&#1076;&#1083;&#1103;%20&#1087;&#1088;&#1077;&#1079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5.14\finoffice\&#1041;&#1083;&#1077;&#1082;&#1083;&#1086;&#1074;&#1072;\&#1041;&#1083;&#1077;&#1082;&#1083;&#1086;&#1074;&#1072;\&#1087;&#1088;&#1086;&#1077;&#1082;&#1090;%20&#1076;&#1086;&#1093;&#1086;&#1076;&#1086;&#1074;%20&#1073;&#1102;&#1076;&#1078;&#1077;&#1090;&#1072;\2024-2026\&#1050;&#1086;&#1087;&#1080;&#1103;%20&#1090;&#1072;&#1073;&#1083;&#1080;&#1094;&#1099;%20&#1076;&#1083;&#1103;%20&#1087;&#1088;&#1077;&#1079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5.14\finoffice\&#1041;&#1083;&#1077;&#1082;&#1083;&#1086;&#1074;&#1072;\&#1041;&#1083;&#1077;&#1082;&#1083;&#1086;&#1074;&#1072;\&#1087;&#1088;&#1086;&#1077;&#1082;&#1090;%20&#1076;&#1086;&#1093;&#1086;&#1076;&#1086;&#1074;%20&#1073;&#1102;&#1076;&#1078;&#1077;&#1090;&#1072;\2024-2026\&#1050;&#1086;&#1087;&#1080;&#1103;%20&#1090;&#1072;&#1073;&#1083;&#1080;&#1094;&#1099;%20&#1076;&#1083;&#1103;%20&#1087;&#1088;&#1077;&#1079;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3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5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view3D>
      <c:rotX val="0"/>
      <c:rotY val="0"/>
      <c:rAngAx val="0"/>
    </c:view3D>
    <c:floor>
      <c:thickness val="0"/>
    </c:floor>
    <c:sideWall>
      <c:thickness val="0"/>
      <c:spPr>
        <a:noFill/>
        <a:ln w="25385">
          <a:noFill/>
        </a:ln>
      </c:spPr>
    </c:sideWall>
    <c:backWall>
      <c:thickness val="0"/>
      <c:spPr>
        <a:noFill/>
        <a:ln w="25385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.35556188887538431"/>
          <c:w val="0.96604938271604934"/>
          <c:h val="0.3862475219721958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занятых в экономике (среднесписочная)*тыс.чел.</c:v>
                </c:pt>
              </c:strCache>
            </c:strRef>
          </c:tx>
          <c:spPr>
            <a:gradFill>
              <a:gsLst>
                <a:gs pos="0">
                  <a:srgbClr val="002060"/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lin ang="600000" scaled="0"/>
            </a:gradFill>
          </c:spPr>
          <c:invertIfNegative val="0"/>
          <c:dLbls>
            <c:dLbl>
              <c:idx val="0"/>
              <c:layout>
                <c:manualLayout>
                  <c:x val="1.9807279331117408E-2"/>
                  <c:y val="-1.27850847389378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820-4CA5-85FC-874C4FC1E34E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3204852887411361E-2"/>
                  <c:y val="-6.39254236946881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820-4CA5-85FC-874C4FC1E34E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6506066109264258E-3"/>
                  <c:y val="-4.47477965862819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0820-4CA5-85FC-874C4FC1E34E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6.6024264437056987E-3"/>
                  <c:y val="-3.19627118473440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820-4CA5-85FC-874C4FC1E34E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8060312385749402E-2"/>
                  <c:y val="-2.55701694778756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0820-4CA5-85FC-874C4FC1E34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accent5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2022 отчет</c:v>
                </c:pt>
                <c:pt idx="1">
                  <c:v>2023 оценка</c:v>
                </c:pt>
                <c:pt idx="2">
                  <c:v>2024 прогноз</c:v>
                </c:pt>
                <c:pt idx="3">
                  <c:v>2025 прогноз</c:v>
                </c:pt>
                <c:pt idx="4">
                  <c:v>2026 прогноз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65046</c:v>
                </c:pt>
                <c:pt idx="1">
                  <c:v>64121</c:v>
                </c:pt>
                <c:pt idx="2">
                  <c:v>65050</c:v>
                </c:pt>
                <c:pt idx="3">
                  <c:v>67202</c:v>
                </c:pt>
                <c:pt idx="4">
                  <c:v>70257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0820-4CA5-85FC-874C4FC1E3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2534240"/>
        <c:axId val="302539336"/>
        <c:axId val="0"/>
      </c:bar3DChart>
      <c:catAx>
        <c:axId val="302534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accent4">
                <a:lumMod val="75000"/>
              </a:schemeClr>
            </a:solidFill>
            <a:prstDash val="solid"/>
          </a:ln>
          <a:effectLst>
            <a:glow rad="70000">
              <a:schemeClr val="accent6">
                <a:tint val="30000"/>
                <a:shade val="95000"/>
                <a:satMod val="300000"/>
                <a:alpha val="50000"/>
              </a:schemeClr>
            </a:glow>
          </a:effectLst>
        </c:spPr>
        <c:txPr>
          <a:bodyPr/>
          <a:lstStyle/>
          <a:p>
            <a:pPr>
              <a:defRPr b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302539336"/>
        <c:crosses val="autoZero"/>
        <c:auto val="1"/>
        <c:lblAlgn val="ctr"/>
        <c:lblOffset val="100"/>
        <c:noMultiLvlLbl val="0"/>
      </c:catAx>
      <c:valAx>
        <c:axId val="3025393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02534240"/>
        <c:crosses val="autoZero"/>
        <c:crossBetween val="between"/>
      </c:valAx>
      <c:spPr>
        <a:ln>
          <a:solidFill>
            <a:schemeClr val="bg1"/>
          </a:solidFill>
        </a:ln>
      </c:spPr>
    </c:plotArea>
    <c:plotVisOnly val="1"/>
    <c:dispBlanksAs val="gap"/>
    <c:showDLblsOverMax val="0"/>
  </c:chart>
  <c:txPr>
    <a:bodyPr/>
    <a:lstStyle/>
    <a:p>
      <a:pPr>
        <a:defRPr sz="1797"/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40"/>
    </mc:Choice>
    <mc:Fallback>
      <c:style val="40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33845297092564147"/>
          <c:w val="0.95303961748634891"/>
          <c:h val="0.6549560853199498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38100">
              <a:solidFill>
                <a:srgbClr val="B22DB5"/>
              </a:solidFill>
            </a:ln>
          </c:spPr>
          <c:marker>
            <c:spPr>
              <a:ln w="38100">
                <a:solidFill>
                  <a:srgbClr val="B22DB5"/>
                </a:solidFill>
              </a:ln>
            </c:spPr>
          </c:marker>
          <c:dLbls>
            <c:dLbl>
              <c:idx val="0"/>
              <c:layout>
                <c:manualLayout>
                  <c:x val="-0.11031924376306321"/>
                  <c:y val="-0.188775535483359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D576-42D0-AB52-BB07BBB6C930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8794976238968134E-2"/>
                  <c:y val="0.173044240859748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576-42D0-AB52-BB07BBB6C930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3336727766463002E-2"/>
                  <c:y val="0.188775535483359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D576-42D0-AB52-BB07BBB6C930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6972165648337027E-2"/>
                  <c:y val="0.188775535483359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576-42D0-AB52-BB07BBB6C93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286.60000000000002</c:v>
                </c:pt>
                <c:pt idx="1">
                  <c:v>298.5</c:v>
                </c:pt>
                <c:pt idx="2">
                  <c:v>311.5</c:v>
                </c:pt>
                <c:pt idx="3">
                  <c:v>320.5</c:v>
                </c:pt>
                <c:pt idx="4">
                  <c:v>329.5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D576-42D0-AB52-BB07BBB6C9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4624936"/>
        <c:axId val="304624152"/>
      </c:lineChart>
      <c:catAx>
        <c:axId val="30462493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304624152"/>
        <c:crosses val="autoZero"/>
        <c:auto val="1"/>
        <c:lblAlgn val="ctr"/>
        <c:lblOffset val="100"/>
        <c:noMultiLvlLbl val="0"/>
      </c:catAx>
      <c:valAx>
        <c:axId val="3046241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04624936"/>
        <c:crosses val="autoZero"/>
        <c:crossBetween val="between"/>
      </c:valAx>
      <c:spPr>
        <a:solidFill>
          <a:schemeClr val="bg1"/>
        </a:solidFill>
      </c:spPr>
    </c:plotArea>
    <c:plotVisOnly val="1"/>
    <c:dispBlanksAs val="gap"/>
    <c:showDLblsOverMax val="0"/>
  </c:chart>
  <c:txPr>
    <a:bodyPr/>
    <a:lstStyle/>
    <a:p>
      <a:pPr>
        <a:defRPr sz="1800" b="1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3925348339239692E-4"/>
          <c:y val="2.2676818481390808E-3"/>
          <c:w val="0.61075696338055063"/>
          <c:h val="0.826091167245192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от использования имущества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dLbls>
            <c:dLbl>
              <c:idx val="6"/>
              <c:layout>
                <c:manualLayout>
                  <c:x val="-3.1074362300043543E-2"/>
                  <c:y val="-7.64806656877141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A4A-4F83-B731-2A1A8D69850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167.4</c:v>
                </c:pt>
                <c:pt idx="1">
                  <c:v>178.3</c:v>
                </c:pt>
                <c:pt idx="2">
                  <c:v>167.5</c:v>
                </c:pt>
                <c:pt idx="3">
                  <c:v>171.6</c:v>
                </c:pt>
                <c:pt idx="4">
                  <c:v>169</c:v>
                </c:pt>
                <c:pt idx="5">
                  <c:v>170</c:v>
                </c:pt>
                <c:pt idx="6">
                  <c:v>175.4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3A4A-4F83-B731-2A1A8D69850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Доходы от продажи материальных и нематериальных активов</c:v>
                </c:pt>
              </c:strCache>
            </c:strRef>
          </c:tx>
          <c:spPr>
            <a:ln w="38100">
              <a:solidFill>
                <a:srgbClr val="B22DB5"/>
              </a:solidFill>
            </a:ln>
          </c:spPr>
          <c:marker>
            <c:spPr>
              <a:ln w="38100">
                <a:solidFill>
                  <a:srgbClr val="B22DB5"/>
                </a:solidFill>
              </a:ln>
            </c:spPr>
          </c:marker>
          <c:dLbls>
            <c:dLbl>
              <c:idx val="0"/>
              <c:layout>
                <c:manualLayout>
                  <c:x val="8.10635538261997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A4A-4F83-B731-2A1A8D698506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8.1063553826200233E-3"/>
                  <c:y val="-6.42437591776798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A4A-4F83-B731-2A1A8D698506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3510592304366627E-2"/>
                  <c:y val="-6.42437591776798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3A4A-4F83-B731-2A1A8D698506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1.3510592304366627E-2"/>
                  <c:y val="-6.42437591776798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3A4A-4F83-B731-2A1A8D69850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209.5</c:v>
                </c:pt>
                <c:pt idx="1">
                  <c:v>61</c:v>
                </c:pt>
                <c:pt idx="2">
                  <c:v>44.5</c:v>
                </c:pt>
                <c:pt idx="3">
                  <c:v>32</c:v>
                </c:pt>
                <c:pt idx="4">
                  <c:v>32</c:v>
                </c:pt>
                <c:pt idx="5">
                  <c:v>27.7</c:v>
                </c:pt>
                <c:pt idx="6">
                  <c:v>25.8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3A4A-4F83-B731-2A1A8D69850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Доходы от восстановительной стоимости зеленых насаждений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dLbls>
            <c:dLbl>
              <c:idx val="2"/>
              <c:layout>
                <c:manualLayout>
                  <c:x val="-6.485084306095977E-2"/>
                  <c:y val="-1.83553597650514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3A4A-4F83-B731-2A1A8D698506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0531883295716463E-2"/>
                  <c:y val="2.44735721360821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3A4A-4F83-B731-2A1A8D698506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0531776913099872E-2"/>
                  <c:y val="2.75327987635906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3A4A-4F83-B731-2A1A8D698506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4.1882836143537085E-2"/>
                  <c:y val="1.22366656260478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3A4A-4F83-B731-2A1A8D69850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</c:numCache>
            </c:num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83.4</c:v>
                </c:pt>
                <c:pt idx="1">
                  <c:v>27.1</c:v>
                </c:pt>
                <c:pt idx="2">
                  <c:v>239.4</c:v>
                </c:pt>
                <c:pt idx="3">
                  <c:v>62.4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3A4A-4F83-B731-2A1A8D698506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Прочие неналоговые доходы</c:v>
                </c:pt>
              </c:strCache>
            </c:strRef>
          </c:tx>
          <c:spPr>
            <a:ln w="38100">
              <a:solidFill>
                <a:srgbClr val="E0B8DE"/>
              </a:solidFill>
            </a:ln>
          </c:spPr>
          <c:marker>
            <c:spPr>
              <a:ln w="38100">
                <a:solidFill>
                  <a:srgbClr val="E0B8DE"/>
                </a:solidFill>
              </a:ln>
            </c:spPr>
          </c:marker>
          <c:dLbls>
            <c:dLbl>
              <c:idx val="0"/>
              <c:layout>
                <c:manualLayout>
                  <c:x val="-4.998919152615651E-2"/>
                  <c:y val="-1.22369065100342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3A4A-4F83-B731-2A1A8D698506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7021290991349842E-2"/>
                  <c:y val="-3.05922662750856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3A4A-4F83-B731-2A1A8D698506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3510592304366627E-2"/>
                  <c:y val="-1.22369065100342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3A4A-4F83-B731-2A1A8D69850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</c:numCache>
            </c:numRef>
          </c:cat>
          <c:val>
            <c:numRef>
              <c:f>Лист1!$E$2:$E$8</c:f>
              <c:numCache>
                <c:formatCode>General</c:formatCode>
                <c:ptCount val="7"/>
                <c:pt idx="0">
                  <c:v>9.5</c:v>
                </c:pt>
                <c:pt idx="1">
                  <c:v>13.3</c:v>
                </c:pt>
                <c:pt idx="2">
                  <c:v>16.8</c:v>
                </c:pt>
                <c:pt idx="3">
                  <c:v>11.6</c:v>
                </c:pt>
                <c:pt idx="4">
                  <c:v>8</c:v>
                </c:pt>
                <c:pt idx="5">
                  <c:v>7.3</c:v>
                </c:pt>
                <c:pt idx="6">
                  <c:v>8.2000000000000011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F-3A4A-4F83-B731-2A1A8D698506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Столбец1</c:v>
                </c:pt>
              </c:strCache>
            </c:strRef>
          </c:tx>
          <c:cat>
            <c:numRef>
              <c:f>Лист1!$A$2:$A$8</c:f>
              <c:numCache>
                <c:formatCode>General</c:formatCode>
                <c:ptCount val="7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</c:numCache>
            </c:numRef>
          </c:cat>
          <c:val>
            <c:numRef>
              <c:f>Лист1!$F$2:$F$8</c:f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0-3A4A-4F83-B731-2A1A8D698506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Столбец2</c:v>
                </c:pt>
              </c:strCache>
            </c:strRef>
          </c:tx>
          <c:cat>
            <c:numRef>
              <c:f>Лист1!$A$2:$A$8</c:f>
              <c:numCache>
                <c:formatCode>General</c:formatCode>
                <c:ptCount val="7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</c:numCache>
            </c:numRef>
          </c:cat>
          <c:val>
            <c:numRef>
              <c:f>Лист1!$G$2:$G$8</c:f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1-3A4A-4F83-B731-2A1A8D6985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4630032"/>
        <c:axId val="304625720"/>
      </c:lineChart>
      <c:catAx>
        <c:axId val="304630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4625720"/>
        <c:crosses val="autoZero"/>
        <c:auto val="1"/>
        <c:lblAlgn val="ctr"/>
        <c:lblOffset val="100"/>
        <c:noMultiLvlLbl val="0"/>
      </c:catAx>
      <c:valAx>
        <c:axId val="3046257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04630032"/>
        <c:crosses val="autoZero"/>
        <c:crossBetween val="between"/>
      </c:valAx>
      <c:spPr>
        <a:ln w="38100"/>
      </c:spPr>
    </c:plotArea>
    <c:legend>
      <c:legendPos val="r"/>
      <c:layout>
        <c:manualLayout>
          <c:xMode val="edge"/>
          <c:yMode val="edge"/>
          <c:x val="0.61094940953393173"/>
          <c:y val="6.4243759177679868E-2"/>
          <c:w val="0.33438045742823147"/>
          <c:h val="0.7174257402846671"/>
        </c:manualLayout>
      </c:layout>
      <c:overlay val="0"/>
      <c:txPr>
        <a:bodyPr/>
        <a:lstStyle/>
        <a:p>
          <a:pPr>
            <a:defRPr sz="1600" baseline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hart>
    <c:title>
      <c:layout>
        <c:manualLayout>
          <c:xMode val="edge"/>
          <c:yMode val="edge"/>
          <c:x val="9.3009048553643781E-2"/>
          <c:y val="5.3044771192452662E-2"/>
        </c:manualLayout>
      </c:layout>
      <c:overlay val="0"/>
      <c:txPr>
        <a:bodyPr/>
        <a:lstStyle/>
        <a:p>
          <a:pPr>
            <a:defRPr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налоговых расходов  по видам в общей сумме налоговых расходов</c:v>
                </c:pt>
              </c:strCache>
            </c:strRef>
          </c:tx>
          <c:spPr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 w="139700" h="139700" prst="divot"/>
              <a:contourClr>
                <a:srgbClr val="000000"/>
              </a:contourClr>
            </a:sp3d>
          </c:spPr>
          <c:explosion val="25"/>
          <c:dPt>
            <c:idx val="0"/>
            <c:bubble3D val="0"/>
            <c:spPr>
              <a:solidFill>
                <a:srgbClr val="B22DB5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 w="139700" h="139700" prst="divot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2ED7-4129-8F5C-EDE9DA22E1D3}"/>
              </c:ext>
            </c:extLst>
          </c:dPt>
          <c:dPt>
            <c:idx val="1"/>
            <c:bubble3D val="0"/>
            <c:spPr>
              <a:solidFill>
                <a:srgbClr val="5BADA5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 w="139700" h="139700" prst="divot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ED7-4129-8F5C-EDE9DA22E1D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Льготы по земельному налогу для физических лиц</c:v>
                </c:pt>
                <c:pt idx="1">
                  <c:v>Льготы по земельному налогу в размере 70%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2"/>
                <c:pt idx="0">
                  <c:v>0.13100000000000001</c:v>
                </c:pt>
                <c:pt idx="1">
                  <c:v>0.86900000000000188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ED7-4129-8F5C-EDE9DA22E1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  <c:txPr>
        <a:bodyPr/>
        <a:lstStyle/>
        <a:p>
          <a:pPr>
            <a:defRPr>
              <a:solidFill>
                <a:srgbClr val="00206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130541224480476"/>
          <c:y val="0.35199527109900552"/>
          <c:w val="0.41177189656848445"/>
          <c:h val="0.7487287785447677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effectLst>
              <a:innerShdw blurRad="114300">
                <a:prstClr val="black"/>
              </a:innerShdw>
            </a:effectLst>
          </c:spPr>
          <c:explosion val="25"/>
          <c:dPt>
            <c:idx val="0"/>
            <c:bubble3D val="0"/>
            <c:spPr>
              <a:solidFill>
                <a:srgbClr val="EFABF1"/>
              </a:solidFill>
              <a:effectLst>
                <a:innerShdw blurRad="114300">
                  <a:prstClr val="black"/>
                </a:innerShdw>
              </a:effectLst>
            </c:spPr>
          </c:dPt>
          <c:dPt>
            <c:idx val="2"/>
            <c:bubble3D val="0"/>
            <c:spPr>
              <a:solidFill>
                <a:srgbClr val="0070C0"/>
              </a:solidFill>
              <a:effectLst>
                <a:innerShdw blurRad="114300">
                  <a:prstClr val="black"/>
                </a:innerShdw>
              </a:effectLst>
            </c:spPr>
          </c:dPt>
          <c:dPt>
            <c:idx val="3"/>
            <c:bubble3D val="0"/>
            <c:spPr>
              <a:solidFill>
                <a:srgbClr val="5BADA5"/>
              </a:solidFill>
              <a:effectLst>
                <a:innerShdw blurRad="114300">
                  <a:prstClr val="black"/>
                </a:innerShdw>
              </a:effectLst>
            </c:spPr>
          </c:dPt>
          <c:dPt>
            <c:idx val="4"/>
            <c:bubble3D val="0"/>
            <c:spPr>
              <a:solidFill>
                <a:schemeClr val="bg1"/>
              </a:solidFill>
              <a:ln cmpd="sng">
                <a:solidFill>
                  <a:srgbClr val="A71CD2"/>
                </a:solidFill>
              </a:ln>
              <a:effectLst>
                <a:innerShdw blurRad="114300">
                  <a:prstClr val="black"/>
                </a:innerShdw>
              </a:effectLst>
              <a:scene3d>
                <a:camera prst="orthographicFront"/>
                <a:lightRig rig="threePt" dir="t"/>
              </a:scene3d>
              <a:sp3d/>
            </c:spPr>
          </c:dPt>
          <c:dPt>
            <c:idx val="5"/>
            <c:bubble3D val="0"/>
            <c:spPr>
              <a:solidFill>
                <a:srgbClr val="7030A0"/>
              </a:solidFill>
              <a:effectLst>
                <a:innerShdw blurRad="114300">
                  <a:prstClr val="black"/>
                </a:innerShdw>
              </a:effectLst>
            </c:spPr>
          </c:dPt>
          <c:dPt>
            <c:idx val="7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effectLst>
                <a:innerShdw blurRad="114300">
                  <a:prstClr val="black"/>
                </a:innerShdw>
              </a:effectLst>
            </c:spPr>
          </c:dPt>
          <c:dPt>
            <c:idx val="9"/>
            <c:bubble3D val="0"/>
            <c:spPr>
              <a:solidFill>
                <a:srgbClr val="C00000"/>
              </a:solidFill>
              <a:effectLst>
                <a:innerShdw blurRad="114300">
                  <a:prstClr val="black"/>
                </a:innerShdw>
              </a:effectLst>
            </c:spPr>
          </c:dPt>
          <c:dLbls>
            <c:dLbl>
              <c:idx val="0"/>
              <c:layout>
                <c:manualLayout>
                  <c:x val="0.10521438388640209"/>
                  <c:y val="-0.1445313099572040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Общегосударственные расходы </a:t>
                    </a:r>
                  </a:p>
                  <a:p>
                    <a:r>
                      <a:rPr lang="ru-RU" dirty="0" smtClean="0"/>
                      <a:t>409,6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99166968394615"/>
                      <c:h val="0.13822512024580796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.12741510858465979"/>
                  <c:y val="-4.913682556648438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Средства массовой информации </a:t>
                    </a:r>
                  </a:p>
                  <a:p>
                    <a:r>
                      <a:rPr lang="ru-RU" dirty="0" smtClean="0"/>
                      <a:t>14,3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24023012310068306"/>
                  <c:y val="-4.3898266534757912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Национальная экономика</a:t>
                    </a:r>
                  </a:p>
                  <a:p>
                    <a:r>
                      <a:rPr lang="ru-RU" dirty="0" smtClean="0"/>
                      <a:t>265,3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5254503314239279"/>
                  <c:y val="9.8319349423782922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Жилищно-коммунальное хозяйство</a:t>
                    </a:r>
                  </a:p>
                  <a:p>
                    <a:r>
                      <a:rPr lang="ru-RU" dirty="0" smtClean="0"/>
                      <a:t>357,6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4.3487276048198957E-2"/>
                  <c:y val="5.234285718272479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Национальная безопасность и правоохранительная деятельность</a:t>
                    </a:r>
                  </a:p>
                  <a:p>
                    <a:r>
                      <a:rPr lang="ru-RU" dirty="0" smtClean="0"/>
                      <a:t>13,3</a:t>
                    </a:r>
                  </a:p>
                  <a:p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11330441119480462"/>
                  <c:y val="-0.14888729894496244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400" dirty="0" smtClean="0">
                        <a:solidFill>
                          <a:schemeClr val="bg1"/>
                        </a:solidFill>
                      </a:rPr>
                      <a:t>Образование </a:t>
                    </a:r>
                  </a:p>
                  <a:p>
                    <a:pPr>
                      <a:defRPr sz="1400" b="1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400" dirty="0" smtClean="0">
                        <a:solidFill>
                          <a:schemeClr val="bg1"/>
                        </a:solidFill>
                      </a:rPr>
                      <a:t>1 853,05</a:t>
                    </a:r>
                    <a:endParaRPr lang="ru-RU" sz="140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9.8691876468750189E-2"/>
                  <c:y val="0.1593945918340293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Социальная политика </a:t>
                    </a:r>
                  </a:p>
                  <a:p>
                    <a:r>
                      <a:rPr lang="ru-RU" dirty="0" smtClean="0"/>
                      <a:t>192,0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0.19716629884072162"/>
                  <c:y val="7.863559554989346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Культура, кинематография </a:t>
                    </a:r>
                  </a:p>
                  <a:p>
                    <a:r>
                      <a:rPr lang="ru-RU" dirty="0" smtClean="0"/>
                      <a:t>200,3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0.23533237996487927"/>
                  <c:y val="-6.206403481721383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Физическая культура и спорт 4,8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340002275590846"/>
                      <c:h val="0.1315796817724518"/>
                    </c:manualLayout>
                  </c15:layout>
                </c:ext>
              </c:extLst>
            </c:dLbl>
            <c:dLbl>
              <c:idx val="9"/>
              <c:layout>
                <c:manualLayout>
                  <c:x val="-0.14115139647656119"/>
                  <c:y val="-0.18283031492052684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i="0" u="none" strike="noStrike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a:t>Охрана окружающей среды</a:t>
                    </a:r>
                  </a:p>
                  <a:p>
                    <a:r>
                      <a:rPr lang="ru-RU" sz="1400" b="1" i="0" u="none" strike="noStrike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a:t> 0,68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405002677821871"/>
                      <c:h val="0.15572477489231251"/>
                    </c:manualLayout>
                  </c15:layout>
                </c:ext>
              </c:extLst>
            </c:dLbl>
            <c:dLbl>
              <c:idx val="10"/>
              <c:layout>
                <c:manualLayout>
                  <c:x val="6.6384588764381733E-2"/>
                  <c:y val="-0.1528471779386791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003336483377485"/>
                      <c:h val="0.18496470417507957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accent5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Лист1!$A$2:$A$12</c:f>
              <c:strCache>
                <c:ptCount val="11"/>
                <c:pt idx="0">
                  <c:v>Общегосударственные расходы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Охрана окружающей среды</c:v>
                </c:pt>
                <c:pt idx="5">
                  <c:v>Образование</c:v>
                </c:pt>
                <c:pt idx="6">
                  <c:v>Культура, кинематография 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  <c:pt idx="9">
                  <c:v>Средства массовой информации</c:v>
                </c:pt>
                <c:pt idx="10">
                  <c:v>Обслуживание государственного и муниципального долга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409.6</c:v>
                </c:pt>
                <c:pt idx="1">
                  <c:v>13.3</c:v>
                </c:pt>
                <c:pt idx="2">
                  <c:v>265.3</c:v>
                </c:pt>
                <c:pt idx="3">
                  <c:v>357.6</c:v>
                </c:pt>
                <c:pt idx="4">
                  <c:v>0.68</c:v>
                </c:pt>
                <c:pt idx="5" formatCode="#,##0.00">
                  <c:v>1853.05</c:v>
                </c:pt>
                <c:pt idx="6">
                  <c:v>200.3</c:v>
                </c:pt>
                <c:pt idx="7">
                  <c:v>191.9</c:v>
                </c:pt>
                <c:pt idx="8">
                  <c:v>4.8</c:v>
                </c:pt>
                <c:pt idx="9">
                  <c:v>14.3</c:v>
                </c:pt>
                <c:pt idx="10">
                  <c:v>7.3999999999999996E-2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effectLst>
          <a:outerShdw blurRad="50800" dist="50800" dir="5400000" sx="19000" sy="19000" algn="ctr" rotWithShape="0">
            <a:srgbClr val="000000">
              <a:alpha val="43137"/>
            </a:srgbClr>
          </a:outerShdw>
        </a:effectLst>
      </c:spPr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6975308641975849E-2"/>
          <c:y val="0.112215593202781"/>
          <c:w val="0.98302469135802473"/>
          <c:h val="0.779734455130823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МБ</c:v>
                </c:pt>
              </c:strCache>
            </c:strRef>
          </c:tx>
          <c:spPr>
            <a:solidFill>
              <a:srgbClr val="ABD5D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797" b="1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</c:numCache>
            </c:num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348.9</c:v>
                </c:pt>
                <c:pt idx="1">
                  <c:v>377.8</c:v>
                </c:pt>
                <c:pt idx="2">
                  <c:v>392.9</c:v>
                </c:pt>
                <c:pt idx="3">
                  <c:v>408.6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B8B-4B4B-A321-9C905939B36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ОБ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9.9655593822908766E-3"/>
                  <c:y val="-8.23790003773980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B8B-4B4B-A321-9C905939B367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471179128245043E-2"/>
                  <c:y val="-8.45178397065942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6B8B-4B4B-A321-9C905939B367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1471173482982931E-2"/>
                  <c:y val="-6.78343431926367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B8B-4B4B-A321-9C905939B367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0037276797609658E-2"/>
                  <c:y val="-8.14012118311624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6B8B-4B4B-A321-9C905939B36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797" b="1" i="0" u="none" strike="noStrike" kern="1200" baseline="0">
                    <a:solidFill>
                      <a:srgbClr val="002060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</c:numCache>
            </c:numRef>
          </c:cat>
          <c:val>
            <c:numRef>
              <c:f>Лист1!$C$2:$C$5</c:f>
              <c:numCache>
                <c:formatCode>#,##0.00</c:formatCode>
                <c:ptCount val="4"/>
                <c:pt idx="0">
                  <c:v>40.849999999999994</c:v>
                </c:pt>
                <c:pt idx="1">
                  <c:v>41.1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6B8B-4B4B-A321-9C905939B3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2534632"/>
        <c:axId val="307070984"/>
        <c:axId val="0"/>
      </c:bar3DChart>
      <c:catAx>
        <c:axId val="3025346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797" b="1" i="0" u="none" strike="noStrike" kern="1200" baseline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307070984"/>
        <c:crosses val="autoZero"/>
        <c:auto val="1"/>
        <c:lblAlgn val="ctr"/>
        <c:lblOffset val="100"/>
        <c:noMultiLvlLbl val="0"/>
      </c:catAx>
      <c:valAx>
        <c:axId val="307070984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302534632"/>
        <c:crosses val="autoZero"/>
        <c:crossBetween val="between"/>
      </c:valAx>
      <c:spPr>
        <a:noFill/>
        <a:ln w="25390">
          <a:noFill/>
        </a:ln>
        <a:effectLst/>
      </c:spPr>
    </c:plotArea>
    <c:legend>
      <c:legendPos val="r"/>
      <c:layout>
        <c:manualLayout>
          <c:xMode val="edge"/>
          <c:yMode val="edge"/>
          <c:x val="0.13605722049401919"/>
          <c:y val="2.3877982003122526E-2"/>
          <c:w val="0.29044353868088735"/>
          <c:h val="0.122509684079712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797" b="1" i="0" u="none" strike="noStrike" kern="1200" baseline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797"/>
      </a:pPr>
      <a:endParaRPr lang="ru-RU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7352045554025846E-2"/>
          <c:y val="2.9569892473118385E-2"/>
          <c:w val="0.98264795444597464"/>
          <c:h val="0.5962928625857264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Лист2!$A$12:$D$12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51A199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59%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B93-4808-9073-642CC2219C70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22%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B93-4808-9073-642CC2219C70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11%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B93-4808-9073-642CC2219C70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B93-4808-9073-642CC2219C70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6.3098347469184865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1%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CB93-4808-9073-642CC2219C7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accent5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Лист2!$E$11:$I$11</c:f>
              <c:strCache>
                <c:ptCount val="5"/>
                <c:pt idx="0">
                  <c:v>Дороги</c:v>
                </c:pt>
                <c:pt idx="1">
                  <c:v>Коммунальное хозяйство</c:v>
                </c:pt>
                <c:pt idx="2">
                  <c:v>Благоустройство</c:v>
                </c:pt>
                <c:pt idx="3">
                  <c:v>Культура</c:v>
                </c:pt>
                <c:pt idx="4">
                  <c:v>Прочие</c:v>
                </c:pt>
              </c:strCache>
            </c:strRef>
          </c:cat>
          <c:val>
            <c:numRef>
              <c:f>Лист2!$E$12:$I$12</c:f>
              <c:numCache>
                <c:formatCode>#,##0</c:formatCode>
                <c:ptCount val="5"/>
                <c:pt idx="0">
                  <c:v>58.760107816711603</c:v>
                </c:pt>
                <c:pt idx="1">
                  <c:v>21.832884097035038</c:v>
                </c:pt>
                <c:pt idx="2">
                  <c:v>10.781671159029649</c:v>
                </c:pt>
                <c:pt idx="3">
                  <c:v>7.2776280323450138</c:v>
                </c:pt>
                <c:pt idx="4">
                  <c:v>1.3477088948787097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CB93-4808-9073-642CC2219C70}"/>
            </c:ext>
          </c:extLst>
        </c:ser>
        <c:ser>
          <c:idx val="1"/>
          <c:order val="1"/>
          <c:tx>
            <c:strRef>
              <c:f>Лист2!$A$13:$D$13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E3F1F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72%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CB93-4808-9073-642CC2219C70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26%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CB93-4808-9073-642CC2219C70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3098347469185481E-3"/>
                  <c:y val="-1.344086021505385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0%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CB93-4808-9073-642CC2219C70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3098347469184865E-3"/>
                  <c:y val="-2.6881720430107659E-3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2%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CB93-4808-9073-642CC2219C70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6.3098347469184865E-3"/>
                  <c:y val="-5.376344086021537E-3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1%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CB93-4808-9073-642CC2219C7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accent5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Лист2!$E$11:$I$11</c:f>
              <c:strCache>
                <c:ptCount val="5"/>
                <c:pt idx="0">
                  <c:v>Дороги</c:v>
                </c:pt>
                <c:pt idx="1">
                  <c:v>Коммунальное хозяйство</c:v>
                </c:pt>
                <c:pt idx="2">
                  <c:v>Благоустройство</c:v>
                </c:pt>
                <c:pt idx="3">
                  <c:v>Культура</c:v>
                </c:pt>
                <c:pt idx="4">
                  <c:v>Прочие</c:v>
                </c:pt>
              </c:strCache>
            </c:strRef>
          </c:cat>
          <c:val>
            <c:numRef>
              <c:f>Лист2!$E$13:$I$13</c:f>
              <c:numCache>
                <c:formatCode>#,##0</c:formatCode>
                <c:ptCount val="5"/>
                <c:pt idx="0">
                  <c:v>71.962616822429524</c:v>
                </c:pt>
                <c:pt idx="1">
                  <c:v>25.649013499480791</c:v>
                </c:pt>
                <c:pt idx="2">
                  <c:v>0</c:v>
                </c:pt>
                <c:pt idx="3">
                  <c:v>1.8691588785046731</c:v>
                </c:pt>
                <c:pt idx="4">
                  <c:v>0.51921079958463057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CB93-4808-9073-642CC2219C70}"/>
            </c:ext>
          </c:extLst>
        </c:ser>
        <c:ser>
          <c:idx val="2"/>
          <c:order val="2"/>
          <c:tx>
            <c:strRef>
              <c:f>Лист2!$A$14:$D$14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B22DB5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99%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CB93-4808-9073-642CC2219C70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CB93-4808-9073-642CC2219C70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8872934336481591E-3"/>
                  <c:y val="-1.0752688172043012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CB93-4808-9073-642CC2219C70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8872934336481591E-3"/>
                  <c:y val="-2.6881720430107659E-3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0%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CB93-4808-9073-642CC2219C70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mtClean="0"/>
                      <a:t>1%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CB93-4808-9073-642CC2219C7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accent5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Лист2!$E$11:$I$11</c:f>
              <c:strCache>
                <c:ptCount val="5"/>
                <c:pt idx="0">
                  <c:v>Дороги</c:v>
                </c:pt>
                <c:pt idx="1">
                  <c:v>Коммунальное хозяйство</c:v>
                </c:pt>
                <c:pt idx="2">
                  <c:v>Благоустройство</c:v>
                </c:pt>
                <c:pt idx="3">
                  <c:v>Культура</c:v>
                </c:pt>
                <c:pt idx="4">
                  <c:v>Прочие</c:v>
                </c:pt>
              </c:strCache>
            </c:strRef>
          </c:cat>
          <c:val>
            <c:numRef>
              <c:f>Лист2!$E$14:$I$14</c:f>
              <c:numCache>
                <c:formatCode>#,##0</c:formatCode>
                <c:ptCount val="5"/>
                <c:pt idx="0">
                  <c:v>99.202551834130759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0.79744816586921619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CB93-4808-9073-642CC2219C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7065104"/>
        <c:axId val="307064712"/>
        <c:axId val="0"/>
      </c:bar3DChart>
      <c:catAx>
        <c:axId val="3070651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7064712"/>
        <c:crosses val="autoZero"/>
        <c:auto val="1"/>
        <c:lblAlgn val="ctr"/>
        <c:lblOffset val="100"/>
        <c:noMultiLvlLbl val="0"/>
      </c:catAx>
      <c:valAx>
        <c:axId val="307064712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one"/>
        <c:crossAx val="3070651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5789434852446762"/>
          <c:y val="1.5923471345446683E-2"/>
          <c:w val="0.43264089935515637"/>
          <c:h val="0.11425599017864717"/>
        </c:manualLayout>
      </c:layout>
      <c:overlay val="0"/>
      <c:txPr>
        <a:bodyPr/>
        <a:lstStyle/>
        <a:p>
          <a:pPr>
            <a:defRPr sz="2400" b="1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cene3d>
      <a:camera prst="orthographicFront"/>
      <a:lightRig rig="threePt" dir="t"/>
    </a:scene3d>
    <a:sp3d>
      <a:bevelT/>
    </a:sp3d>
  </c:sp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135278105522841"/>
          <c:y val="2.5237275654861325E-2"/>
          <c:w val="0.5328058548411696"/>
          <c:h val="0.86786199648268414"/>
        </c:manualLayout>
      </c:layout>
      <c:barChart>
        <c:barDir val="bar"/>
        <c:grouping val="percentStacked"/>
        <c:varyColors val="0"/>
        <c:ser>
          <c:idx val="1"/>
          <c:order val="0"/>
          <c:tx>
            <c:strRef>
              <c:f>Лист1!$C$1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rgbClr val="AED6D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 w="165100" prst="coolSlant"/>
            </a:sp3d>
          </c:spPr>
          <c:invertIfNegative val="0"/>
          <c:cat>
            <c:strRef>
              <c:f>Лист1!$A$2:$A$12</c:f>
              <c:strCache>
                <c:ptCount val="10"/>
                <c:pt idx="0">
                  <c:v>Стимулирование экономической активности малого и среднего предпринимательства</c:v>
                </c:pt>
                <c:pt idx="1">
                  <c:v>Безопасность жизнедеятельности населения</c:v>
                </c:pt>
                <c:pt idx="2">
                  <c:v>Медико-социальная поддержка отдельных категорий граждан</c:v>
                </c:pt>
                <c:pt idx="3">
                  <c:v>Развитие информационного общества</c:v>
                </c:pt>
                <c:pt idx="4">
                  <c:v>Управление муниципальным имуществом</c:v>
                </c:pt>
                <c:pt idx="5">
                  <c:v>Жилище</c:v>
                </c:pt>
                <c:pt idx="6">
                  <c:v>Физическая культура, спорт и молодежная политика</c:v>
                </c:pt>
                <c:pt idx="7">
                  <c:v>Развитие культуры</c:v>
                </c:pt>
                <c:pt idx="8">
                  <c:v>Городское хозяйство</c:v>
                </c:pt>
                <c:pt idx="9">
                  <c:v>Современное образование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11"/>
                <c:pt idx="0">
                  <c:v>60</c:v>
                </c:pt>
                <c:pt idx="1">
                  <c:v>120</c:v>
                </c:pt>
                <c:pt idx="2">
                  <c:v>135</c:v>
                </c:pt>
                <c:pt idx="3">
                  <c:v>150</c:v>
                </c:pt>
                <c:pt idx="4">
                  <c:v>165</c:v>
                </c:pt>
                <c:pt idx="5">
                  <c:v>180</c:v>
                </c:pt>
                <c:pt idx="6">
                  <c:v>280</c:v>
                </c:pt>
                <c:pt idx="7">
                  <c:v>400</c:v>
                </c:pt>
                <c:pt idx="8">
                  <c:v>546.5</c:v>
                </c:pt>
                <c:pt idx="9">
                  <c:v>504.4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87C-4CBC-9F6F-80A9DED5B363}"/>
            </c:ext>
          </c:extLst>
        </c:ser>
        <c:ser>
          <c:idx val="0"/>
          <c:order val="1"/>
          <c:tx>
            <c:strRef>
              <c:f>Лист1!$B$1</c:f>
              <c:strCache>
                <c:ptCount val="1"/>
                <c:pt idx="0">
                  <c:v>Областной бюджет</c:v>
                </c:pt>
              </c:strCache>
            </c:strRef>
          </c:tx>
          <c:spPr>
            <a:solidFill>
              <a:srgbClr val="002060">
                <a:alpha val="69804"/>
              </a:srgb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Лист1!$A$2:$A$12</c:f>
              <c:strCache>
                <c:ptCount val="10"/>
                <c:pt idx="0">
                  <c:v>Стимулирование экономической активности малого и среднего предпринимательства</c:v>
                </c:pt>
                <c:pt idx="1">
                  <c:v>Безопасность жизнедеятельности населения</c:v>
                </c:pt>
                <c:pt idx="2">
                  <c:v>Медико-социальная поддержка отдельных категорий граждан</c:v>
                </c:pt>
                <c:pt idx="3">
                  <c:v>Развитие информационного общества</c:v>
                </c:pt>
                <c:pt idx="4">
                  <c:v>Управление муниципальным имуществом</c:v>
                </c:pt>
                <c:pt idx="5">
                  <c:v>Жилище</c:v>
                </c:pt>
                <c:pt idx="6">
                  <c:v>Физическая культура, спорт и молодежная политика</c:v>
                </c:pt>
                <c:pt idx="7">
                  <c:v>Развитие культуры</c:v>
                </c:pt>
                <c:pt idx="8">
                  <c:v>Городское хозяйство</c:v>
                </c:pt>
                <c:pt idx="9">
                  <c:v>Современное образование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10</c:v>
                </c:pt>
                <c:pt idx="1">
                  <c:v>10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15</c:v>
                </c:pt>
                <c:pt idx="7">
                  <c:v>42</c:v>
                </c:pt>
                <c:pt idx="8">
                  <c:v>19</c:v>
                </c:pt>
                <c:pt idx="9">
                  <c:v>400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87C-4CBC-9F6F-80A9DED5B36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Лист1!$A$2:$A$12</c:f>
              <c:strCache>
                <c:ptCount val="10"/>
                <c:pt idx="0">
                  <c:v>Стимулирование экономической активности малого и среднего предпринимательства</c:v>
                </c:pt>
                <c:pt idx="1">
                  <c:v>Безопасность жизнедеятельности населения</c:v>
                </c:pt>
                <c:pt idx="2">
                  <c:v>Медико-социальная поддержка отдельных категорий граждан</c:v>
                </c:pt>
                <c:pt idx="3">
                  <c:v>Развитие информационного общества</c:v>
                </c:pt>
                <c:pt idx="4">
                  <c:v>Управление муниципальным имуществом</c:v>
                </c:pt>
                <c:pt idx="5">
                  <c:v>Жилище</c:v>
                </c:pt>
                <c:pt idx="6">
                  <c:v>Физическая культура, спорт и молодежная политика</c:v>
                </c:pt>
                <c:pt idx="7">
                  <c:v>Развитие культуры</c:v>
                </c:pt>
                <c:pt idx="8">
                  <c:v>Городское хозяйство</c:v>
                </c:pt>
                <c:pt idx="9">
                  <c:v>Современное образование</c:v>
                </c:pt>
              </c:strCache>
            </c:strRef>
          </c:cat>
          <c:val>
            <c:numRef>
              <c:f>Лист1!$D$2:$D$12</c:f>
              <c:numCache>
                <c:formatCode>General</c:formatCode>
                <c:ptCount val="11"/>
                <c:pt idx="0">
                  <c:v>834.4</c:v>
                </c:pt>
                <c:pt idx="1">
                  <c:v>784.4</c:v>
                </c:pt>
                <c:pt idx="2">
                  <c:v>769.4</c:v>
                </c:pt>
                <c:pt idx="3">
                  <c:v>754.4</c:v>
                </c:pt>
                <c:pt idx="4">
                  <c:v>739.4</c:v>
                </c:pt>
                <c:pt idx="5">
                  <c:v>724.4</c:v>
                </c:pt>
                <c:pt idx="6">
                  <c:v>609.4</c:v>
                </c:pt>
                <c:pt idx="7">
                  <c:v>462.4</c:v>
                </c:pt>
                <c:pt idx="8">
                  <c:v>338.9</c:v>
                </c:pt>
                <c:pt idx="9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87C-4CBC-9F6F-80A9DED5B3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307067064"/>
        <c:axId val="307068240"/>
      </c:barChart>
      <c:catAx>
        <c:axId val="3070670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t" anchorCtr="0"/>
          <a:lstStyle/>
          <a:p>
            <a:pPr>
              <a:defRPr sz="1300" b="1" i="0" u="none" strike="noStrike" kern="1200" baseline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7068240"/>
        <c:crosses val="autoZero"/>
        <c:auto val="1"/>
        <c:lblAlgn val="ctr"/>
        <c:lblOffset val="100"/>
        <c:noMultiLvlLbl val="0"/>
      </c:catAx>
      <c:valAx>
        <c:axId val="307068240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one"/>
        <c:crossAx val="307067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.60227278783628158"/>
          <c:y val="0.85849196790030502"/>
          <c:w val="0.36712639129303737"/>
          <c:h val="5.36220348133095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>
      <a:softEdge rad="0"/>
    </a:effectLst>
  </c:spPr>
  <c:txPr>
    <a:bodyPr anchor="t" anchorCtr="0"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53327049680274"/>
          <c:y val="5.7241594800649914E-2"/>
          <c:w val="0.58554752331119397"/>
          <c:h val="0.7603242414870289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explosion val="2"/>
          <c:dPt>
            <c:idx val="0"/>
            <c:bubble3D val="0"/>
            <c:spPr>
              <a:solidFill>
                <a:srgbClr val="6BB5AE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8594-4380-B5F4-C187C5DA758D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594-4380-B5F4-C187C5DA758D}"/>
              </c:ext>
            </c:extLst>
          </c:dPt>
          <c:dPt>
            <c:idx val="2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8594-4380-B5F4-C187C5DA758D}"/>
              </c:ext>
            </c:extLst>
          </c:dPt>
          <c:cat>
            <c:strRef>
              <c:f>Лист1!$A$2:$A$4</c:f>
              <c:strCache>
                <c:ptCount val="3"/>
                <c:pt idx="0">
                  <c:v>Процессная часть</c:v>
                </c:pt>
                <c:pt idx="1">
                  <c:v>Проектная часть</c:v>
                </c:pt>
                <c:pt idx="2">
                  <c:v>Непрограммная часть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1303.3</c:v>
                </c:pt>
                <c:pt idx="1">
                  <c:v>178.9</c:v>
                </c:pt>
                <c:pt idx="2">
                  <c:v>452.2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594-4380-B5F4-C187C5DA75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8"/>
        <c:holeSize val="50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"/>
          <c:y val="0.85124932622360305"/>
          <c:w val="1"/>
          <c:h val="0.13177819058183193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755213121038423E-2"/>
          <c:y val="6.2662765292631414E-2"/>
          <c:w val="0.93291872914364249"/>
          <c:h val="0.9312500000000000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311-48B7-9FE0-95541511C29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D197CE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311-48B7-9FE0-95541511C29A}"/>
              </c:ext>
            </c:extLst>
          </c:dPt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1266.8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311-48B7-9FE0-95541511C29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311-48B7-9FE0-95541511C29A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spPr>
            <a:solidFill>
              <a:srgbClr val="A4DEEA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311-48B7-9FE0-95541511C29A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Ряд 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120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311-48B7-9FE0-95541511C2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3"/>
        <c:overlap val="100"/>
        <c:axId val="307066280"/>
        <c:axId val="307071768"/>
      </c:barChart>
      <c:catAx>
        <c:axId val="3070662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307071768"/>
        <c:crosses val="autoZero"/>
        <c:auto val="1"/>
        <c:lblAlgn val="ctr"/>
        <c:lblOffset val="100"/>
        <c:noMultiLvlLbl val="0"/>
      </c:catAx>
      <c:valAx>
        <c:axId val="3070717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307066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400" dirty="0" smtClean="0">
                <a:solidFill>
                  <a:srgbClr val="002060"/>
                </a:solidFill>
              </a:rPr>
              <a:t>Общее </a:t>
            </a:r>
          </a:p>
          <a:p>
            <a:pPr>
              <a:defRPr sz="1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dirty="0" smtClean="0">
                <a:solidFill>
                  <a:srgbClr val="002060"/>
                </a:solidFill>
              </a:rPr>
              <a:t>образование</a:t>
            </a:r>
            <a:endParaRPr lang="ru-RU" sz="1400" dirty="0">
              <a:solidFill>
                <a:srgbClr val="002060"/>
              </a:solidFill>
            </a:endParaRPr>
          </a:p>
        </c:rich>
      </c:tx>
      <c:layout>
        <c:manualLayout>
          <c:xMode val="edge"/>
          <c:yMode val="edge"/>
          <c:x val="0.2619475946920680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7822086909894888"/>
          <c:y val="0.14439324406455681"/>
          <c:w val="0.61847126049419665"/>
          <c:h val="0.6697661739151875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</c:v>
                </c:pt>
              </c:strCache>
            </c:strRef>
          </c:tx>
          <c:spPr>
            <a:solidFill>
              <a:srgbClr val="6BB5AE"/>
            </a:solidFill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explosion val="19"/>
          <c:dPt>
            <c:idx val="0"/>
            <c:bubble3D val="0"/>
            <c:explosion val="25"/>
            <c:spPr>
              <a:solidFill>
                <a:srgbClr val="6BB5AE"/>
              </a:solidFill>
              <a:ln>
                <a:noFill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E383-4A37-9253-CBCE29A18F69}"/>
              </c:ext>
            </c:extLst>
          </c:dPt>
          <c:dPt>
            <c:idx val="1"/>
            <c:bubble3D val="0"/>
            <c:explosion val="0"/>
            <c:spPr>
              <a:solidFill>
                <a:srgbClr val="0070C0"/>
              </a:solidFill>
              <a:ln>
                <a:noFill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383-4A37-9253-CBCE29A18F6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accent5">
                          <a:lumMod val="50000"/>
                        </a:schemeClr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E383-4A37-9253-CBCE29A18F69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2427278465339622"/>
                  <c:y val="0.1291957371492034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1" i="0" u="none" strike="noStrike" kern="1200" baseline="0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en-US" sz="1400" dirty="0" smtClean="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t>1</a:t>
                    </a:r>
                    <a:r>
                      <a:rPr lang="en-US" dirty="0" smtClean="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t>19,8</a:t>
                    </a:r>
                    <a:endParaRPr lang="en-US" dirty="0">
                      <a:solidFill>
                        <a:schemeClr val="bg1">
                          <a:lumMod val="9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bg1">
                          <a:lumMod val="95000"/>
                        </a:schemeClr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383-4A37-9253-CBCE29A18F69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ОБ</c:v>
                </c:pt>
                <c:pt idx="1">
                  <c:v>МБ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624.20000000000005</c:v>
                </c:pt>
                <c:pt idx="1">
                  <c:v>119.8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383-4A37-9253-CBCE29A18F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view3D>
      <c:rotX val="0"/>
      <c:rotY val="0"/>
      <c:rAngAx val="0"/>
    </c:view3D>
    <c:floor>
      <c:thickness val="0"/>
    </c:floor>
    <c:sideWall>
      <c:thickness val="0"/>
      <c:spPr>
        <a:noFill/>
        <a:ln w="25395">
          <a:noFill/>
        </a:ln>
      </c:spPr>
    </c:sideWall>
    <c:backWall>
      <c:thickness val="0"/>
      <c:spPr>
        <a:noFill/>
        <a:ln w="25395">
          <a:noFill/>
        </a:ln>
      </c:spPr>
    </c:backWall>
    <c:plotArea>
      <c:layout>
        <c:manualLayout>
          <c:layoutTarget val="inner"/>
          <c:xMode val="edge"/>
          <c:yMode val="edge"/>
          <c:x val="1.588838596517571E-3"/>
          <c:y val="0.33406316711369188"/>
          <c:w val="0.9650455508766137"/>
          <c:h val="0.4922681883684644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Фонд заработной платы списочного состава*,млн.руб.</c:v>
                </c:pt>
              </c:strCache>
            </c:strRef>
          </c:tx>
          <c:spPr>
            <a:gradFill flip="none" rotWithShape="1">
              <a:gsLst>
                <a:gs pos="0">
                  <a:srgbClr val="FF0000"/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lin ang="600000" scaled="0"/>
              <a:tileRect/>
            </a:gradFill>
          </c:spPr>
          <c:invertIfNegative val="0"/>
          <c:dLbls>
            <c:dLbl>
              <c:idx val="0"/>
              <c:layout>
                <c:manualLayout>
                  <c:x val="1.42995473686581E-2"/>
                  <c:y val="-6.2756828408253792E-2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dirty="0" smtClean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25 765,2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CC2-4E1C-BE6E-6275525243BB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5330315791055248E-3"/>
                  <c:y val="-2.6148678503439091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2</a:t>
                    </a:r>
                    <a:r>
                      <a:rPr lang="en-US" b="1" dirty="0" smtClean="0"/>
                      <a:t>8 741,1</a:t>
                    </a:r>
                    <a:endParaRPr lang="en-US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CC2-4E1C-BE6E-6275525243BB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3.1378414204126882E-2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dirty="0" smtClean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 30 896,7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0CC2-4E1C-BE6E-6275525243BB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7.9441929825879113E-3"/>
                  <c:y val="-2.0918942802751254E-2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dirty="0" smtClean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 33090,3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CC2-4E1C-BE6E-6275525243BB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42995473686581E-2"/>
                  <c:y val="-1.5689207102063441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3</a:t>
                    </a:r>
                    <a:r>
                      <a:rPr lang="en-US" b="1" dirty="0" smtClean="0"/>
                      <a:t>5 539,0</a:t>
                    </a:r>
                    <a:endParaRPr lang="en-US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0CC2-4E1C-BE6E-6275525243B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accent5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2022 отчет</c:v>
                </c:pt>
                <c:pt idx="1">
                  <c:v>2023 оценка</c:v>
                </c:pt>
                <c:pt idx="2">
                  <c:v>2024 прогноз</c:v>
                </c:pt>
                <c:pt idx="3">
                  <c:v>2025 прогноз</c:v>
                </c:pt>
                <c:pt idx="4">
                  <c:v>2026 прогноз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25765.200000000001</c:v>
                </c:pt>
                <c:pt idx="1">
                  <c:v>28741.1</c:v>
                </c:pt>
                <c:pt idx="2">
                  <c:v>30896.7</c:v>
                </c:pt>
                <c:pt idx="3">
                  <c:v>33090.300000000003</c:v>
                </c:pt>
                <c:pt idx="4">
                  <c:v>35539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0CC2-4E1C-BE6E-6275525243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2540120"/>
        <c:axId val="302533064"/>
        <c:axId val="0"/>
      </c:bar3DChart>
      <c:catAx>
        <c:axId val="302540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accent4">
                <a:lumMod val="75000"/>
              </a:schemeClr>
            </a:solidFill>
            <a:prstDash val="solid"/>
          </a:ln>
          <a:effectLst>
            <a:glow rad="63500">
              <a:schemeClr val="accent6">
                <a:tint val="30000"/>
                <a:shade val="95000"/>
                <a:satMod val="300000"/>
                <a:alpha val="50000"/>
              </a:schemeClr>
            </a:glow>
          </a:effectLst>
        </c:spPr>
        <c:txPr>
          <a:bodyPr/>
          <a:lstStyle/>
          <a:p>
            <a:pPr>
              <a:defRPr b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302533064"/>
        <c:crosses val="autoZero"/>
        <c:auto val="1"/>
        <c:lblAlgn val="ctr"/>
        <c:lblOffset val="100"/>
        <c:noMultiLvlLbl val="0"/>
      </c:catAx>
      <c:valAx>
        <c:axId val="302533064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one"/>
        <c:crossAx val="3025401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400" dirty="0" smtClean="0">
                <a:solidFill>
                  <a:srgbClr val="002060"/>
                </a:solidFill>
              </a:rPr>
              <a:t>Дополнительное </a:t>
            </a:r>
          </a:p>
          <a:p>
            <a:pPr>
              <a:defRPr sz="1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dirty="0" smtClean="0">
                <a:solidFill>
                  <a:srgbClr val="002060"/>
                </a:solidFill>
              </a:rPr>
              <a:t>образование</a:t>
            </a:r>
            <a:endParaRPr lang="ru-RU" sz="1400" dirty="0">
              <a:solidFill>
                <a:srgbClr val="002060"/>
              </a:solidFill>
            </a:endParaRPr>
          </a:p>
        </c:rich>
      </c:tx>
      <c:layout>
        <c:manualLayout>
          <c:xMode val="edge"/>
          <c:yMode val="edge"/>
          <c:x val="0.3139693492439744"/>
          <c:y val="7.17008052024620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1391889149349697"/>
          <c:y val="0.24083485868932741"/>
          <c:w val="0.71566353738473565"/>
          <c:h val="0.6800092646159039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</c:v>
                </c:pt>
              </c:strCache>
            </c:strRef>
          </c:tx>
          <c:spPr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explosion val="25"/>
          <c:dPt>
            <c:idx val="0"/>
            <c:bubble3D val="0"/>
            <c:explosion val="29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1AA5-4A63-85A7-3904684C592D}"/>
              </c:ext>
            </c:extLst>
          </c:dPt>
          <c:dPt>
            <c:idx val="1"/>
            <c:bubble3D val="0"/>
            <c:explosion val="0"/>
            <c:spPr>
              <a:solidFill>
                <a:srgbClr val="0070C0"/>
              </a:solidFill>
              <a:ln>
                <a:noFill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AA5-4A63-85A7-3904684C592D}"/>
              </c:ext>
            </c:extLst>
          </c:dPt>
          <c:dLbls>
            <c:dLbl>
              <c:idx val="1"/>
              <c:layout>
                <c:manualLayout>
                  <c:x val="-2.176098074583236E-2"/>
                  <c:y val="-0.330429481925349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163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AA5-4A63-85A7-3904684C592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ОБ</c:v>
                </c:pt>
                <c:pt idx="1">
                  <c:v>МБ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0</c:v>
                </c:pt>
                <c:pt idx="1">
                  <c:v>163.4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AA5-4A63-85A7-3904684C59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200" dirty="0" smtClean="0">
                <a:solidFill>
                  <a:srgbClr val="002060"/>
                </a:solidFill>
              </a:rPr>
              <a:t>Укрепление материально-технической базы,</a:t>
            </a:r>
            <a:r>
              <a:rPr lang="ru-RU" sz="1200" baseline="0" dirty="0" smtClean="0">
                <a:solidFill>
                  <a:srgbClr val="002060"/>
                </a:solidFill>
              </a:rPr>
              <a:t> </a:t>
            </a:r>
            <a:r>
              <a:rPr lang="ru-RU" sz="1000" baseline="0" dirty="0" smtClean="0">
                <a:solidFill>
                  <a:srgbClr val="002060"/>
                </a:solidFill>
              </a:rPr>
              <a:t>обеспечение содержания зданий и сооружений, обустройство прилегающих территорий МО</a:t>
            </a:r>
            <a:endParaRPr lang="ru-RU" sz="1000" dirty="0">
              <a:solidFill>
                <a:srgbClr val="002060"/>
              </a:solidFill>
            </a:endParaRPr>
          </a:p>
        </c:rich>
      </c:tx>
      <c:layout>
        <c:manualLayout>
          <c:xMode val="edge"/>
          <c:yMode val="edge"/>
          <c:x val="0.1200700822777857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4722379967342228"/>
          <c:y val="0.31253566389178938"/>
          <c:w val="0.71566353738473565"/>
          <c:h val="0.6800092646159039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</c:v>
                </c:pt>
              </c:strCache>
            </c:strRef>
          </c:tx>
          <c:spPr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explosion val="25"/>
          <c:dPt>
            <c:idx val="0"/>
            <c:bubble3D val="0"/>
            <c:spPr>
              <a:solidFill>
                <a:srgbClr val="6BB5AE"/>
              </a:solidFill>
              <a:ln>
                <a:noFill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20F6-4613-A107-C9CDAEA3AEBA}"/>
              </c:ext>
            </c:extLst>
          </c:dPt>
          <c:dPt>
            <c:idx val="1"/>
            <c:bubble3D val="0"/>
            <c:explosion val="2"/>
            <c:spPr>
              <a:solidFill>
                <a:srgbClr val="0070C0"/>
              </a:solidFill>
              <a:ln>
                <a:noFill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0F6-4613-A107-C9CDAEA3AEB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5">
                          <a:lumMod val="5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ОБ</c:v>
                </c:pt>
                <c:pt idx="1">
                  <c:v>МБ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12.7</c:v>
                </c:pt>
                <c:pt idx="1">
                  <c:v>23.5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0F6-4613-A107-C9CDAEA3AE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200" dirty="0" smtClean="0">
                <a:solidFill>
                  <a:srgbClr val="002060"/>
                </a:solidFill>
              </a:rPr>
              <a:t>Управление</a:t>
            </a:r>
            <a:r>
              <a:rPr lang="ru-RU" sz="1200" baseline="0" dirty="0" smtClean="0">
                <a:solidFill>
                  <a:srgbClr val="002060"/>
                </a:solidFill>
              </a:rPr>
              <a:t> ресурсами и качеством системы образования</a:t>
            </a:r>
            <a:endParaRPr lang="ru-RU" sz="1200" dirty="0">
              <a:solidFill>
                <a:srgbClr val="002060"/>
              </a:solidFill>
            </a:endParaRPr>
          </a:p>
        </c:rich>
      </c:tx>
      <c:layout>
        <c:manualLayout>
          <c:xMode val="edge"/>
          <c:yMode val="edge"/>
          <c:x val="0.1670824811812707"/>
          <c:y val="5.121418621975974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6315572016649321"/>
          <c:y val="0.1626324970301998"/>
          <c:w val="0.71566353738473565"/>
          <c:h val="0.6800092646159039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</c:v>
                </c:pt>
              </c:strCache>
            </c:strRef>
          </c:tx>
          <c:spPr>
            <a:solidFill>
              <a:srgbClr val="6BB5AE"/>
            </a:solidFill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explosion val="25"/>
          <c:dPt>
            <c:idx val="0"/>
            <c:bubble3D val="0"/>
            <c:explosion val="0"/>
            <c:spPr>
              <a:solidFill>
                <a:srgbClr val="6BB5AE"/>
              </a:solidFill>
              <a:ln>
                <a:noFill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725E-4697-86A4-7BD1402F9B41}"/>
              </c:ext>
            </c:extLst>
          </c:dPt>
          <c:dPt>
            <c:idx val="1"/>
            <c:bubble3D val="0"/>
            <c:explosion val="41"/>
            <c:spPr>
              <a:solidFill>
                <a:srgbClr val="0070C0"/>
              </a:solidFill>
              <a:ln>
                <a:noFill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25E-4697-86A4-7BD1402F9B41}"/>
              </c:ext>
            </c:extLst>
          </c:dPt>
          <c:dLbls>
            <c:dLbl>
              <c:idx val="1"/>
              <c:layout>
                <c:manualLayout>
                  <c:x val="-5.6839631863232203E-2"/>
                  <c:y val="-0.3477327745671033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25E-4697-86A4-7BD1402F9B4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ОБ</c:v>
                </c:pt>
                <c:pt idx="1">
                  <c:v>МБ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0.4</c:v>
                </c:pt>
                <c:pt idx="1">
                  <c:v>8.8000000000000007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25E-4697-86A4-7BD1402F9B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200" dirty="0" smtClean="0">
                <a:solidFill>
                  <a:srgbClr val="002060"/>
                </a:solidFill>
              </a:rPr>
              <a:t>Развитие системы отдыха, </a:t>
            </a:r>
            <a:r>
              <a:rPr lang="ru-RU" sz="1000" dirty="0" smtClean="0">
                <a:solidFill>
                  <a:srgbClr val="002060"/>
                </a:solidFill>
              </a:rPr>
              <a:t>оздоровления,</a:t>
            </a:r>
            <a:r>
              <a:rPr lang="ru-RU" sz="1000" baseline="0" dirty="0" smtClean="0">
                <a:solidFill>
                  <a:srgbClr val="002060"/>
                </a:solidFill>
              </a:rPr>
              <a:t> занятости детей, подростков, в </a:t>
            </a:r>
            <a:r>
              <a:rPr lang="ru-RU" sz="1000" baseline="0" dirty="0" err="1" smtClean="0">
                <a:solidFill>
                  <a:srgbClr val="002060"/>
                </a:solidFill>
              </a:rPr>
              <a:t>т.ч</a:t>
            </a:r>
            <a:r>
              <a:rPr lang="ru-RU" sz="1000" baseline="0" dirty="0" smtClean="0">
                <a:solidFill>
                  <a:srgbClr val="002060"/>
                </a:solidFill>
              </a:rPr>
              <a:t>. детей, находящихся в трудной жизненной ситуации</a:t>
            </a:r>
            <a:endParaRPr lang="ru-RU" sz="1000" dirty="0">
              <a:solidFill>
                <a:srgbClr val="002060"/>
              </a:solidFill>
            </a:endParaRPr>
          </a:p>
        </c:rich>
      </c:tx>
      <c:layout>
        <c:manualLayout>
          <c:xMode val="edge"/>
          <c:yMode val="edge"/>
          <c:x val="9.1694579794930453E-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4722379967342228"/>
          <c:y val="0.31765714997768207"/>
          <c:w val="0.71566353738473565"/>
          <c:h val="0.6800092646159039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</c:v>
                </c:pt>
              </c:strCache>
            </c:strRef>
          </c:tx>
          <c:spPr>
            <a:solidFill>
              <a:srgbClr val="0070C0"/>
            </a:solidFill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explosion val="25"/>
          <c:dPt>
            <c:idx val="0"/>
            <c:bubble3D val="0"/>
            <c:explosion val="0"/>
            <c:spPr>
              <a:solidFill>
                <a:srgbClr val="6BB5AE"/>
              </a:solidFill>
              <a:ln>
                <a:noFill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9ED8-4712-891E-DBAA6746CD09}"/>
              </c:ext>
            </c:extLst>
          </c:dPt>
          <c:dPt>
            <c:idx val="1"/>
            <c:bubble3D val="0"/>
            <c:explosion val="19"/>
            <c:spPr>
              <a:solidFill>
                <a:srgbClr val="0070C0"/>
              </a:solidFill>
              <a:ln>
                <a:noFill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ED8-4712-891E-DBAA6746CD09}"/>
              </c:ext>
            </c:extLst>
          </c:dPt>
          <c:dLbls>
            <c:dLbl>
              <c:idx val="0"/>
              <c:layout>
                <c:manualLayout>
                  <c:x val="-0.18298400805834494"/>
                  <c:y val="1.95467363834000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5">
                          <a:lumMod val="5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ED8-4712-891E-DBAA6746CD09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952340699668394"/>
                  <c:y val="-6.752014014321611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 smtClean="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t>2,6</a:t>
                    </a:r>
                    <a:endParaRPr lang="en-US" dirty="0">
                      <a:solidFill>
                        <a:schemeClr val="bg1">
                          <a:lumMod val="9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ED8-4712-891E-DBAA6746CD09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ОБ</c:v>
                </c:pt>
                <c:pt idx="1">
                  <c:v>МБ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1.9000000000000001</c:v>
                </c:pt>
                <c:pt idx="1">
                  <c:v>2.6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ED8-4712-891E-DBAA6746CD0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dirty="0">
                <a:solidFill>
                  <a:srgbClr val="002060"/>
                </a:solidFill>
              </a:rPr>
              <a:t>Дошкольное</a:t>
            </a:r>
            <a:r>
              <a:rPr lang="ru-RU" dirty="0"/>
              <a:t> </a:t>
            </a:r>
            <a:r>
              <a:rPr lang="ru-RU" dirty="0">
                <a:solidFill>
                  <a:srgbClr val="002060"/>
                </a:solidFill>
              </a:rPr>
              <a:t>образование</a:t>
            </a:r>
          </a:p>
        </c:rich>
      </c:tx>
      <c:layout>
        <c:manualLayout>
          <c:xMode val="edge"/>
          <c:yMode val="edge"/>
          <c:x val="0.2241135913815927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1884829719056343"/>
          <c:y val="0.13840513697152573"/>
          <c:w val="0.71566353738473565"/>
          <c:h val="0.6800092646159039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</c:v>
                </c:pt>
              </c:strCache>
            </c:strRef>
          </c:tx>
          <c:spPr>
            <a:solidFill>
              <a:srgbClr val="6BB5AE"/>
            </a:solidFill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explosion val="25"/>
          <c:dPt>
            <c:idx val="0"/>
            <c:bubble3D val="0"/>
            <c:explosion val="29"/>
            <c:spPr>
              <a:solidFill>
                <a:srgbClr val="6BB5AE"/>
              </a:solidFill>
              <a:ln>
                <a:noFill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ACBD-4D4E-A7A9-FF16F9421F73}"/>
              </c:ext>
            </c:extLst>
          </c:dPt>
          <c:dPt>
            <c:idx val="1"/>
            <c:bubble3D val="0"/>
            <c:explosion val="0"/>
            <c:spPr>
              <a:solidFill>
                <a:srgbClr val="0070C0"/>
              </a:solidFill>
              <a:ln>
                <a:noFill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CBD-4D4E-A7A9-FF16F9421F73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accent5">
                          <a:lumMod val="50000"/>
                        </a:schemeClr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CBD-4D4E-A7A9-FF16F9421F73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72570870216712"/>
                  <c:y val="0.13357916486076821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1" i="0" u="none" strike="noStrike" kern="1200" baseline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en-US" sz="1400" dirty="0" smtClean="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t>194,7</a:t>
                    </a:r>
                    <a:endParaRPr lang="en-US" sz="1400" dirty="0">
                      <a:solidFill>
                        <a:schemeClr val="bg1">
                          <a:lumMod val="9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accent5">
                          <a:lumMod val="50000"/>
                        </a:schemeClr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CBD-4D4E-A7A9-FF16F9421F7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ОБ</c:v>
                </c:pt>
                <c:pt idx="1">
                  <c:v>МБ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547.70000000000005</c:v>
                </c:pt>
                <c:pt idx="1">
                  <c:v>194.7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CBD-4D4E-A7A9-FF16F9421F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200" dirty="0" smtClean="0">
                <a:solidFill>
                  <a:srgbClr val="002060"/>
                </a:solidFill>
              </a:rPr>
              <a:t>Реализация проектов по инициативному бюджетированию </a:t>
            </a:r>
          </a:p>
          <a:p>
            <a:pPr>
              <a:defRPr sz="1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100" dirty="0" smtClean="0">
                <a:solidFill>
                  <a:srgbClr val="002060"/>
                </a:solidFill>
              </a:rPr>
              <a:t>"Я планирую бюджет"</a:t>
            </a:r>
            <a:endParaRPr lang="ru-RU" sz="1200" dirty="0">
              <a:solidFill>
                <a:srgbClr val="002060"/>
              </a:solidFill>
            </a:endParaRPr>
          </a:p>
        </c:rich>
      </c:tx>
      <c:layout>
        <c:manualLayout>
          <c:xMode val="edge"/>
          <c:yMode val="edge"/>
          <c:x val="0.2667297233388525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5778585432791584"/>
          <c:y val="0.2408348586893273"/>
          <c:w val="0.71566353738473565"/>
          <c:h val="0.6800092646159039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</c:v>
                </c:pt>
              </c:strCache>
            </c:strRef>
          </c:tx>
          <c:spPr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explosion val="25"/>
          <c:dPt>
            <c:idx val="0"/>
            <c:bubble3D val="0"/>
            <c:explosion val="29"/>
            <c:spPr>
              <a:solidFill>
                <a:srgbClr val="6BB5AE"/>
              </a:solidFill>
              <a:ln>
                <a:noFill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B96F-4175-A18B-542E875ACF21}"/>
              </c:ext>
            </c:extLst>
          </c:dPt>
          <c:dPt>
            <c:idx val="1"/>
            <c:bubble3D val="0"/>
            <c:explosion val="1"/>
            <c:spPr>
              <a:solidFill>
                <a:srgbClr val="0070C0"/>
              </a:solidFill>
              <a:ln>
                <a:noFill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96F-4175-A18B-542E875ACF21}"/>
              </c:ext>
            </c:extLst>
          </c:dPt>
          <c:dLbls>
            <c:dLbl>
              <c:idx val="1"/>
              <c:layout>
                <c:manualLayout>
                  <c:x val="-8.8626897518720871E-5"/>
                  <c:y val="-0.3323683163094360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3,7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96F-4175-A18B-542E875ACF2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ОБ</c:v>
                </c:pt>
                <c:pt idx="1">
                  <c:v>МБ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0</c:v>
                </c:pt>
                <c:pt idx="1">
                  <c:v>3.7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96F-4175-A18B-542E875ACF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21852226683786358"/>
          <c:y val="0.89670975745153914"/>
          <c:w val="0.77713414893225219"/>
          <c:h val="0.103290242548461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5988304505036209E-2"/>
          <c:y val="5.5364124260586838E-2"/>
          <c:w val="0.79748073640422568"/>
          <c:h val="0.40096995338269287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explosion val="25"/>
          <c:dPt>
            <c:idx val="0"/>
            <c:bubble3D val="0"/>
            <c:spPr>
              <a:solidFill>
                <a:srgbClr val="AED6D2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bubble3D val="0"/>
            <c:spPr>
              <a:solidFill>
                <a:srgbClr val="B22DB5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bubble3D val="0"/>
            <c:spPr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bubble3D val="0"/>
            <c:spPr>
              <a:solidFill>
                <a:srgbClr val="E397E5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4"/>
            <c:bubble3D val="0"/>
            <c:spPr>
              <a:solidFill>
                <a:srgbClr val="E3F1F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5"/>
            <c:bubble3D val="0"/>
            <c:spPr>
              <a:solidFill>
                <a:srgbClr val="51A199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7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accent5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Лист3!$I$2:$I$9</c:f>
              <c:strCache>
                <c:ptCount val="8"/>
                <c:pt idx="0">
                  <c:v>Обеспечение работников бюджетной сферы жилыми помещениями (Найм)</c:v>
                </c:pt>
                <c:pt idx="1">
                  <c:v>Ремонт и содержание муниципального жилищного фонда</c:v>
                </c:pt>
                <c:pt idx="2">
                  <c:v>Приобретение коммунальной спецтехники и обородувания в лизинг</c:v>
                </c:pt>
                <c:pt idx="3">
                  <c:v>Оплата доли муниципального имущества в части обязательств по капитальному ремонту многоквартирных домов и установки общедомовых приборов учета коммунальных ресурсов</c:v>
                </c:pt>
                <c:pt idx="4">
                  <c:v>Мероприятия по созданию мест (площадок) накопления твердых коммунальных отходов</c:v>
                </c:pt>
                <c:pt idx="5">
                  <c:v>Плата концедента по концессионному соглашению по водоснабжению и водоотведению</c:v>
                </c:pt>
                <c:pt idx="6">
                  <c:v>Строительство объектов коммунального хозяйства</c:v>
                </c:pt>
                <c:pt idx="7">
                  <c:v>Прочие</c:v>
                </c:pt>
              </c:strCache>
            </c:strRef>
          </c:cat>
          <c:val>
            <c:numRef>
              <c:f>Лист3!$J$2:$J$9</c:f>
              <c:numCache>
                <c:formatCode>General</c:formatCode>
                <c:ptCount val="8"/>
                <c:pt idx="0">
                  <c:v>7.5</c:v>
                </c:pt>
                <c:pt idx="1">
                  <c:v>3.2</c:v>
                </c:pt>
                <c:pt idx="2">
                  <c:v>7.1</c:v>
                </c:pt>
                <c:pt idx="3">
                  <c:v>10</c:v>
                </c:pt>
                <c:pt idx="4">
                  <c:v>10.1</c:v>
                </c:pt>
                <c:pt idx="5">
                  <c:v>18.8</c:v>
                </c:pt>
                <c:pt idx="6">
                  <c:v>8.1</c:v>
                </c:pt>
                <c:pt idx="7">
                  <c:v>6.7000000000000011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4.2283302789843442E-2"/>
          <c:y val="0.45523641634347944"/>
          <c:w val="0.70855506634427778"/>
          <c:h val="0.42934069808438136"/>
        </c:manualLayout>
      </c:layout>
      <c:overlay val="0"/>
      <c:txPr>
        <a:bodyPr/>
        <a:lstStyle/>
        <a:p>
          <a:pPr>
            <a:defRPr sz="1100" b="1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51A199"/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Лист1!$B$1:$K$1</c:f>
              <c:strCache>
                <c:ptCount val="10"/>
                <c:pt idx="0">
                  <c:v>январь</c:v>
                </c:pt>
                <c:pt idx="1">
                  <c:v>февраль </c:v>
                </c:pt>
                <c:pt idx="2">
                  <c:v>март 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</c:strCache>
            </c:strRef>
          </c:cat>
          <c:val>
            <c:numRef>
              <c:f>Лист1!$B$2:$K$2</c:f>
              <c:numCache>
                <c:formatCode>0</c:formatCode>
                <c:ptCount val="10"/>
                <c:pt idx="0">
                  <c:v>76.672149999999988</c:v>
                </c:pt>
                <c:pt idx="1">
                  <c:v>98.223429999999993</c:v>
                </c:pt>
                <c:pt idx="2">
                  <c:v>83.903480000000002</c:v>
                </c:pt>
                <c:pt idx="3">
                  <c:v>229.35067000000001</c:v>
                </c:pt>
                <c:pt idx="4">
                  <c:v>121.46256000000002</c:v>
                </c:pt>
                <c:pt idx="5">
                  <c:v>118.81572</c:v>
                </c:pt>
                <c:pt idx="6">
                  <c:v>189.46381</c:v>
                </c:pt>
                <c:pt idx="7">
                  <c:v>120.93329000000007</c:v>
                </c:pt>
                <c:pt idx="8">
                  <c:v>103.66459</c:v>
                </c:pt>
                <c:pt idx="9">
                  <c:v>192.87190000000001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DCE-4668-A3A6-EEE30D37CF2C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E397E5"/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dLbl>
              <c:idx val="0"/>
              <c:layout>
                <c:manualLayout>
                  <c:x val="7.502027614943972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DCE-4668-A3A6-EEE30D37CF2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001351743296000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0DCE-4668-A3A6-EEE30D37CF2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2353701108587004E-3"/>
                  <c:y val="-2.68349280042124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DCE-4668-A3A6-EEE30D37CF2C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7.5020276149439721E-3"/>
                  <c:y val="2.68349280042120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0DCE-4668-A3A6-EEE30D37CF2C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8.44748898944086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0DCE-4668-A3A6-EEE30D37CF2C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6.2516896791199742E-3"/>
                  <c:y val="2.68349280042124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0DCE-4668-A3A6-EEE30D37CF2C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1.1883231432432539E-2"/>
                  <c:y val="2.68349280042124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0DCE-4668-A3A6-EEE30D37CF2C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1.1736045982506689E-2"/>
                  <c:y val="7.93658843123012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0DCE-4668-A3A6-EEE30D37CF2C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1.063299194841440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0DCE-4668-A3A6-EEE30D37CF2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Лист1!$B$1:$K$1</c:f>
              <c:strCache>
                <c:ptCount val="10"/>
                <c:pt idx="0">
                  <c:v>январь</c:v>
                </c:pt>
                <c:pt idx="1">
                  <c:v>февраль </c:v>
                </c:pt>
                <c:pt idx="2">
                  <c:v>март 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</c:strCache>
            </c:strRef>
          </c:cat>
          <c:val>
            <c:numRef>
              <c:f>Лист1!$B$3:$K$3</c:f>
              <c:numCache>
                <c:formatCode>0</c:formatCode>
                <c:ptCount val="10"/>
                <c:pt idx="0">
                  <c:v>80.378499999999988</c:v>
                </c:pt>
                <c:pt idx="1">
                  <c:v>118.15772</c:v>
                </c:pt>
                <c:pt idx="2">
                  <c:v>126.42176000000002</c:v>
                </c:pt>
                <c:pt idx="3">
                  <c:v>149.95225000000016</c:v>
                </c:pt>
                <c:pt idx="4">
                  <c:v>118.55269999999999</c:v>
                </c:pt>
                <c:pt idx="5">
                  <c:v>108.07896999999998</c:v>
                </c:pt>
                <c:pt idx="6">
                  <c:v>153.96207000000001</c:v>
                </c:pt>
                <c:pt idx="7">
                  <c:v>103.15303999999998</c:v>
                </c:pt>
                <c:pt idx="8">
                  <c:v>101.42944</c:v>
                </c:pt>
                <c:pt idx="9">
                  <c:v>171.49508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0DCE-4668-A3A6-EEE30D37CF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2536592"/>
        <c:axId val="302536984"/>
        <c:axId val="0"/>
      </c:bar3DChart>
      <c:catAx>
        <c:axId val="3025365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2536984"/>
        <c:crosses val="autoZero"/>
        <c:auto val="1"/>
        <c:lblAlgn val="ctr"/>
        <c:lblOffset val="100"/>
        <c:noMultiLvlLbl val="0"/>
      </c:catAx>
      <c:valAx>
        <c:axId val="302536984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one"/>
        <c:crossAx val="3025365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4810366066724967"/>
          <c:y val="6.9949589634629077E-4"/>
          <c:w val="8.439252133378991E-2"/>
          <c:h val="0.13616714577344499"/>
        </c:manualLayout>
      </c:layout>
      <c:overlay val="0"/>
      <c:txPr>
        <a:bodyPr/>
        <a:lstStyle/>
        <a:p>
          <a:pPr>
            <a:defRPr sz="18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Pt>
            <c:idx val="0"/>
            <c:bubble3D val="0"/>
            <c:explosion val="0"/>
            <c:spPr>
              <a:solidFill>
                <a:srgbClr val="51A199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E33C-4FF4-B410-B5536121FF19}"/>
              </c:ext>
            </c:extLst>
          </c:dPt>
          <c:dPt>
            <c:idx val="1"/>
            <c:bubble3D val="0"/>
            <c:explosion val="21"/>
            <c:spPr>
              <a:solidFill>
                <a:srgbClr val="E397E5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33C-4FF4-B410-B5536121FF1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Лист4!$A$2:$A$3</c:f>
              <c:strCache>
                <c:ptCount val="2"/>
                <c:pt idx="0">
                  <c:v>собственные</c:v>
                </c:pt>
                <c:pt idx="1">
                  <c:v>безвозмездные</c:v>
                </c:pt>
              </c:strCache>
            </c:strRef>
          </c:cat>
          <c:val>
            <c:numRef>
              <c:f>Лист4!$B$2:$B$3</c:f>
              <c:numCache>
                <c:formatCode>#,##0.0</c:formatCode>
                <c:ptCount val="2"/>
                <c:pt idx="0">
                  <c:v>1882.8779999999999</c:v>
                </c:pt>
                <c:pt idx="1">
                  <c:v>1376.6108999999999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33C-4FF4-B410-B5536121FF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explosion val="25"/>
          <c:dPt>
            <c:idx val="0"/>
            <c:bubble3D val="0"/>
            <c:explosion val="0"/>
            <c:spPr>
              <a:solidFill>
                <a:srgbClr val="51A199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8575-4A51-BE5B-0837BCEEF426}"/>
              </c:ext>
            </c:extLst>
          </c:dPt>
          <c:dPt>
            <c:idx val="1"/>
            <c:bubble3D val="0"/>
            <c:spPr>
              <a:solidFill>
                <a:srgbClr val="E397E5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575-4A51-BE5B-0837BCEEF426}"/>
              </c:ext>
            </c:extLst>
          </c:dPt>
          <c:dLbls>
            <c:dLbl>
              <c:idx val="0"/>
              <c:layout>
                <c:manualLayout>
                  <c:x val="-0.18379243941237641"/>
                  <c:y val="-8.9374517044766191E-2"/>
                </c:manualLayout>
              </c:layout>
              <c:tx>
                <c:rich>
                  <a:bodyPr/>
                  <a:lstStyle/>
                  <a:p>
                    <a:pPr>
                      <a:defRPr sz="1800" b="1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sz="18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1 713,6;</a:t>
                    </a:r>
                    <a:endParaRPr lang="en-US" sz="1800" b="1" dirty="0">
                      <a:solidFill>
                        <a:srgbClr val="002060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575-4A51-BE5B-0837BCEEF426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pPr>
                      <a:defRPr sz="1800" b="1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sz="18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1 246,7;</a:t>
                    </a:r>
                    <a:endParaRPr lang="en-US" sz="1800" b="1" dirty="0">
                      <a:solidFill>
                        <a:srgbClr val="002060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575-4A51-BE5B-0837BCEEF42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Лист4!$A$7:$A$8</c:f>
              <c:strCache>
                <c:ptCount val="2"/>
                <c:pt idx="0">
                  <c:v>собственные</c:v>
                </c:pt>
                <c:pt idx="1">
                  <c:v>безвозмездные</c:v>
                </c:pt>
              </c:strCache>
            </c:strRef>
          </c:cat>
          <c:val>
            <c:numRef>
              <c:f>Лист4!$B$7:$B$8</c:f>
              <c:numCache>
                <c:formatCode>#,##0.0</c:formatCode>
                <c:ptCount val="2"/>
                <c:pt idx="0">
                  <c:v>1713.6429999999998</c:v>
                </c:pt>
                <c:pt idx="1">
                  <c:v>1246.74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575-4A51-BE5B-0837BCEEF4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43277578903397063"/>
          <c:y val="0.61273857478755966"/>
          <c:w val="0.56516315903758252"/>
          <c:h val="0.18254238430725692"/>
        </c:manualLayout>
      </c:layout>
      <c:overlay val="0"/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>
        <c:manualLayout>
          <c:xMode val="edge"/>
          <c:yMode val="edge"/>
          <c:x val="0.1720297315031567"/>
          <c:y val="7.82472613458529E-2"/>
        </c:manualLayout>
      </c:layout>
      <c:overlay val="0"/>
      <c:txPr>
        <a:bodyPr/>
        <a:lstStyle/>
        <a:p>
          <a:pPr>
            <a:defRPr>
              <a:solidFill>
                <a:srgbClr val="00206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6221653669980488"/>
          <c:y val="0.11753050564982195"/>
          <c:w val="0.68095637116306418"/>
          <c:h val="0.8831263933130836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rgbClr val="7030A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B814-4466-9225-56B87A75DE59}"/>
              </c:ext>
            </c:extLst>
          </c:dPt>
          <c:dPt>
            <c:idx val="1"/>
            <c:bubble3D val="0"/>
            <c:spPr>
              <a:solidFill>
                <a:srgbClr val="E0B8DE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814-4466-9225-56B87A75DE5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anchor="t" anchorCtr="0"/>
                <a:lstStyle/>
                <a:p>
                  <a:pPr>
                    <a:defRPr b="1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7860360360360364E-2"/>
                  <c:y val="-0.119816311473389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814-4466-9225-56B87A75DE59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2065637065637081E-2"/>
                  <c:y val="-0.119816118935837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814-4466-9225-56B87A75DE59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anchor="t" anchorCtr="0"/>
              <a:lstStyle/>
              <a:p>
                <a:pPr>
                  <a:defRPr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НДФЛ</c:v>
                </c:pt>
                <c:pt idx="1">
                  <c:v>Налоги на совокупный доход</c:v>
                </c:pt>
                <c:pt idx="2">
                  <c:v>Налоги на имущество</c:v>
                </c:pt>
                <c:pt idx="3">
                  <c:v>Прочие налоговые доходы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0.72800000000000065</c:v>
                </c:pt>
                <c:pt idx="1">
                  <c:v>0.18700000000000044</c:v>
                </c:pt>
                <c:pt idx="2">
                  <c:v>7.6999999999999999E-2</c:v>
                </c:pt>
                <c:pt idx="3">
                  <c:v>8.0000000000000227E-3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814-4466-9225-56B87A75DE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l"/>
      <c:legendEntry>
        <c:idx val="0"/>
        <c:txPr>
          <a:bodyPr/>
          <a:lstStyle/>
          <a:p>
            <a:pPr>
              <a:defRPr sz="1200" b="1" baseline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 b="1" baseline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200" b="1" baseline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200" b="1" baseline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5.6734145562885646E-3"/>
          <c:y val="0.1789923431666143"/>
          <c:w val="0.22933672564578067"/>
          <c:h val="0.62246428043325552"/>
        </c:manualLayout>
      </c:layout>
      <c:overlay val="0"/>
      <c:txPr>
        <a:bodyPr/>
        <a:lstStyle/>
        <a:p>
          <a:pPr>
            <a:defRPr sz="1200" b="1" baseline="0">
              <a:solidFill>
                <a:srgbClr val="002060"/>
              </a:solidFill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6977516426238863E-2"/>
          <c:y val="7.9805989973166902E-2"/>
          <c:w val="0.63543245183974639"/>
          <c:h val="0.79550146769037722"/>
        </c:manualLayout>
      </c:layout>
      <c:lineChart>
        <c:grouping val="standard"/>
        <c:varyColors val="0"/>
        <c:ser>
          <c:idx val="0"/>
          <c:order val="0"/>
          <c:tx>
            <c:strRef>
              <c:f>'Лист1'!$B$1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38100">
              <a:solidFill>
                <a:srgbClr val="7030A0"/>
              </a:solidFill>
            </a:ln>
          </c:spPr>
          <c:marker>
            <c:spPr>
              <a:ln w="38100">
                <a:solidFill>
                  <a:srgbClr val="7030A0"/>
                </a:solidFill>
              </a:ln>
            </c:spPr>
          </c:marker>
          <c:dLbls>
            <c:dLbl>
              <c:idx val="0"/>
              <c:layout>
                <c:manualLayout>
                  <c:x val="-4.7169811320754707E-2"/>
                  <c:y val="7.46365524402908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1B4-481D-BDF1-41E1F831FA2A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3411949685535076E-2"/>
                  <c:y val="8.11266874350986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1B4-481D-BDF1-41E1F831FA2A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3584905660377402E-2"/>
                  <c:y val="6.81464174454828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1B4-481D-BDF1-41E1F831FA2A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3584905660377402E-2"/>
                  <c:y val="6.81464174454828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1B4-481D-BDF1-41E1F831FA2A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1619496855345911E-2"/>
                  <c:y val="6.16562824506749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51B4-481D-BDF1-41E1F831FA2A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3584905660377402E-2"/>
                  <c:y val="6.16562824506749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51B4-481D-BDF1-41E1F831FA2A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2.9481132075472288E-2"/>
                  <c:y val="6.49013499480789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51B4-481D-BDF1-41E1F831FA2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'Лист1'!$A$2:$A$8</c:f>
              <c:numCache>
                <c:formatCode>General</c:formatCode>
                <c:ptCount val="7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</c:numCache>
            </c:numRef>
          </c:cat>
          <c:val>
            <c:numRef>
              <c:f>'Лист1'!$B$2:$B$8</c:f>
              <c:numCache>
                <c:formatCode>General</c:formatCode>
                <c:ptCount val="7"/>
                <c:pt idx="0">
                  <c:v>983.5</c:v>
                </c:pt>
                <c:pt idx="1">
                  <c:v>981.9</c:v>
                </c:pt>
                <c:pt idx="2">
                  <c:v>1092.5999999999999</c:v>
                </c:pt>
                <c:pt idx="3">
                  <c:v>1131.9000000000001</c:v>
                </c:pt>
                <c:pt idx="4">
                  <c:v>1216.8</c:v>
                </c:pt>
                <c:pt idx="5">
                  <c:v>1303.2</c:v>
                </c:pt>
                <c:pt idx="6">
                  <c:v>1399.6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51B4-481D-BDF1-41E1F831FA2A}"/>
            </c:ext>
          </c:extLst>
        </c:ser>
        <c:ser>
          <c:idx val="1"/>
          <c:order val="1"/>
          <c:tx>
            <c:strRef>
              <c:f>'Лист1'!$C$1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ln w="38100">
              <a:solidFill>
                <a:srgbClr val="E0B8DE"/>
              </a:solidFill>
            </a:ln>
          </c:spPr>
          <c:marker>
            <c:spPr>
              <a:solidFill>
                <a:srgbClr val="E0B8DE"/>
              </a:solidFill>
              <a:ln w="38100">
                <a:solidFill>
                  <a:srgbClr val="FF99FF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dLbls>
            <c:dLbl>
              <c:idx val="0"/>
              <c:layout>
                <c:manualLayout>
                  <c:x val="-5.5031446540880505E-2"/>
                  <c:y val="-5.19210799584631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51B4-481D-BDF1-41E1F831FA2A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930817610062895E-2"/>
                  <c:y val="-5.51661474558670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51B4-481D-BDF1-41E1F831FA2A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5377358490566092E-2"/>
                  <c:y val="-6.81464174454828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51B4-481D-BDF1-41E1F831FA2A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7169811320754707E-2"/>
                  <c:y val="-5.84112149532721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51B4-481D-BDF1-41E1F831FA2A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3.9308176100628936E-2"/>
                  <c:y val="-5.51661474558670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51B4-481D-BDF1-41E1F831FA2A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3.9308176100628936E-2"/>
                  <c:y val="-5.84112149532721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51B4-481D-BDF1-41E1F831FA2A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4.7169811320754707E-2"/>
                  <c:y val="-5.84112149532721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51B4-481D-BDF1-41E1F831FA2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'Лист1'!$A$2:$A$8</c:f>
              <c:numCache>
                <c:formatCode>General</c:formatCode>
                <c:ptCount val="7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</c:numCache>
            </c:numRef>
          </c:cat>
          <c:val>
            <c:numRef>
              <c:f>'Лист1'!$C$2:$C$8</c:f>
              <c:numCache>
                <c:formatCode>General</c:formatCode>
                <c:ptCount val="7"/>
                <c:pt idx="0">
                  <c:v>185.4</c:v>
                </c:pt>
                <c:pt idx="1">
                  <c:v>226</c:v>
                </c:pt>
                <c:pt idx="2">
                  <c:v>286.60000000000002</c:v>
                </c:pt>
                <c:pt idx="3">
                  <c:v>298.5</c:v>
                </c:pt>
                <c:pt idx="4">
                  <c:v>311.5</c:v>
                </c:pt>
                <c:pt idx="5">
                  <c:v>320.5</c:v>
                </c:pt>
                <c:pt idx="6">
                  <c:v>329.5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F-51B4-481D-BDF1-41E1F831FA2A}"/>
            </c:ext>
          </c:extLst>
        </c:ser>
        <c:ser>
          <c:idx val="2"/>
          <c:order val="2"/>
          <c:tx>
            <c:strRef>
              <c:f>'Лист1'!$D$1</c:f>
              <c:strCache>
                <c:ptCount val="1"/>
                <c:pt idx="0">
                  <c:v>Столбец3</c:v>
                </c:pt>
              </c:strCache>
            </c:strRef>
          </c:tx>
          <c:spPr>
            <a:ln w="38100"/>
          </c:spPr>
          <c:marker>
            <c:spPr>
              <a:ln w="38100"/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dLbls>
            <c:dLbl>
              <c:idx val="0"/>
              <c:layout>
                <c:manualLayout>
                  <c:x val="-5.786163522012687E-2"/>
                  <c:y val="1.89961651989763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51B4-481D-BDF1-41E1F831FA2A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1100628930817592E-2"/>
                  <c:y val="2.92056074766360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51B4-481D-BDF1-41E1F831FA2A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6.0927672955974822E-2"/>
                  <c:y val="6.490134994807892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2-51B4-481D-BDF1-41E1F831FA2A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3066037735849954E-2"/>
                  <c:y val="1.29802699896158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51B4-481D-BDF1-41E1F831FA2A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7169811320754707E-2"/>
                  <c:y val="1.29802699896158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4-51B4-481D-BDF1-41E1F831FA2A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7169811320754707E-2"/>
                  <c:y val="-9.73520249221183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51B4-481D-BDF1-41E1F831FA2A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5.1100628930817814E-2"/>
                  <c:y val="-1.62253374870197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6-51B4-481D-BDF1-41E1F831FA2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txPr>
              <a:bodyPr/>
              <a:lstStyle/>
              <a:p>
                <a:pPr>
                  <a:defRPr sz="12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'Лист1'!$A$2:$A$8</c:f>
              <c:numCache>
                <c:formatCode>General</c:formatCode>
                <c:ptCount val="7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</c:numCache>
            </c:numRef>
          </c:cat>
          <c:val>
            <c:numRef>
              <c:f>'Лист1'!$D$2:$D$8</c:f>
              <c:numCache>
                <c:formatCode>General</c:formatCode>
                <c:ptCount val="7"/>
                <c:pt idx="0">
                  <c:v>128</c:v>
                </c:pt>
                <c:pt idx="1">
                  <c:v>131.6</c:v>
                </c:pt>
                <c:pt idx="2">
                  <c:v>133.30000000000001</c:v>
                </c:pt>
                <c:pt idx="3">
                  <c:v>127.8</c:v>
                </c:pt>
                <c:pt idx="4">
                  <c:v>129</c:v>
                </c:pt>
                <c:pt idx="5">
                  <c:v>130</c:v>
                </c:pt>
                <c:pt idx="6">
                  <c:v>130.1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7-51B4-481D-BDF1-41E1F831FA2A}"/>
            </c:ext>
          </c:extLst>
        </c:ser>
        <c:ser>
          <c:idx val="3"/>
          <c:order val="3"/>
          <c:tx>
            <c:strRef>
              <c:f>'Лист1'!$E$1</c:f>
              <c:strCache>
                <c:ptCount val="1"/>
                <c:pt idx="0">
                  <c:v>Столбец4</c:v>
                </c:pt>
              </c:strCache>
            </c:strRef>
          </c:tx>
          <c:spPr>
            <a:ln w="38100"/>
          </c:spPr>
          <c:marker>
            <c:spPr>
              <a:ln w="38100"/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dLbls>
            <c:dLbl>
              <c:idx val="0"/>
              <c:layout>
                <c:manualLayout>
                  <c:x val="-5.1100628930817814E-2"/>
                  <c:y val="1.62253374870197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8-51B4-481D-BDF1-41E1F831FA2A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1100628930817814E-2"/>
                  <c:y val="1.94704049844236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51B4-481D-BDF1-41E1F831FA2A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6996855345911972E-2"/>
                  <c:y val="9.73494697508607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A-51B4-481D-BDF1-41E1F831FA2A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1273584905660382E-2"/>
                  <c:y val="-6.490134994807892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B-51B4-481D-BDF1-41E1F831FA2A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1273584905660382E-2"/>
                  <c:y val="-6.490134994807773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C-51B4-481D-BDF1-41E1F831FA2A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3.5377358490566092E-2"/>
                  <c:y val="-9.73520249221171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D-51B4-481D-BDF1-41E1F831FA2A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4.3238993710691821E-2"/>
                  <c:y val="-1.94704049844236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E-51B4-481D-BDF1-41E1F831FA2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'Лист1'!$A$2:$A$8</c:f>
              <c:numCache>
                <c:formatCode>General</c:formatCode>
                <c:ptCount val="7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</c:numCache>
            </c:numRef>
          </c:cat>
          <c:val>
            <c:numRef>
              <c:f>'Лист1'!$E$2:$E$8</c:f>
              <c:numCache>
                <c:formatCode>General</c:formatCode>
                <c:ptCount val="7"/>
                <c:pt idx="0">
                  <c:v>9.1</c:v>
                </c:pt>
                <c:pt idx="1">
                  <c:v>10.4</c:v>
                </c:pt>
                <c:pt idx="2">
                  <c:v>12.5</c:v>
                </c:pt>
                <c:pt idx="3">
                  <c:v>11.8</c:v>
                </c:pt>
                <c:pt idx="4">
                  <c:v>13.6</c:v>
                </c:pt>
                <c:pt idx="5">
                  <c:v>13.9</c:v>
                </c:pt>
                <c:pt idx="6">
                  <c:v>14.2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F-51B4-481D-BDF1-41E1F831FA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4626896"/>
        <c:axId val="304623760"/>
      </c:lineChart>
      <c:catAx>
        <c:axId val="304626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4623760"/>
        <c:crosses val="autoZero"/>
        <c:auto val="1"/>
        <c:lblAlgn val="ctr"/>
        <c:lblOffset val="100"/>
        <c:noMultiLvlLbl val="0"/>
      </c:catAx>
      <c:valAx>
        <c:axId val="3046237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0462689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4"/>
    </mc:Choice>
    <mc:Fallback>
      <c:style val="14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8365382373212831"/>
          <c:y val="0.1996883913657399"/>
          <c:w val="0.48881500884673762"/>
          <c:h val="0.6633714896909566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крупнейших налогоплательщиков НДФЛ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 w="165100" prst="coolSlant"/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0.10224607683894769"/>
                  <c:y val="-6.37003001971104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13D0-4D0F-96AC-ED934F3F07F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14292993835101"/>
                  <c:y val="-6.29438718968378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3D0-4D0F-96AC-ED934F3F07F4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1553358086714068E-2"/>
                  <c:y val="-3.9796093684781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13D0-4D0F-96AC-ED934F3F07F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582.4</c:v>
                </c:pt>
                <c:pt idx="1">
                  <c:v>619.1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3D0-4D0F-96AC-ED934F3F07F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ABD5D1"/>
            </a:solidFill>
            <a:scene3d>
              <a:camera prst="orthographicFront"/>
              <a:lightRig rig="threePt" dir="t"/>
            </a:scene3d>
            <a:sp3d>
              <a:bevelT w="165100" prst="coolSlant"/>
              <a:contourClr>
                <a:srgbClr val="000000"/>
              </a:contourClr>
            </a:sp3d>
          </c:spPr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510.2</c:v>
                </c:pt>
                <c:pt idx="1">
                  <c:v>512.79999999999995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3D0-4D0F-96AC-ED934F3F07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4624544"/>
        <c:axId val="304626504"/>
        <c:axId val="0"/>
      </c:bar3DChart>
      <c:catAx>
        <c:axId val="304624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304626504"/>
        <c:crosses val="autoZero"/>
        <c:auto val="1"/>
        <c:lblAlgn val="ctr"/>
        <c:lblOffset val="100"/>
        <c:noMultiLvlLbl val="0"/>
      </c:catAx>
      <c:valAx>
        <c:axId val="3046265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046245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lang="ru-RU" sz="1800" b="1" kern="1200" dirty="0" err="1" smtClean="0">
          <a:solidFill>
            <a:srgbClr val="002060"/>
          </a:solidFill>
          <a:latin typeface="Times New Roman" pitchFamily="18" charset="0"/>
          <a:ea typeface="+mn-ea"/>
          <a:cs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10"/>
      <c:rAngAx val="0"/>
      <c:perspective val="9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8448841155911516E-2"/>
          <c:y val="2.5372283016386332E-2"/>
          <c:w val="0.81767928310794269"/>
          <c:h val="0.8570683928287836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УСН</c:v>
                </c:pt>
              </c:strCache>
            </c:strRef>
          </c:tx>
          <c:spPr>
            <a:solidFill>
              <a:srgbClr val="51A199"/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dLbl>
              <c:idx val="0"/>
              <c:layout>
                <c:manualLayout>
                  <c:x val="3.7401578893436352E-3"/>
                  <c:y val="-8.39375848050500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604-4B83-BE4D-78A9ED0AB197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213801641929325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604-4B83-BE4D-78A9ED0AB197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9387578673182363E-3"/>
                  <c:y val="-2.79791949350166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2604-4B83-BE4D-78A9ED0AB197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3.0777114428518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604-4B83-BE4D-78A9ED0AB19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2022</c:v>
                </c:pt>
                <c:pt idx="1">
                  <c:v>2023 ОЦЕНКА</c:v>
                </c:pt>
                <c:pt idx="2">
                  <c:v>2024 ПРОГНОЗ</c:v>
                </c:pt>
                <c:pt idx="3">
                  <c:v>2025 ПРОГНОЗ</c:v>
                </c:pt>
                <c:pt idx="4">
                  <c:v>2026 ПРОГНОЗ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274.10000000000002</c:v>
                </c:pt>
                <c:pt idx="1">
                  <c:v>287</c:v>
                </c:pt>
                <c:pt idx="2">
                  <c:v>295</c:v>
                </c:pt>
                <c:pt idx="3">
                  <c:v>304</c:v>
                </c:pt>
                <c:pt idx="4">
                  <c:v>313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604-4B83-BE4D-78A9ED0AB19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ПАТЕНТ</c:v>
                </c:pt>
              </c:strCache>
            </c:strRef>
          </c:tx>
          <c:spPr>
            <a:solidFill>
              <a:srgbClr val="B22DB5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3888890407796701E-3"/>
                  <c:y val="-2.2383355948013474E-2"/>
                </c:manualLayout>
              </c:layout>
              <c:spPr>
                <a:scene3d>
                  <a:camera prst="orthographicFront"/>
                  <a:lightRig rig="threePt" dir="t"/>
                </a:scene3d>
                <a:sp3d>
                  <a:bevelT prst="slope"/>
                </a:sp3d>
              </c:spPr>
              <c:txPr>
                <a:bodyPr/>
                <a:lstStyle/>
                <a:p>
                  <a:pPr>
                    <a:defRPr b="1">
                      <a:solidFill>
                        <a:schemeClr val="tx2">
                          <a:lumMod val="75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2604-4B83-BE4D-78A9ED0AB197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3888890407796441E-3"/>
                  <c:y val="-2.23833559480134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2604-4B83-BE4D-78A9ED0AB197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7777780815593485E-3"/>
                  <c:y val="-1.6787516961010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2604-4B83-BE4D-78A9ED0AB197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5555561631185704E-3"/>
                  <c:y val="-1.11916779740066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2604-4B83-BE4D-78A9ED0AB197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7777780815592852E-3"/>
                  <c:y val="-8.39375848050498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2604-4B83-BE4D-78A9ED0AB19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2022</c:v>
                </c:pt>
                <c:pt idx="1">
                  <c:v>2023 ОЦЕНКА</c:v>
                </c:pt>
                <c:pt idx="2">
                  <c:v>2024 ПРОГНОЗ</c:v>
                </c:pt>
                <c:pt idx="3">
                  <c:v>2025 ПРОГНОЗ</c:v>
                </c:pt>
                <c:pt idx="4">
                  <c:v>2026 ПРОГНОЗ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12.5</c:v>
                </c:pt>
                <c:pt idx="1">
                  <c:v>11.5</c:v>
                </c:pt>
                <c:pt idx="2">
                  <c:v>16.5</c:v>
                </c:pt>
                <c:pt idx="3">
                  <c:v>16.5</c:v>
                </c:pt>
                <c:pt idx="4">
                  <c:v>16.5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2604-4B83-BE4D-78A9ED0AB1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4626112"/>
        <c:axId val="304628464"/>
        <c:axId val="0"/>
      </c:bar3DChart>
      <c:catAx>
        <c:axId val="3046261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4628464"/>
        <c:crosses val="autoZero"/>
        <c:auto val="1"/>
        <c:lblAlgn val="ctr"/>
        <c:lblOffset val="100"/>
        <c:noMultiLvlLbl val="0"/>
      </c:catAx>
      <c:valAx>
        <c:axId val="3046284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046261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0503256835439296"/>
          <c:y val="0.28566978337273863"/>
          <c:w val="0.18663409740093101"/>
          <c:h val="0.55456659015348242"/>
        </c:manualLayout>
      </c:layout>
      <c:overlay val="0"/>
      <c:txPr>
        <a:bodyPr/>
        <a:lstStyle/>
        <a:p>
          <a:pPr>
            <a:defRPr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effectLst>
      <a:innerShdw blurRad="63500" dist="50800">
        <a:prstClr val="black">
          <a:alpha val="50000"/>
        </a:prstClr>
      </a:innerShdw>
    </a:effectLst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AB371B-3A6B-4CF6-8611-40C6D23BA8B7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AF1B6C3-8712-4827-934A-288E3713B39C}">
      <dgm:prSet phldrT="[Текст]" custT="1"/>
      <dgm:spPr>
        <a:solidFill>
          <a:srgbClr val="AED6D2"/>
        </a:solidFill>
      </dgm:spPr>
      <dgm:t>
        <a:bodyPr/>
        <a:lstStyle/>
        <a:p>
          <a:r>
            <a: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Территория 88,4 км2</a:t>
          </a:r>
          <a:endParaRPr lang="ru-RU" sz="28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86131D-2F5A-4B80-BD96-E421B7E3A26F}" type="parTrans" cxnId="{C5CB454F-685A-4D44-9978-4BBA03644E38}">
      <dgm:prSet/>
      <dgm:spPr/>
      <dgm:t>
        <a:bodyPr/>
        <a:lstStyle/>
        <a:p>
          <a:endParaRPr lang="ru-RU"/>
        </a:p>
      </dgm:t>
    </dgm:pt>
    <dgm:pt modelId="{8A219FE9-4B54-4352-987E-FCFCE8836720}" type="sibTrans" cxnId="{C5CB454F-685A-4D44-9978-4BBA03644E38}">
      <dgm:prSet/>
      <dgm:spPr/>
      <dgm:t>
        <a:bodyPr/>
        <a:lstStyle/>
        <a:p>
          <a:endParaRPr lang="ru-RU"/>
        </a:p>
      </dgm:t>
    </dgm:pt>
    <dgm:pt modelId="{E5DD21DF-77B3-47E5-AE28-96EF075A9E04}">
      <dgm:prSet phldrT="[Текст]" custT="1"/>
      <dgm:spPr>
        <a:solidFill>
          <a:srgbClr val="AED6D2"/>
        </a:solidFill>
      </dgm:spPr>
      <dgm:t>
        <a:bodyPr/>
        <a:lstStyle/>
        <a:p>
          <a:r>
            <a: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Население 64 121 чел.</a:t>
          </a:r>
          <a:endParaRPr lang="ru-RU" sz="28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6A9399-FB23-420D-B6E1-A721D524789C}" type="parTrans" cxnId="{BCD60141-DCA7-470D-BADC-662EC7A6820B}">
      <dgm:prSet/>
      <dgm:spPr/>
      <dgm:t>
        <a:bodyPr/>
        <a:lstStyle/>
        <a:p>
          <a:endParaRPr lang="ru-RU"/>
        </a:p>
      </dgm:t>
    </dgm:pt>
    <dgm:pt modelId="{325C1736-9E20-4E25-9E73-CC67F05DD449}" type="sibTrans" cxnId="{BCD60141-DCA7-470D-BADC-662EC7A6820B}">
      <dgm:prSet/>
      <dgm:spPr/>
      <dgm:t>
        <a:bodyPr/>
        <a:lstStyle/>
        <a:p>
          <a:endParaRPr lang="ru-RU"/>
        </a:p>
      </dgm:t>
    </dgm:pt>
    <dgm:pt modelId="{988AAE45-5F1A-4E58-A0DA-8EC28EA36AB7}">
      <dgm:prSet phldrT="[Текст]" custT="1"/>
      <dgm:spPr>
        <a:solidFill>
          <a:srgbClr val="AED6D2"/>
        </a:solidFill>
      </dgm:spPr>
      <dgm:t>
        <a:bodyPr/>
        <a:lstStyle/>
        <a:p>
          <a:r>
            <a: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Основан в 1958 году (статус города с 1973 года) </a:t>
          </a:r>
          <a:endParaRPr lang="ru-RU" sz="28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6C7E41-8FF4-434E-B44F-6A4DF55BBBFA}" type="parTrans" cxnId="{AF92C4CB-3966-4FF6-BB4A-5C632B1FF631}">
      <dgm:prSet/>
      <dgm:spPr/>
      <dgm:t>
        <a:bodyPr/>
        <a:lstStyle/>
        <a:p>
          <a:endParaRPr lang="ru-RU"/>
        </a:p>
      </dgm:t>
    </dgm:pt>
    <dgm:pt modelId="{A7CB09A7-2C01-4B8E-A3BA-24DB4456EB6F}" type="sibTrans" cxnId="{AF92C4CB-3966-4FF6-BB4A-5C632B1FF631}">
      <dgm:prSet/>
      <dgm:spPr/>
      <dgm:t>
        <a:bodyPr/>
        <a:lstStyle/>
        <a:p>
          <a:endParaRPr lang="ru-RU"/>
        </a:p>
      </dgm:t>
    </dgm:pt>
    <dgm:pt modelId="{BA6168E8-96AB-4C67-A5BA-C28017577F2A}" type="pres">
      <dgm:prSet presAssocID="{CEAB371B-3A6B-4CF6-8611-40C6D23BA8B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F0333AA-094E-421F-927C-A6E2451BA651}" type="pres">
      <dgm:prSet presAssocID="{988AAE45-5F1A-4E58-A0DA-8EC28EA36AB7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861515-82C8-4892-8B25-76B5D78F385B}" type="pres">
      <dgm:prSet presAssocID="{A7CB09A7-2C01-4B8E-A3BA-24DB4456EB6F}" presName="spacer" presStyleCnt="0"/>
      <dgm:spPr/>
    </dgm:pt>
    <dgm:pt modelId="{C3A78877-C2F2-4ABB-A3D8-275112425678}" type="pres">
      <dgm:prSet presAssocID="{2AF1B6C3-8712-4827-934A-288E3713B39C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158CA6-6E98-4994-8E04-4FA4EAFF0DA7}" type="pres">
      <dgm:prSet presAssocID="{8A219FE9-4B54-4352-987E-FCFCE8836720}" presName="spacer" presStyleCnt="0"/>
      <dgm:spPr/>
    </dgm:pt>
    <dgm:pt modelId="{3166F541-32B2-4D08-AFC4-7623C0CA4000}" type="pres">
      <dgm:prSet presAssocID="{E5DD21DF-77B3-47E5-AE28-96EF075A9E04}" presName="parentText" presStyleLbl="node1" presStyleIdx="2" presStyleCnt="3" custLinFactNeighborX="-2257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2D025F7-3F28-4C48-A66A-EC851368BA10}" type="presOf" srcId="{CEAB371B-3A6B-4CF6-8611-40C6D23BA8B7}" destId="{BA6168E8-96AB-4C67-A5BA-C28017577F2A}" srcOrd="0" destOrd="0" presId="urn:microsoft.com/office/officeart/2005/8/layout/vList2"/>
    <dgm:cxn modelId="{BCD60141-DCA7-470D-BADC-662EC7A6820B}" srcId="{CEAB371B-3A6B-4CF6-8611-40C6D23BA8B7}" destId="{E5DD21DF-77B3-47E5-AE28-96EF075A9E04}" srcOrd="2" destOrd="0" parTransId="{E66A9399-FB23-420D-B6E1-A721D524789C}" sibTransId="{325C1736-9E20-4E25-9E73-CC67F05DD449}"/>
    <dgm:cxn modelId="{F18A9FD9-57B5-45E5-9FDC-503577CFE222}" type="presOf" srcId="{988AAE45-5F1A-4E58-A0DA-8EC28EA36AB7}" destId="{2F0333AA-094E-421F-927C-A6E2451BA651}" srcOrd="0" destOrd="0" presId="urn:microsoft.com/office/officeart/2005/8/layout/vList2"/>
    <dgm:cxn modelId="{7C14CBDB-683E-44C2-9A9E-A3B47E89CA3D}" type="presOf" srcId="{2AF1B6C3-8712-4827-934A-288E3713B39C}" destId="{C3A78877-C2F2-4ABB-A3D8-275112425678}" srcOrd="0" destOrd="0" presId="urn:microsoft.com/office/officeart/2005/8/layout/vList2"/>
    <dgm:cxn modelId="{BD9DB535-C7B9-47DB-BD9B-7C70FF7EE8D9}" type="presOf" srcId="{E5DD21DF-77B3-47E5-AE28-96EF075A9E04}" destId="{3166F541-32B2-4D08-AFC4-7623C0CA4000}" srcOrd="0" destOrd="0" presId="urn:microsoft.com/office/officeart/2005/8/layout/vList2"/>
    <dgm:cxn modelId="{C5CB454F-685A-4D44-9978-4BBA03644E38}" srcId="{CEAB371B-3A6B-4CF6-8611-40C6D23BA8B7}" destId="{2AF1B6C3-8712-4827-934A-288E3713B39C}" srcOrd="1" destOrd="0" parTransId="{DC86131D-2F5A-4B80-BD96-E421B7E3A26F}" sibTransId="{8A219FE9-4B54-4352-987E-FCFCE8836720}"/>
    <dgm:cxn modelId="{AF92C4CB-3966-4FF6-BB4A-5C632B1FF631}" srcId="{CEAB371B-3A6B-4CF6-8611-40C6D23BA8B7}" destId="{988AAE45-5F1A-4E58-A0DA-8EC28EA36AB7}" srcOrd="0" destOrd="0" parTransId="{1D6C7E41-8FF4-434E-B44F-6A4DF55BBBFA}" sibTransId="{A7CB09A7-2C01-4B8E-A3BA-24DB4456EB6F}"/>
    <dgm:cxn modelId="{AFCEF5CE-79B0-45CA-A174-B7FBE9DCA9A6}" type="presParOf" srcId="{BA6168E8-96AB-4C67-A5BA-C28017577F2A}" destId="{2F0333AA-094E-421F-927C-A6E2451BA651}" srcOrd="0" destOrd="0" presId="urn:microsoft.com/office/officeart/2005/8/layout/vList2"/>
    <dgm:cxn modelId="{CBF6B96C-7CC6-449E-B499-BFCA66DC3C84}" type="presParOf" srcId="{BA6168E8-96AB-4C67-A5BA-C28017577F2A}" destId="{28861515-82C8-4892-8B25-76B5D78F385B}" srcOrd="1" destOrd="0" presId="urn:microsoft.com/office/officeart/2005/8/layout/vList2"/>
    <dgm:cxn modelId="{F7164C93-5FD9-45F0-B019-C2A00A20028E}" type="presParOf" srcId="{BA6168E8-96AB-4C67-A5BA-C28017577F2A}" destId="{C3A78877-C2F2-4ABB-A3D8-275112425678}" srcOrd="2" destOrd="0" presId="urn:microsoft.com/office/officeart/2005/8/layout/vList2"/>
    <dgm:cxn modelId="{49A63A50-F099-4B14-A541-F98971DCAD6E}" type="presParOf" srcId="{BA6168E8-96AB-4C67-A5BA-C28017577F2A}" destId="{60158CA6-6E98-4994-8E04-4FA4EAFF0DA7}" srcOrd="3" destOrd="0" presId="urn:microsoft.com/office/officeart/2005/8/layout/vList2"/>
    <dgm:cxn modelId="{231956E5-8858-4F82-AFAE-1C1F5025929B}" type="presParOf" srcId="{BA6168E8-96AB-4C67-A5BA-C28017577F2A}" destId="{3166F541-32B2-4D08-AFC4-7623C0CA400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0333AA-094E-421F-927C-A6E2451BA651}">
      <dsp:nvSpPr>
        <dsp:cNvPr id="0" name=""/>
        <dsp:cNvSpPr/>
      </dsp:nvSpPr>
      <dsp:spPr>
        <a:xfrm>
          <a:off x="0" y="19599"/>
          <a:ext cx="4477716" cy="1216800"/>
        </a:xfrm>
        <a:prstGeom prst="roundRect">
          <a:avLst/>
        </a:prstGeom>
        <a:solidFill>
          <a:srgbClr val="AED6D2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Основан в 1958 году (статус города с 1973 года) </a:t>
          </a:r>
          <a:endParaRPr lang="ru-RU" sz="28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399" y="78998"/>
        <a:ext cx="4358918" cy="1098002"/>
      </dsp:txXfrm>
    </dsp:sp>
    <dsp:sp modelId="{C3A78877-C2F2-4ABB-A3D8-275112425678}">
      <dsp:nvSpPr>
        <dsp:cNvPr id="0" name=""/>
        <dsp:cNvSpPr/>
      </dsp:nvSpPr>
      <dsp:spPr>
        <a:xfrm>
          <a:off x="0" y="1423600"/>
          <a:ext cx="4477716" cy="1216800"/>
        </a:xfrm>
        <a:prstGeom prst="roundRect">
          <a:avLst/>
        </a:prstGeom>
        <a:solidFill>
          <a:srgbClr val="AED6D2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Территория 88,4 км2</a:t>
          </a:r>
          <a:endParaRPr lang="ru-RU" sz="28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399" y="1482999"/>
        <a:ext cx="4358918" cy="1098002"/>
      </dsp:txXfrm>
    </dsp:sp>
    <dsp:sp modelId="{3166F541-32B2-4D08-AFC4-7623C0CA4000}">
      <dsp:nvSpPr>
        <dsp:cNvPr id="0" name=""/>
        <dsp:cNvSpPr/>
      </dsp:nvSpPr>
      <dsp:spPr>
        <a:xfrm>
          <a:off x="0" y="2827600"/>
          <a:ext cx="4477716" cy="1216800"/>
        </a:xfrm>
        <a:prstGeom prst="roundRect">
          <a:avLst/>
        </a:prstGeom>
        <a:solidFill>
          <a:srgbClr val="AED6D2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Население 64 121 чел.</a:t>
          </a:r>
          <a:endParaRPr lang="ru-RU" sz="28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399" y="2886999"/>
        <a:ext cx="4358918" cy="1098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0.72531</cdr:x>
      <cdr:y>0.31371</cdr:y>
    </cdr:from>
    <cdr:to>
      <cdr:x>0.83642</cdr:x>
      <cdr:y>0.69695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80628" y="623250"/>
          <a:ext cx="854896" cy="7613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0.85587</cdr:x>
      <cdr:y>0.5635</cdr:y>
    </cdr:from>
    <cdr:to>
      <cdr:x>0.96698</cdr:x>
      <cdr:y>0.94674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585220" y="1859369"/>
          <a:ext cx="854896" cy="12645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4,5%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0.71559</cdr:x>
      <cdr:y>0.10413</cdr:y>
    </cdr:from>
    <cdr:to>
      <cdr:x>1</cdr:x>
      <cdr:y>0.14783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155103" y="497041"/>
          <a:ext cx="1243467" cy="2085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>
            <a:solidFill>
              <a:srgbClr val="002060"/>
            </a:solidFill>
          </a:endParaRPr>
        </a:p>
      </cdr:txBody>
    </cdr:sp>
  </cdr:relSizeAnchor>
  <cdr:relSizeAnchor xmlns:cdr="http://schemas.openxmlformats.org/drawingml/2006/chartDrawing">
    <cdr:from>
      <cdr:x>0.33</cdr:x>
      <cdr:y>0.19195</cdr:y>
    </cdr:from>
    <cdr:to>
      <cdr:x>0.69756</cdr:x>
      <cdr:y>0.25215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314877" y="780104"/>
          <a:ext cx="1464561" cy="2446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Региональные (1 шт.)</a:t>
          </a:r>
          <a:endParaRPr lang="ru-RU" sz="12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0.32731</cdr:x>
      <cdr:y>0.23537</cdr:y>
    </cdr:from>
    <cdr:to>
      <cdr:x>0.7318</cdr:x>
      <cdr:y>0.30259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304190" y="956529"/>
          <a:ext cx="1611682" cy="2731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Отраслевые (3 шт.)</a:t>
          </a:r>
        </a:p>
      </cdr:txBody>
    </cdr:sp>
  </cdr:relSizeAnchor>
  <cdr:relSizeAnchor xmlns:cdr="http://schemas.openxmlformats.org/drawingml/2006/chartDrawing">
    <cdr:from>
      <cdr:x>0.32287</cdr:x>
      <cdr:y>0.31642</cdr:y>
    </cdr:from>
    <cdr:to>
      <cdr:x>0.67713</cdr:x>
      <cdr:y>0.43191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411617" y="1510404"/>
          <a:ext cx="1548858" cy="551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Муниципальные (5 шт.)</a:t>
          </a:r>
          <a:endParaRPr lang="ru-RU" sz="12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0.06563</cdr:x>
      <cdr:y>0.24136</cdr:y>
    </cdr:from>
    <cdr:to>
      <cdr:x>0.19536</cdr:x>
      <cdr:y>0.33232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73360" y="980877"/>
          <a:ext cx="540328" cy="3696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0.41315</cdr:x>
      <cdr:y>0.67223</cdr:y>
    </cdr:from>
    <cdr:to>
      <cdr:x>0.63573</cdr:x>
      <cdr:y>0.77036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646203" y="2731923"/>
          <a:ext cx="886895" cy="3988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1303,3</a:t>
          </a:r>
          <a:endParaRPr lang="ru-RU" sz="20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0.73016</cdr:x>
      <cdr:y>0.1326</cdr:y>
    </cdr:from>
    <cdr:to>
      <cdr:x>0.79872</cdr:x>
      <cdr:y>0.45984</cdr:y>
    </cdr:to>
    <cdr:sp macro="" textlink="">
      <cdr:nvSpPr>
        <cdr:cNvPr id="8" name="TextBox 7"/>
        <cdr:cNvSpPr txBox="1"/>
      </cdr:nvSpPr>
      <cdr:spPr>
        <a:xfrm xmlns:a="http://schemas.openxmlformats.org/drawingml/2006/main" rot="16200000">
          <a:off x="2560832" y="1409292"/>
          <a:ext cx="1726476" cy="3070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Проектная часть</a:t>
          </a:r>
          <a:endParaRPr lang="ru-RU" sz="1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0.80419</cdr:x>
      <cdr:y>0.19152</cdr:y>
    </cdr:from>
    <cdr:to>
      <cdr:x>0.83731</cdr:x>
      <cdr:y>0.40392</cdr:y>
    </cdr:to>
    <cdr:sp macro="" textlink="">
      <cdr:nvSpPr>
        <cdr:cNvPr id="9" name="Правая фигурная скобка 8"/>
        <cdr:cNvSpPr/>
      </cdr:nvSpPr>
      <cdr:spPr>
        <a:xfrm xmlns:a="http://schemas.openxmlformats.org/drawingml/2006/main">
          <a:off x="3515993" y="914194"/>
          <a:ext cx="144797" cy="1013862"/>
        </a:xfrm>
        <a:prstGeom xmlns:a="http://schemas.openxmlformats.org/drawingml/2006/main" prst="rightBrace">
          <a:avLst/>
        </a:prstGeom>
        <a:ln xmlns:a="http://schemas.openxmlformats.org/drawingml/2006/main">
          <a:solidFill>
            <a:srgbClr val="00206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0.80483</cdr:x>
      <cdr:y>0.41856</cdr:y>
    </cdr:from>
    <cdr:to>
      <cdr:x>0.84108</cdr:x>
      <cdr:y>0.98659</cdr:y>
    </cdr:to>
    <cdr:sp macro="" textlink="">
      <cdr:nvSpPr>
        <cdr:cNvPr id="11" name="Правая фигурная скобка 10"/>
        <cdr:cNvSpPr/>
      </cdr:nvSpPr>
      <cdr:spPr>
        <a:xfrm xmlns:a="http://schemas.openxmlformats.org/drawingml/2006/main">
          <a:off x="3518792" y="1997938"/>
          <a:ext cx="158474" cy="2711412"/>
        </a:xfrm>
        <a:prstGeom xmlns:a="http://schemas.openxmlformats.org/drawingml/2006/main" prst="rightBrace">
          <a:avLst/>
        </a:prstGeom>
        <a:ln xmlns:a="http://schemas.openxmlformats.org/drawingml/2006/main">
          <a:solidFill>
            <a:srgbClr val="00206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0.23183</cdr:x>
      <cdr:y>0.33358</cdr:y>
    </cdr:from>
    <cdr:to>
      <cdr:x>0.38829</cdr:x>
      <cdr:y>0.38812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923717" y="1355656"/>
          <a:ext cx="623454" cy="2216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110,7</a:t>
          </a:r>
          <a:endParaRPr lang="ru-RU" sz="12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0.24122</cdr:x>
      <cdr:y>0.2427</cdr:y>
    </cdr:from>
    <cdr:to>
      <cdr:x>0.3803</cdr:x>
      <cdr:y>0.30747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961150" y="986324"/>
          <a:ext cx="554182" cy="2632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16,8</a:t>
          </a:r>
          <a:endParaRPr lang="ru-RU" sz="12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0.23514</cdr:x>
      <cdr:y>0.19531</cdr:y>
    </cdr:from>
    <cdr:to>
      <cdr:x>0.369</cdr:x>
      <cdr:y>0.26349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936904" y="793720"/>
          <a:ext cx="533400" cy="2770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51,4</a:t>
          </a:r>
          <a:endParaRPr lang="ru-RU" sz="12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0.82996</cdr:x>
      <cdr:y>0.66744</cdr:y>
    </cdr:from>
    <cdr:to>
      <cdr:x>1</cdr:x>
      <cdr:y>0.7325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3628652" y="2906898"/>
          <a:ext cx="743441" cy="2833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87,9%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0.7304</cdr:x>
      <cdr:y>0.53501</cdr:y>
    </cdr:from>
    <cdr:to>
      <cdr:x>0.79896</cdr:x>
      <cdr:y>0.86225</cdr:y>
    </cdr:to>
    <cdr:sp macro="" textlink="">
      <cdr:nvSpPr>
        <cdr:cNvPr id="16" name="TextBox 1"/>
        <cdr:cNvSpPr txBox="1"/>
      </cdr:nvSpPr>
      <cdr:spPr>
        <a:xfrm xmlns:a="http://schemas.openxmlformats.org/drawingml/2006/main" rot="16200000">
          <a:off x="2539388" y="2896965"/>
          <a:ext cx="1425259" cy="2915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Процессная часть</a:t>
          </a:r>
          <a:endParaRPr lang="ru-RU" sz="1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0.81486</cdr:x>
      <cdr:y>0.26785</cdr:y>
    </cdr:from>
    <cdr:to>
      <cdr:x>1</cdr:x>
      <cdr:y>0.3339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3562630" y="1166561"/>
          <a:ext cx="809463" cy="2876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12,1%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0.20799</cdr:x>
      <cdr:y>0.18954</cdr:y>
    </cdr:from>
    <cdr:to>
      <cdr:x>0.25272</cdr:x>
      <cdr:y>0.394</cdr:y>
    </cdr:to>
    <cdr:sp macro="" textlink="">
      <cdr:nvSpPr>
        <cdr:cNvPr id="10" name="Левая фигурная скобка 9"/>
        <cdr:cNvSpPr/>
      </cdr:nvSpPr>
      <cdr:spPr>
        <a:xfrm xmlns:a="http://schemas.openxmlformats.org/drawingml/2006/main">
          <a:off x="909352" y="904743"/>
          <a:ext cx="195563" cy="975961"/>
        </a:xfrm>
        <a:prstGeom xmlns:a="http://schemas.openxmlformats.org/drawingml/2006/main" prst="leftBrace">
          <a:avLst/>
        </a:prstGeom>
        <a:ln xmlns:a="http://schemas.openxmlformats.org/drawingml/2006/main">
          <a:solidFill>
            <a:srgbClr val="002060"/>
          </a:solidFill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>
            <a:solidFill>
              <a:srgbClr val="002060"/>
            </a:solidFill>
          </a:endParaRPr>
        </a:p>
      </cdr:txBody>
    </cdr:sp>
  </cdr:relSizeAnchor>
  <cdr:relSizeAnchor xmlns:cdr="http://schemas.openxmlformats.org/drawingml/2006/chartDrawing">
    <cdr:from>
      <cdr:x>0.07521</cdr:x>
      <cdr:y>0.25769</cdr:y>
    </cdr:from>
    <cdr:to>
      <cdr:x>0.23859</cdr:x>
      <cdr:y>0.32953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328835" y="1230062"/>
          <a:ext cx="714306" cy="342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178,9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0.7101</cdr:x>
      <cdr:y>0.07487</cdr:y>
    </cdr:from>
    <cdr:to>
      <cdr:x>0.95954</cdr:x>
      <cdr:y>0.14579</cdr:y>
    </cdr:to>
    <cdr:sp macro="" textlink="">
      <cdr:nvSpPr>
        <cdr:cNvPr id="19" name="Text Box 17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180664" y="394987"/>
          <a:ext cx="1117288" cy="37416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млн.руб.</a:t>
          </a:r>
          <a:endParaRPr lang="en-US" sz="1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0.84257</cdr:x>
      <cdr:y>0.42308</cdr:y>
    </cdr:from>
    <cdr:to>
      <cdr:x>0.95696</cdr:x>
      <cdr:y>0.79962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734908" y="997077"/>
          <a:ext cx="914349" cy="8873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7,4%</a:t>
          </a:r>
          <a:endParaRPr lang="ru-RU" sz="16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0.65251</cdr:x>
      <cdr:y>0.55435</cdr:y>
    </cdr:from>
    <cdr:to>
      <cdr:x>0.7973</cdr:x>
      <cdr:y>0.74212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120896" y="269951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0.44034</cdr:x>
      <cdr:y>0.49503</cdr:y>
    </cdr:from>
    <cdr:to>
      <cdr:x>0.63725</cdr:x>
      <cdr:y>0.67813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986401" y="2571090"/>
          <a:ext cx="888269" cy="9509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1 670,9</a:t>
          </a:r>
        </a:p>
        <a:p xmlns:a="http://schemas.openxmlformats.org/drawingml/2006/main">
          <a:endParaRPr lang="ru-RU" sz="3200" dirty="0"/>
        </a:p>
      </cdr:txBody>
    </cdr:sp>
  </cdr:relSizeAnchor>
  <cdr:relSizeAnchor xmlns:cdr="http://schemas.openxmlformats.org/drawingml/2006/chartDrawing">
    <cdr:from>
      <cdr:x>0.59642</cdr:x>
      <cdr:y>0.24176</cdr:y>
    </cdr:from>
    <cdr:to>
      <cdr:x>0.68955</cdr:x>
      <cdr:y>0.24335</cdr:y>
    </cdr:to>
    <cdr:sp macro="" textlink="">
      <cdr:nvSpPr>
        <cdr:cNvPr id="5" name="Прямая соединительная линия 4"/>
        <cdr:cNvSpPr/>
      </cdr:nvSpPr>
      <cdr:spPr>
        <a:xfrm xmlns:a="http://schemas.openxmlformats.org/drawingml/2006/main">
          <a:off x="2690478" y="1255675"/>
          <a:ext cx="420130" cy="8238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5">
              <a:lumMod val="5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0.59277</cdr:x>
      <cdr:y>0.24176</cdr:y>
    </cdr:from>
    <cdr:to>
      <cdr:x>0.59459</cdr:x>
      <cdr:y>0.26238</cdr:y>
    </cdr:to>
    <cdr:sp macro="" textlink="">
      <cdr:nvSpPr>
        <cdr:cNvPr id="7" name="Прямая соединительная линия 6"/>
        <cdr:cNvSpPr/>
      </cdr:nvSpPr>
      <cdr:spPr>
        <a:xfrm xmlns:a="http://schemas.openxmlformats.org/drawingml/2006/main" flipH="1">
          <a:off x="2674002" y="1255675"/>
          <a:ext cx="8238" cy="107092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1E116D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0.1712</cdr:x>
      <cdr:y>0.59054</cdr:y>
    </cdr:from>
    <cdr:to>
      <cdr:x>0.44235</cdr:x>
      <cdr:y>0.72494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270708" y="1992132"/>
          <a:ext cx="2012511" cy="4533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srgbClr val="4472C4">
                  <a:lumMod val="50000"/>
                </a:srgbClr>
              </a:solidFill>
              <a:latin typeface="Times New Roman" pitchFamily="18" charset="0"/>
              <a:cs typeface="Times New Roman" pitchFamily="18" charset="0"/>
            </a:rPr>
            <a:t>Доля крупнейших налогоплательщиков</a:t>
          </a:r>
          <a:endParaRPr lang="ru-RU" sz="1200" b="1" dirty="0">
            <a:solidFill>
              <a:srgbClr val="4472C4">
                <a:lumMod val="50000"/>
              </a:srgb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0.2947</cdr:x>
      <cdr:y>0.56538</cdr:y>
    </cdr:from>
    <cdr:to>
      <cdr:x>0.31834</cdr:x>
      <cdr:y>0.60156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187382" y="1907237"/>
          <a:ext cx="175402" cy="122046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75000"/>
          </a:schemeClr>
        </a:solidFill>
        <a:ln xmlns:a="http://schemas.openxmlformats.org/drawingml/2006/main">
          <a:solidFill>
            <a:srgbClr val="FF9900"/>
          </a:soli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65100" prst="coolSlan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>
            <a:solidFill>
              <a:srgbClr val="FF9900"/>
            </a:solidFill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0.59267</cdr:x>
      <cdr:y>0</cdr:y>
    </cdr:from>
    <cdr:to>
      <cdr:x>0.74542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547872" y="-12192"/>
          <a:ext cx="914400" cy="8656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rgbClr val="1E116D"/>
              </a:solidFill>
              <a:latin typeface="Times New Roman" pitchFamily="18" charset="0"/>
              <a:cs typeface="Times New Roman" pitchFamily="18" charset="0"/>
            </a:rPr>
            <a:t>2,9</a:t>
          </a:r>
          <a:r>
            <a:rPr lang="ru-RU" sz="1600" b="1" dirty="0" smtClean="0">
              <a:solidFill>
                <a:srgbClr val="1E116D"/>
              </a:solidFill>
            </a:rPr>
            <a:t>%</a:t>
          </a:r>
          <a:endParaRPr lang="ru-RU" sz="1600" b="1" dirty="0">
            <a:solidFill>
              <a:srgbClr val="1E116D"/>
            </a:solidFill>
          </a:endParaRPr>
        </a:p>
      </cdr:txBody>
    </cdr:sp>
  </cdr:relSizeAnchor>
  <cdr:relSizeAnchor xmlns:cdr="http://schemas.openxmlformats.org/drawingml/2006/chartDrawing">
    <cdr:from>
      <cdr:x>0.40483</cdr:x>
      <cdr:y>0</cdr:y>
    </cdr:from>
    <cdr:to>
      <cdr:x>0.55758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23451" y="-113121"/>
          <a:ext cx="914403" cy="8073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rgbClr val="1E116D"/>
              </a:solidFill>
              <a:latin typeface="Times New Roman" pitchFamily="18" charset="0"/>
              <a:cs typeface="Times New Roman" pitchFamily="18" charset="0"/>
            </a:rPr>
            <a:t>4,4</a:t>
          </a:r>
          <a:r>
            <a:rPr lang="ru-RU" sz="1600" b="1" dirty="0" smtClean="0">
              <a:solidFill>
                <a:srgbClr val="1E116D"/>
              </a:solidFill>
            </a:rPr>
            <a:t>%</a:t>
          </a:r>
          <a:endParaRPr lang="ru-RU" sz="1600" b="1" dirty="0">
            <a:solidFill>
              <a:srgbClr val="1E116D"/>
            </a:solidFill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0.87379</cdr:x>
      <cdr:y>0</cdr:y>
    </cdr:from>
    <cdr:to>
      <cdr:x>1</cdr:x>
      <cdr:y>0.06354</cdr:y>
    </cdr:to>
    <cdr:sp macro="" textlink="">
      <cdr:nvSpPr>
        <cdr:cNvPr id="2" name="Text Box 17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550391" y="-1529409"/>
          <a:ext cx="1090569" cy="33855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млн.руб.</a:t>
          </a:r>
          <a:endParaRPr lang="en-US" sz="1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0.203</cdr:x>
      <cdr:y>0.67842</cdr:y>
    </cdr:from>
    <cdr:to>
      <cdr:x>0.92445</cdr:x>
      <cdr:y>1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770851" y="3328086"/>
          <a:ext cx="6293708" cy="1577545"/>
        </a:xfrm>
        <a:prstGeom xmlns:a="http://schemas.openxmlformats.org/drawingml/2006/main" prst="rect">
          <a:avLst/>
        </a:prstGeom>
        <a:effectLst xmlns:a="http://schemas.openxmlformats.org/drawingml/2006/main">
          <a:softEdge rad="635000"/>
        </a:effectLst>
      </cdr:spPr>
    </cdr:pic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0.56231</cdr:x>
      <cdr:y>0.11707</cdr:y>
    </cdr:from>
    <cdr:to>
      <cdr:x>0.67597</cdr:x>
      <cdr:y>0.17115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958863" y="475762"/>
          <a:ext cx="1002323" cy="2198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516,4</a:t>
          </a:r>
          <a:endParaRPr lang="ru-RU" sz="1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0.55982</cdr:x>
      <cdr:y>0.18578</cdr:y>
    </cdr:from>
    <cdr:to>
      <cdr:x>0.6665</cdr:x>
      <cdr:y>0.24852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936880" y="841381"/>
          <a:ext cx="940777" cy="2841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554,3</a:t>
          </a:r>
          <a:endParaRPr lang="ru-RU" sz="1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0.52841</cdr:x>
      <cdr:y>0.30096</cdr:y>
    </cdr:from>
    <cdr:to>
      <cdr:x>0.61216</cdr:x>
      <cdr:y>0.37452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659925" y="1223108"/>
          <a:ext cx="738553" cy="298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0.5324</cdr:x>
      <cdr:y>0.27172</cdr:y>
    </cdr:from>
    <cdr:to>
      <cdr:x>0.60618</cdr:x>
      <cdr:y>0.36259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695068" y="1230635"/>
          <a:ext cx="650642" cy="4115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253,4</a:t>
          </a:r>
          <a:endParaRPr lang="ru-RU" sz="1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</cdr:x>
      <cdr:y>0.34559</cdr:y>
    </cdr:from>
    <cdr:to>
      <cdr:x>0.57134</cdr:x>
      <cdr:y>0.42131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409343" y="1565167"/>
          <a:ext cx="629124" cy="3429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57,3</a:t>
          </a:r>
          <a:endParaRPr lang="ru-RU" sz="1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0.48013</cdr:x>
      <cdr:y>0.42638</cdr:y>
    </cdr:from>
    <cdr:to>
      <cdr:x>0.55063</cdr:x>
      <cdr:y>0.48912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4234130" y="1931103"/>
          <a:ext cx="621680" cy="2841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31,3</a:t>
          </a:r>
          <a:endParaRPr lang="ru-RU" sz="1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0.46897</cdr:x>
      <cdr:y>0.50182</cdr:y>
    </cdr:from>
    <cdr:to>
      <cdr:x>0.53662</cdr:x>
      <cdr:y>0.56889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4135684" y="2272746"/>
          <a:ext cx="596559" cy="3037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24,0</a:t>
          </a:r>
          <a:endParaRPr lang="ru-RU" sz="1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0.46323</cdr:x>
      <cdr:y>0.58592</cdr:y>
    </cdr:from>
    <cdr:to>
      <cdr:x>0.53303</cdr:x>
      <cdr:y>0.64649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4085094" y="2653656"/>
          <a:ext cx="615545" cy="2743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19,8</a:t>
          </a:r>
          <a:endParaRPr lang="ru-RU" sz="1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0.46439</cdr:x>
      <cdr:y>0.66099</cdr:y>
    </cdr:from>
    <cdr:to>
      <cdr:x>0.53375</cdr:x>
      <cdr:y>0.73887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4095273" y="2993613"/>
          <a:ext cx="611663" cy="3527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</a:t>
          </a:r>
          <a:endParaRPr lang="ru-RU" sz="1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0.45614</cdr:x>
      <cdr:y>0.74322</cdr:y>
    </cdr:from>
    <cdr:to>
      <cdr:x>0.51995</cdr:x>
      <cdr:y>0.81602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4022518" y="3366075"/>
          <a:ext cx="562721" cy="3297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9,2</a:t>
          </a:r>
          <a:endParaRPr lang="ru-RU" sz="1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0.44267</cdr:x>
      <cdr:y>0.82087</cdr:y>
    </cdr:from>
    <cdr:to>
      <cdr:x>0.52044</cdr:x>
      <cdr:y>0.89976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3903767" y="3717753"/>
          <a:ext cx="685829" cy="3572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4,5</a:t>
          </a:r>
          <a:endParaRPr lang="ru-RU" sz="1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0.80459</cdr:x>
      <cdr:y>0.14952</cdr:y>
    </cdr:from>
    <cdr:to>
      <cdr:x>0.9332</cdr:x>
      <cdr:y>0.22091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7095393" y="607646"/>
          <a:ext cx="1134208" cy="2901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0.8325</cdr:x>
      <cdr:y>0.11504</cdr:y>
    </cdr:from>
    <cdr:to>
      <cdr:x>0.93619</cdr:x>
      <cdr:y>0.19508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7341577" y="467505"/>
          <a:ext cx="914400" cy="3253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1240,8</a:t>
          </a:r>
          <a:endParaRPr lang="ru-RU" sz="1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0.7232</cdr:x>
      <cdr:y>0.26861</cdr:y>
    </cdr:from>
    <cdr:to>
      <cdr:x>0.81393</cdr:x>
      <cdr:y>0.33351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6377685" y="1216542"/>
          <a:ext cx="800119" cy="2939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43,2</a:t>
          </a:r>
        </a:p>
        <a:p xmlns:a="http://schemas.openxmlformats.org/drawingml/2006/main">
          <a:endParaRPr lang="ru-RU" sz="1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0.62313</cdr:x>
      <cdr:y>0.33848</cdr:y>
    </cdr:from>
    <cdr:to>
      <cdr:x>0.67697</cdr:x>
      <cdr:y>0.41585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5495194" y="1532990"/>
          <a:ext cx="474785" cy="3503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0,9</a:t>
          </a:r>
          <a:endParaRPr lang="ru-RU" sz="1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0.52642</cdr:x>
      <cdr:y>0.73522</cdr:y>
    </cdr:from>
    <cdr:to>
      <cdr:x>0.59821</cdr:x>
      <cdr:y>0.80585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4642339" y="3329804"/>
          <a:ext cx="633046" cy="3199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ru-RU" sz="1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0.49452</cdr:x>
      <cdr:y>0.82654</cdr:y>
    </cdr:from>
    <cdr:to>
      <cdr:x>0.54928</cdr:x>
      <cdr:y>0.90556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4361015" y="3743412"/>
          <a:ext cx="482895" cy="3578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1,2</a:t>
          </a:r>
        </a:p>
        <a:p xmlns:a="http://schemas.openxmlformats.org/drawingml/2006/main">
          <a:endParaRPr lang="ru-RU" sz="1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0.8037</cdr:x>
      <cdr:y>0.20003</cdr:y>
    </cdr:from>
    <cdr:to>
      <cdr:x>0.8469</cdr:x>
      <cdr:y>0.24863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7087578" y="905935"/>
          <a:ext cx="381000" cy="2201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0.79314</cdr:x>
      <cdr:y>0.19068</cdr:y>
    </cdr:from>
    <cdr:to>
      <cdr:x>0.83922</cdr:x>
      <cdr:y>0.24676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6994445" y="863600"/>
          <a:ext cx="406400" cy="254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18,9</a:t>
          </a:r>
          <a:endParaRPr lang="ru-RU" sz="1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0.35355</cdr:x>
      <cdr:y>0.3966</cdr:y>
    </cdr:from>
    <cdr:to>
      <cdr:x>0.56189</cdr:x>
      <cdr:y>0.52338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20687" y="1816541"/>
          <a:ext cx="1249691" cy="5806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1 934,4</a:t>
          </a:r>
          <a:endParaRPr lang="ru-RU" sz="28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0.38768</cdr:x>
      <cdr:y>0.23523</cdr:y>
    </cdr:from>
    <cdr:to>
      <cdr:x>0.58514</cdr:x>
      <cdr:y>0.32697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881554" y="879231"/>
          <a:ext cx="958361" cy="342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0.36245</cdr:x>
      <cdr:y>0.10612</cdr:y>
    </cdr:from>
    <cdr:to>
      <cdr:x>0.52986</cdr:x>
      <cdr:y>0.21834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174098" y="486057"/>
          <a:ext cx="1004180" cy="5139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452,2</a:t>
          </a:r>
          <a:endParaRPr lang="ru-RU" sz="18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0.18263</cdr:x>
      <cdr:y>0.30901</cdr:y>
    </cdr:from>
    <cdr:to>
      <cdr:x>0.35003</cdr:x>
      <cdr:y>0.42122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1095458" y="1415335"/>
          <a:ext cx="1004120" cy="5139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178,9</a:t>
          </a:r>
          <a:endParaRPr lang="ru-RU" sz="18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0.51028</cdr:x>
      <cdr:y>0.61491</cdr:y>
    </cdr:from>
    <cdr:to>
      <cdr:x>0.6958</cdr:x>
      <cdr:y>0.72712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3060824" y="2816431"/>
          <a:ext cx="1112809" cy="5139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1303,3</a:t>
          </a:r>
          <a:endParaRPr lang="ru-RU" sz="18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8D0DF-48D5-4684-8096-31748A7D21F7}" type="datetimeFigureOut">
              <a:rPr lang="ru-RU" smtClean="0"/>
              <a:pPr/>
              <a:t>21.12.2023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2C423-004B-4D5F-AD3F-0D2C021461D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1120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DB76A8-0ABF-4A05-AAEB-F04615A113E7}" type="datetimeFigureOut">
              <a:rPr lang="ru-RU" smtClean="0"/>
              <a:pPr/>
              <a:t>21.12.2023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4399"/>
            <a:ext cx="5438140" cy="4466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7075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7075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70DF8A-AD9F-4BEC-9250-073E42F3554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6865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0636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21.12.2023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21.12.2023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21.12.2023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pPr/>
              <a:t>21.12.2023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1.xml"/><Relationship Id="rId13" Type="http://schemas.openxmlformats.org/officeDocument/2006/relationships/image" Target="../media/image22.jpeg"/><Relationship Id="rId3" Type="http://schemas.openxmlformats.org/officeDocument/2006/relationships/image" Target="../media/image19.jpeg"/><Relationship Id="rId7" Type="http://schemas.openxmlformats.org/officeDocument/2006/relationships/chart" Target="../charts/chart20.xml"/><Relationship Id="rId12" Type="http://schemas.openxmlformats.org/officeDocument/2006/relationships/chart" Target="../charts/chart25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9.xml"/><Relationship Id="rId11" Type="http://schemas.openxmlformats.org/officeDocument/2006/relationships/chart" Target="../charts/chart24.xml"/><Relationship Id="rId5" Type="http://schemas.openxmlformats.org/officeDocument/2006/relationships/image" Target="../media/image21.jpeg"/><Relationship Id="rId15" Type="http://schemas.openxmlformats.org/officeDocument/2006/relationships/image" Target="../media/image24.png"/><Relationship Id="rId10" Type="http://schemas.openxmlformats.org/officeDocument/2006/relationships/chart" Target="../charts/chart23.xml"/><Relationship Id="rId4" Type="http://schemas.openxmlformats.org/officeDocument/2006/relationships/image" Target="../media/image20.jpeg"/><Relationship Id="rId9" Type="http://schemas.openxmlformats.org/officeDocument/2006/relationships/chart" Target="../charts/chart22.xml"/><Relationship Id="rId1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24021" y="3352084"/>
            <a:ext cx="5832389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Бюджет для граждан: «Бюджет </a:t>
            </a:r>
            <a:r>
              <a:rPr kumimoji="0" lang="ru-RU" sz="34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Сосновоборского городского округа на 2024 год и на плановый период 2025 и 2026 </a:t>
            </a:r>
            <a:r>
              <a:rPr kumimoji="0" lang="ru-RU" sz="34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годов»</a:t>
            </a:r>
            <a:endParaRPr kumimoji="0" lang="ru-RU" sz="3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995" y="766118"/>
            <a:ext cx="9160805" cy="543697"/>
          </a:xfrm>
        </p:spPr>
        <p:txBody>
          <a:bodyPr>
            <a:noAutofit/>
          </a:bodyPr>
          <a:lstStyle/>
          <a:p>
            <a:pPr algn="ctr"/>
            <a: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Динамика поступления </a:t>
            </a:r>
            <a:b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налоговых доходов</a:t>
            </a:r>
            <a:b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600" dirty="0">
              <a:ln w="0"/>
              <a:solidFill>
                <a:srgbClr val="00206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3" name="Text Box 176"/>
          <p:cNvSpPr txBox="1">
            <a:spLocks noChangeArrowheads="1"/>
          </p:cNvSpPr>
          <p:nvPr/>
        </p:nvSpPr>
        <p:spPr bwMode="auto">
          <a:xfrm>
            <a:off x="8237838" y="0"/>
            <a:ext cx="90616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№9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4632960" y="1429860"/>
          <a:ext cx="4511040" cy="5193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327648" y="6010656"/>
            <a:ext cx="1414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181233" y="1778466"/>
          <a:ext cx="6471658" cy="3934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Левая фигурная скобка 15"/>
          <p:cNvSpPr/>
          <p:nvPr/>
        </p:nvSpPr>
        <p:spPr>
          <a:xfrm rot="16200000">
            <a:off x="1083274" y="5132174"/>
            <a:ext cx="193589" cy="1248032"/>
          </a:xfrm>
          <a:prstGeom prst="leftBrac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Левая фигурная скобка 16"/>
          <p:cNvSpPr/>
          <p:nvPr/>
        </p:nvSpPr>
        <p:spPr>
          <a:xfrm rot="16200000">
            <a:off x="3328086" y="5152769"/>
            <a:ext cx="193589" cy="1248032"/>
          </a:xfrm>
          <a:prstGeom prst="leftBrac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 Box 176"/>
          <p:cNvSpPr txBox="1">
            <a:spLocks noChangeArrowheads="1"/>
          </p:cNvSpPr>
          <p:nvPr/>
        </p:nvSpPr>
        <p:spPr bwMode="auto">
          <a:xfrm>
            <a:off x="556054" y="5877697"/>
            <a:ext cx="116565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ФАКТ</a:t>
            </a:r>
            <a:endParaRPr 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 Box 176"/>
          <p:cNvSpPr txBox="1">
            <a:spLocks noChangeArrowheads="1"/>
          </p:cNvSpPr>
          <p:nvPr/>
        </p:nvSpPr>
        <p:spPr bwMode="auto">
          <a:xfrm>
            <a:off x="1705233" y="5873579"/>
            <a:ext cx="116565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ОЦЕНКА</a:t>
            </a:r>
            <a:endParaRPr 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176"/>
          <p:cNvSpPr txBox="1">
            <a:spLocks noChangeArrowheads="1"/>
          </p:cNvSpPr>
          <p:nvPr/>
        </p:nvSpPr>
        <p:spPr bwMode="auto">
          <a:xfrm>
            <a:off x="2854410" y="5885935"/>
            <a:ext cx="116565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ПРОГНОЗ</a:t>
            </a:r>
            <a:endParaRPr 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176"/>
          <p:cNvSpPr txBox="1">
            <a:spLocks noChangeArrowheads="1"/>
          </p:cNvSpPr>
          <p:nvPr/>
        </p:nvSpPr>
        <p:spPr bwMode="auto">
          <a:xfrm>
            <a:off x="8053431" y="1396464"/>
            <a:ext cx="109056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组合 44"/>
          <p:cNvGrpSpPr/>
          <p:nvPr/>
        </p:nvGrpSpPr>
        <p:grpSpPr>
          <a:xfrm>
            <a:off x="-763571" y="1985318"/>
            <a:ext cx="5499393" cy="437371"/>
            <a:chOff x="3123351" y="1316095"/>
            <a:chExt cx="3971156" cy="1235717"/>
          </a:xfrm>
        </p:grpSpPr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4077784" y="1316095"/>
              <a:ext cx="3016723" cy="1093908"/>
            </a:xfrm>
            <a:custGeom>
              <a:avLst/>
              <a:gdLst>
                <a:gd name="T0" fmla="*/ 3200 w 3200"/>
                <a:gd name="T1" fmla="*/ 320 h 640"/>
                <a:gd name="T2" fmla="*/ 2880 w 3200"/>
                <a:gd name="T3" fmla="*/ 640 h 640"/>
                <a:gd name="T4" fmla="*/ 320 w 3200"/>
                <a:gd name="T5" fmla="*/ 640 h 640"/>
                <a:gd name="T6" fmla="*/ 0 w 3200"/>
                <a:gd name="T7" fmla="*/ 320 h 640"/>
                <a:gd name="T8" fmla="*/ 320 w 3200"/>
                <a:gd name="T9" fmla="*/ 0 h 640"/>
                <a:gd name="T10" fmla="*/ 2880 w 3200"/>
                <a:gd name="T11" fmla="*/ 0 h 640"/>
                <a:gd name="T12" fmla="*/ 3200 w 3200"/>
                <a:gd name="T13" fmla="*/ 32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00" h="640">
                  <a:moveTo>
                    <a:pt x="3200" y="320"/>
                  </a:moveTo>
                  <a:cubicBezTo>
                    <a:pt x="3200" y="496"/>
                    <a:pt x="3056" y="640"/>
                    <a:pt x="2880" y="640"/>
                  </a:cubicBezTo>
                  <a:cubicBezTo>
                    <a:pt x="320" y="640"/>
                    <a:pt x="320" y="640"/>
                    <a:pt x="320" y="640"/>
                  </a:cubicBezTo>
                  <a:cubicBezTo>
                    <a:pt x="144" y="640"/>
                    <a:pt x="0" y="496"/>
                    <a:pt x="0" y="320"/>
                  </a:cubicBezTo>
                  <a:cubicBezTo>
                    <a:pt x="0" y="144"/>
                    <a:pt x="144" y="0"/>
                    <a:pt x="320" y="0"/>
                  </a:cubicBezTo>
                  <a:cubicBezTo>
                    <a:pt x="2880" y="0"/>
                    <a:pt x="2880" y="0"/>
                    <a:pt x="2880" y="0"/>
                  </a:cubicBezTo>
                  <a:cubicBezTo>
                    <a:pt x="3056" y="0"/>
                    <a:pt x="3200" y="144"/>
                    <a:pt x="3200" y="320"/>
                  </a:cubicBezTo>
                  <a:close/>
                </a:path>
              </a:pathLst>
            </a:custGeom>
            <a:gradFill>
              <a:gsLst>
                <a:gs pos="0">
                  <a:srgbClr val="DEDEDE"/>
                </a:gs>
                <a:gs pos="100000">
                  <a:srgbClr val="FBFBFB"/>
                </a:gs>
              </a:gsLst>
              <a:lin ang="5400000" scaled="1"/>
            </a:gradFill>
            <a:ln w="31750" cap="flat">
              <a:gradFill>
                <a:gsLst>
                  <a:gs pos="0">
                    <a:sysClr val="window" lastClr="FFFFFF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  <a:headEnd/>
              <a:tailEnd/>
            </a:ln>
            <a:effectLst>
              <a:outerShdw blurRad="228600" dist="101600" dir="5400000" algn="t" rotWithShape="0">
                <a:sysClr val="windowText" lastClr="000000">
                  <a:lumMod val="85000"/>
                  <a:lumOff val="15000"/>
                  <a:alpha val="33000"/>
                </a:sys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矩形 46"/>
            <p:cNvSpPr/>
            <p:nvPr/>
          </p:nvSpPr>
          <p:spPr>
            <a:xfrm>
              <a:off x="3123351" y="1857038"/>
              <a:ext cx="2483968" cy="694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7" name="Прямоугольник 26"/>
          <p:cNvSpPr/>
          <p:nvPr/>
        </p:nvSpPr>
        <p:spPr>
          <a:xfrm>
            <a:off x="504375" y="2027358"/>
            <a:ext cx="4562573" cy="307777"/>
          </a:xfrm>
          <a:prstGeom prst="rect">
            <a:avLst/>
          </a:prstGeom>
          <a:ln>
            <a:solidFill>
              <a:srgbClr val="1E116D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1306,0  1349,9  1525,0  1570,0  1670,9  1767,6  1873,4</a:t>
            </a:r>
          </a:p>
        </p:txBody>
      </p:sp>
    </p:spTree>
    <p:extLst>
      <p:ext uri="{BB962C8B-B14F-4D97-AF65-F5344CB8AC3E}">
        <p14:creationId xmlns:p14="http://schemas.microsoft.com/office/powerpoint/2010/main" val="172425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2508"/>
            <a:ext cx="9160805" cy="543697"/>
          </a:xfrm>
        </p:spPr>
        <p:txBody>
          <a:bodyPr>
            <a:noAutofit/>
          </a:bodyPr>
          <a:lstStyle/>
          <a:p>
            <a:pPr algn="ctr"/>
            <a: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Динамика поступления</a:t>
            </a:r>
            <a:b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НДФЛ </a:t>
            </a:r>
            <a:b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600" dirty="0">
              <a:ln w="0"/>
              <a:solidFill>
                <a:srgbClr val="00206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3" name="Text Box 176"/>
          <p:cNvSpPr txBox="1">
            <a:spLocks noChangeArrowheads="1"/>
          </p:cNvSpPr>
          <p:nvPr/>
        </p:nvSpPr>
        <p:spPr bwMode="auto">
          <a:xfrm>
            <a:off x="8237838" y="0"/>
            <a:ext cx="90616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№10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gray">
          <a:xfrm rot="10328627">
            <a:off x="449704" y="2437540"/>
            <a:ext cx="3509544" cy="4200317"/>
            <a:chOff x="927" y="1024"/>
            <a:chExt cx="3094" cy="2747"/>
          </a:xfrm>
          <a:gradFill>
            <a:gsLst>
              <a:gs pos="0">
                <a:srgbClr val="5942E2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grpSpPr>
        <p:sp>
          <p:nvSpPr>
            <p:cNvPr id="6" name="Freeform 10" descr="© INSCALE GmbH, 26.05.2010&#10;http://www.presentationload.com/"/>
            <p:cNvSpPr>
              <a:spLocks/>
            </p:cNvSpPr>
            <p:nvPr/>
          </p:nvSpPr>
          <p:spPr bwMode="gray">
            <a:xfrm>
              <a:off x="927" y="1100"/>
              <a:ext cx="647" cy="229"/>
            </a:xfrm>
            <a:custGeom>
              <a:avLst/>
              <a:gdLst/>
              <a:ahLst/>
              <a:cxnLst>
                <a:cxn ang="0">
                  <a:pos x="647" y="68"/>
                </a:cxn>
                <a:cxn ang="0">
                  <a:pos x="614" y="81"/>
                </a:cxn>
                <a:cxn ang="0">
                  <a:pos x="582" y="94"/>
                </a:cxn>
                <a:cxn ang="0">
                  <a:pos x="551" y="108"/>
                </a:cxn>
                <a:cxn ang="0">
                  <a:pos x="522" y="123"/>
                </a:cxn>
                <a:cxn ang="0">
                  <a:pos x="495" y="140"/>
                </a:cxn>
                <a:cxn ang="0">
                  <a:pos x="468" y="157"/>
                </a:cxn>
                <a:cxn ang="0">
                  <a:pos x="444" y="174"/>
                </a:cxn>
                <a:cxn ang="0">
                  <a:pos x="421" y="193"/>
                </a:cxn>
                <a:cxn ang="0">
                  <a:pos x="0" y="229"/>
                </a:cxn>
                <a:cxn ang="0">
                  <a:pos x="4" y="220"/>
                </a:cxn>
                <a:cxn ang="0">
                  <a:pos x="9" y="211"/>
                </a:cxn>
                <a:cxn ang="0">
                  <a:pos x="16" y="201"/>
                </a:cxn>
                <a:cxn ang="0">
                  <a:pos x="23" y="191"/>
                </a:cxn>
                <a:cxn ang="0">
                  <a:pos x="32" y="180"/>
                </a:cxn>
                <a:cxn ang="0">
                  <a:pos x="40" y="170"/>
                </a:cxn>
                <a:cxn ang="0">
                  <a:pos x="50" y="160"/>
                </a:cxn>
                <a:cxn ang="0">
                  <a:pos x="60" y="150"/>
                </a:cxn>
                <a:cxn ang="0">
                  <a:pos x="75" y="136"/>
                </a:cxn>
                <a:cxn ang="0">
                  <a:pos x="91" y="122"/>
                </a:cxn>
                <a:cxn ang="0">
                  <a:pos x="107" y="109"/>
                </a:cxn>
                <a:cxn ang="0">
                  <a:pos x="125" y="97"/>
                </a:cxn>
                <a:cxn ang="0">
                  <a:pos x="144" y="84"/>
                </a:cxn>
                <a:cxn ang="0">
                  <a:pos x="164" y="72"/>
                </a:cxn>
                <a:cxn ang="0">
                  <a:pos x="184" y="60"/>
                </a:cxn>
                <a:cxn ang="0">
                  <a:pos x="206" y="49"/>
                </a:cxn>
                <a:cxn ang="0">
                  <a:pos x="227" y="40"/>
                </a:cxn>
                <a:cxn ang="0">
                  <a:pos x="250" y="31"/>
                </a:cxn>
                <a:cxn ang="0">
                  <a:pos x="273" y="23"/>
                </a:cxn>
                <a:cxn ang="0">
                  <a:pos x="297" y="16"/>
                </a:cxn>
                <a:cxn ang="0">
                  <a:pos x="322" y="10"/>
                </a:cxn>
                <a:cxn ang="0">
                  <a:pos x="346" y="5"/>
                </a:cxn>
                <a:cxn ang="0">
                  <a:pos x="370" y="1"/>
                </a:cxn>
                <a:cxn ang="0">
                  <a:pos x="396" y="0"/>
                </a:cxn>
                <a:cxn ang="0">
                  <a:pos x="411" y="0"/>
                </a:cxn>
                <a:cxn ang="0">
                  <a:pos x="426" y="0"/>
                </a:cxn>
                <a:cxn ang="0">
                  <a:pos x="442" y="1"/>
                </a:cxn>
                <a:cxn ang="0">
                  <a:pos x="457" y="3"/>
                </a:cxn>
                <a:cxn ang="0">
                  <a:pos x="472" y="5"/>
                </a:cxn>
                <a:cxn ang="0">
                  <a:pos x="488" y="9"/>
                </a:cxn>
                <a:cxn ang="0">
                  <a:pos x="504" y="12"/>
                </a:cxn>
                <a:cxn ang="0">
                  <a:pos x="519" y="16"/>
                </a:cxn>
                <a:cxn ang="0">
                  <a:pos x="550" y="26"/>
                </a:cxn>
                <a:cxn ang="0">
                  <a:pos x="583" y="38"/>
                </a:cxn>
                <a:cxn ang="0">
                  <a:pos x="615" y="52"/>
                </a:cxn>
                <a:cxn ang="0">
                  <a:pos x="647" y="68"/>
                </a:cxn>
              </a:cxnLst>
              <a:rect l="0" t="0" r="r" b="b"/>
              <a:pathLst>
                <a:path w="647" h="229">
                  <a:moveTo>
                    <a:pt x="647" y="68"/>
                  </a:moveTo>
                  <a:lnTo>
                    <a:pt x="614" y="81"/>
                  </a:lnTo>
                  <a:lnTo>
                    <a:pt x="582" y="94"/>
                  </a:lnTo>
                  <a:lnTo>
                    <a:pt x="551" y="108"/>
                  </a:lnTo>
                  <a:lnTo>
                    <a:pt x="522" y="123"/>
                  </a:lnTo>
                  <a:lnTo>
                    <a:pt x="495" y="140"/>
                  </a:lnTo>
                  <a:lnTo>
                    <a:pt x="468" y="157"/>
                  </a:lnTo>
                  <a:lnTo>
                    <a:pt x="444" y="174"/>
                  </a:lnTo>
                  <a:lnTo>
                    <a:pt x="421" y="193"/>
                  </a:lnTo>
                  <a:lnTo>
                    <a:pt x="0" y="229"/>
                  </a:lnTo>
                  <a:lnTo>
                    <a:pt x="4" y="220"/>
                  </a:lnTo>
                  <a:lnTo>
                    <a:pt x="9" y="211"/>
                  </a:lnTo>
                  <a:lnTo>
                    <a:pt x="16" y="201"/>
                  </a:lnTo>
                  <a:lnTo>
                    <a:pt x="23" y="191"/>
                  </a:lnTo>
                  <a:lnTo>
                    <a:pt x="32" y="180"/>
                  </a:lnTo>
                  <a:lnTo>
                    <a:pt x="40" y="170"/>
                  </a:lnTo>
                  <a:lnTo>
                    <a:pt x="50" y="160"/>
                  </a:lnTo>
                  <a:lnTo>
                    <a:pt x="60" y="150"/>
                  </a:lnTo>
                  <a:lnTo>
                    <a:pt x="75" y="136"/>
                  </a:lnTo>
                  <a:lnTo>
                    <a:pt x="91" y="122"/>
                  </a:lnTo>
                  <a:lnTo>
                    <a:pt x="107" y="109"/>
                  </a:lnTo>
                  <a:lnTo>
                    <a:pt x="125" y="97"/>
                  </a:lnTo>
                  <a:lnTo>
                    <a:pt x="144" y="84"/>
                  </a:lnTo>
                  <a:lnTo>
                    <a:pt x="164" y="72"/>
                  </a:lnTo>
                  <a:lnTo>
                    <a:pt x="184" y="60"/>
                  </a:lnTo>
                  <a:lnTo>
                    <a:pt x="206" y="49"/>
                  </a:lnTo>
                  <a:lnTo>
                    <a:pt x="227" y="40"/>
                  </a:lnTo>
                  <a:lnTo>
                    <a:pt x="250" y="31"/>
                  </a:lnTo>
                  <a:lnTo>
                    <a:pt x="273" y="23"/>
                  </a:lnTo>
                  <a:lnTo>
                    <a:pt x="297" y="16"/>
                  </a:lnTo>
                  <a:lnTo>
                    <a:pt x="322" y="10"/>
                  </a:lnTo>
                  <a:lnTo>
                    <a:pt x="346" y="5"/>
                  </a:lnTo>
                  <a:lnTo>
                    <a:pt x="370" y="1"/>
                  </a:lnTo>
                  <a:lnTo>
                    <a:pt x="396" y="0"/>
                  </a:lnTo>
                  <a:lnTo>
                    <a:pt x="411" y="0"/>
                  </a:lnTo>
                  <a:lnTo>
                    <a:pt x="426" y="0"/>
                  </a:lnTo>
                  <a:lnTo>
                    <a:pt x="442" y="1"/>
                  </a:lnTo>
                  <a:lnTo>
                    <a:pt x="457" y="3"/>
                  </a:lnTo>
                  <a:lnTo>
                    <a:pt x="472" y="5"/>
                  </a:lnTo>
                  <a:lnTo>
                    <a:pt x="488" y="9"/>
                  </a:lnTo>
                  <a:lnTo>
                    <a:pt x="504" y="12"/>
                  </a:lnTo>
                  <a:lnTo>
                    <a:pt x="519" y="16"/>
                  </a:lnTo>
                  <a:lnTo>
                    <a:pt x="550" y="26"/>
                  </a:lnTo>
                  <a:lnTo>
                    <a:pt x="583" y="38"/>
                  </a:lnTo>
                  <a:lnTo>
                    <a:pt x="615" y="52"/>
                  </a:lnTo>
                  <a:lnTo>
                    <a:pt x="647" y="68"/>
                  </a:lnTo>
                  <a:close/>
                </a:path>
              </a:pathLst>
            </a:custGeom>
            <a:grpFill/>
            <a:ln w="9525">
              <a:gradFill>
                <a:gsLst>
                  <a:gs pos="0">
                    <a:srgbClr val="5942E2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round/>
              <a:headEnd/>
              <a:tailEnd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12" descr="© INSCALE GmbH, 26.05.2010&#10;http://www.presentationload.com/"/>
            <p:cNvSpPr>
              <a:spLocks/>
            </p:cNvSpPr>
            <p:nvPr/>
          </p:nvSpPr>
          <p:spPr bwMode="gray">
            <a:xfrm>
              <a:off x="1358" y="1024"/>
              <a:ext cx="2663" cy="2716"/>
            </a:xfrm>
            <a:custGeom>
              <a:avLst/>
              <a:gdLst/>
              <a:ahLst/>
              <a:cxnLst>
                <a:cxn ang="0">
                  <a:pos x="1456" y="1452"/>
                </a:cxn>
                <a:cxn ang="0">
                  <a:pos x="1362" y="1314"/>
                </a:cxn>
                <a:cxn ang="0">
                  <a:pos x="1240" y="1141"/>
                </a:cxn>
                <a:cxn ang="0">
                  <a:pos x="1095" y="943"/>
                </a:cxn>
                <a:cxn ang="0">
                  <a:pos x="1017" y="840"/>
                </a:cxn>
                <a:cxn ang="0">
                  <a:pos x="934" y="737"/>
                </a:cxn>
                <a:cxn ang="0">
                  <a:pos x="850" y="634"/>
                </a:cxn>
                <a:cxn ang="0">
                  <a:pos x="761" y="532"/>
                </a:cxn>
                <a:cxn ang="0">
                  <a:pos x="673" y="436"/>
                </a:cxn>
                <a:cxn ang="0">
                  <a:pos x="582" y="345"/>
                </a:cxn>
                <a:cxn ang="0">
                  <a:pos x="492" y="261"/>
                </a:cxn>
                <a:cxn ang="0">
                  <a:pos x="400" y="185"/>
                </a:cxn>
                <a:cxn ang="0">
                  <a:pos x="311" y="120"/>
                </a:cxn>
                <a:cxn ang="0">
                  <a:pos x="222" y="67"/>
                </a:cxn>
                <a:cxn ang="0">
                  <a:pos x="165" y="40"/>
                </a:cxn>
                <a:cxn ang="0">
                  <a:pos x="109" y="19"/>
                </a:cxn>
                <a:cxn ang="0">
                  <a:pos x="54" y="6"/>
                </a:cxn>
                <a:cxn ang="0">
                  <a:pos x="0" y="0"/>
                </a:cxn>
                <a:cxn ang="0">
                  <a:pos x="632" y="4"/>
                </a:cxn>
                <a:cxn ang="0">
                  <a:pos x="701" y="10"/>
                </a:cxn>
                <a:cxn ang="0">
                  <a:pos x="768" y="20"/>
                </a:cxn>
                <a:cxn ang="0">
                  <a:pos x="831" y="37"/>
                </a:cxn>
                <a:cxn ang="0">
                  <a:pos x="909" y="67"/>
                </a:cxn>
                <a:cxn ang="0">
                  <a:pos x="1008" y="111"/>
                </a:cxn>
                <a:cxn ang="0">
                  <a:pos x="1105" y="162"/>
                </a:cxn>
                <a:cxn ang="0">
                  <a:pos x="1202" y="217"/>
                </a:cxn>
                <a:cxn ang="0">
                  <a:pos x="1299" y="278"/>
                </a:cxn>
                <a:cxn ang="0">
                  <a:pos x="1393" y="342"/>
                </a:cxn>
                <a:cxn ang="0">
                  <a:pos x="1487" y="410"/>
                </a:cxn>
                <a:cxn ang="0">
                  <a:pos x="1579" y="482"/>
                </a:cxn>
                <a:cxn ang="0">
                  <a:pos x="1670" y="557"/>
                </a:cxn>
                <a:cxn ang="0">
                  <a:pos x="1760" y="633"/>
                </a:cxn>
                <a:cxn ang="0">
                  <a:pos x="1846" y="710"/>
                </a:cxn>
                <a:cxn ang="0">
                  <a:pos x="1930" y="789"/>
                </a:cxn>
                <a:cxn ang="0">
                  <a:pos x="2054" y="908"/>
                </a:cxn>
                <a:cxn ang="0">
                  <a:pos x="2207" y="1064"/>
                </a:cxn>
                <a:cxn ang="0">
                  <a:pos x="2663" y="995"/>
                </a:cxn>
                <a:cxn ang="0">
                  <a:pos x="972" y="1635"/>
                </a:cxn>
              </a:cxnLst>
              <a:rect l="0" t="0" r="r" b="b"/>
              <a:pathLst>
                <a:path w="2663" h="2716">
                  <a:moveTo>
                    <a:pt x="972" y="1635"/>
                  </a:moveTo>
                  <a:lnTo>
                    <a:pt x="1456" y="1452"/>
                  </a:lnTo>
                  <a:lnTo>
                    <a:pt x="1413" y="1389"/>
                  </a:lnTo>
                  <a:lnTo>
                    <a:pt x="1362" y="1314"/>
                  </a:lnTo>
                  <a:lnTo>
                    <a:pt x="1304" y="1231"/>
                  </a:lnTo>
                  <a:lnTo>
                    <a:pt x="1240" y="1141"/>
                  </a:lnTo>
                  <a:lnTo>
                    <a:pt x="1169" y="1044"/>
                  </a:lnTo>
                  <a:lnTo>
                    <a:pt x="1095" y="943"/>
                  </a:lnTo>
                  <a:lnTo>
                    <a:pt x="1057" y="892"/>
                  </a:lnTo>
                  <a:lnTo>
                    <a:pt x="1017" y="840"/>
                  </a:lnTo>
                  <a:lnTo>
                    <a:pt x="976" y="789"/>
                  </a:lnTo>
                  <a:lnTo>
                    <a:pt x="934" y="737"/>
                  </a:lnTo>
                  <a:lnTo>
                    <a:pt x="893" y="685"/>
                  </a:lnTo>
                  <a:lnTo>
                    <a:pt x="850" y="634"/>
                  </a:lnTo>
                  <a:lnTo>
                    <a:pt x="806" y="583"/>
                  </a:lnTo>
                  <a:lnTo>
                    <a:pt x="761" y="532"/>
                  </a:lnTo>
                  <a:lnTo>
                    <a:pt x="718" y="483"/>
                  </a:lnTo>
                  <a:lnTo>
                    <a:pt x="673" y="436"/>
                  </a:lnTo>
                  <a:lnTo>
                    <a:pt x="627" y="390"/>
                  </a:lnTo>
                  <a:lnTo>
                    <a:pt x="582" y="345"/>
                  </a:lnTo>
                  <a:lnTo>
                    <a:pt x="537" y="301"/>
                  </a:lnTo>
                  <a:lnTo>
                    <a:pt x="492" y="261"/>
                  </a:lnTo>
                  <a:lnTo>
                    <a:pt x="446" y="222"/>
                  </a:lnTo>
                  <a:lnTo>
                    <a:pt x="400" y="185"/>
                  </a:lnTo>
                  <a:lnTo>
                    <a:pt x="356" y="152"/>
                  </a:lnTo>
                  <a:lnTo>
                    <a:pt x="311" y="120"/>
                  </a:lnTo>
                  <a:lnTo>
                    <a:pt x="266" y="92"/>
                  </a:lnTo>
                  <a:lnTo>
                    <a:pt x="222" y="67"/>
                  </a:lnTo>
                  <a:lnTo>
                    <a:pt x="194" y="53"/>
                  </a:lnTo>
                  <a:lnTo>
                    <a:pt x="165" y="40"/>
                  </a:lnTo>
                  <a:lnTo>
                    <a:pt x="138" y="29"/>
                  </a:lnTo>
                  <a:lnTo>
                    <a:pt x="109" y="19"/>
                  </a:lnTo>
                  <a:lnTo>
                    <a:pt x="82" y="12"/>
                  </a:lnTo>
                  <a:lnTo>
                    <a:pt x="54" y="6"/>
                  </a:lnTo>
                  <a:lnTo>
                    <a:pt x="27" y="2"/>
                  </a:lnTo>
                  <a:lnTo>
                    <a:pt x="0" y="0"/>
                  </a:lnTo>
                  <a:lnTo>
                    <a:pt x="597" y="3"/>
                  </a:lnTo>
                  <a:lnTo>
                    <a:pt x="632" y="4"/>
                  </a:lnTo>
                  <a:lnTo>
                    <a:pt x="667" y="6"/>
                  </a:lnTo>
                  <a:lnTo>
                    <a:pt x="701" y="10"/>
                  </a:lnTo>
                  <a:lnTo>
                    <a:pt x="735" y="14"/>
                  </a:lnTo>
                  <a:lnTo>
                    <a:pt x="768" y="20"/>
                  </a:lnTo>
                  <a:lnTo>
                    <a:pt x="799" y="28"/>
                  </a:lnTo>
                  <a:lnTo>
                    <a:pt x="831" y="37"/>
                  </a:lnTo>
                  <a:lnTo>
                    <a:pt x="860" y="47"/>
                  </a:lnTo>
                  <a:lnTo>
                    <a:pt x="909" y="67"/>
                  </a:lnTo>
                  <a:lnTo>
                    <a:pt x="959" y="89"/>
                  </a:lnTo>
                  <a:lnTo>
                    <a:pt x="1008" y="111"/>
                  </a:lnTo>
                  <a:lnTo>
                    <a:pt x="1057" y="135"/>
                  </a:lnTo>
                  <a:lnTo>
                    <a:pt x="1105" y="162"/>
                  </a:lnTo>
                  <a:lnTo>
                    <a:pt x="1154" y="188"/>
                  </a:lnTo>
                  <a:lnTo>
                    <a:pt x="1202" y="217"/>
                  </a:lnTo>
                  <a:lnTo>
                    <a:pt x="1251" y="246"/>
                  </a:lnTo>
                  <a:lnTo>
                    <a:pt x="1299" y="278"/>
                  </a:lnTo>
                  <a:lnTo>
                    <a:pt x="1346" y="309"/>
                  </a:lnTo>
                  <a:lnTo>
                    <a:pt x="1393" y="342"/>
                  </a:lnTo>
                  <a:lnTo>
                    <a:pt x="1440" y="375"/>
                  </a:lnTo>
                  <a:lnTo>
                    <a:pt x="1487" y="410"/>
                  </a:lnTo>
                  <a:lnTo>
                    <a:pt x="1534" y="446"/>
                  </a:lnTo>
                  <a:lnTo>
                    <a:pt x="1579" y="482"/>
                  </a:lnTo>
                  <a:lnTo>
                    <a:pt x="1625" y="519"/>
                  </a:lnTo>
                  <a:lnTo>
                    <a:pt x="1670" y="557"/>
                  </a:lnTo>
                  <a:lnTo>
                    <a:pt x="1715" y="594"/>
                  </a:lnTo>
                  <a:lnTo>
                    <a:pt x="1760" y="633"/>
                  </a:lnTo>
                  <a:lnTo>
                    <a:pt x="1803" y="672"/>
                  </a:lnTo>
                  <a:lnTo>
                    <a:pt x="1846" y="710"/>
                  </a:lnTo>
                  <a:lnTo>
                    <a:pt x="1889" y="750"/>
                  </a:lnTo>
                  <a:lnTo>
                    <a:pt x="1930" y="789"/>
                  </a:lnTo>
                  <a:lnTo>
                    <a:pt x="1972" y="828"/>
                  </a:lnTo>
                  <a:lnTo>
                    <a:pt x="2054" y="908"/>
                  </a:lnTo>
                  <a:lnTo>
                    <a:pt x="2132" y="986"/>
                  </a:lnTo>
                  <a:lnTo>
                    <a:pt x="2207" y="1064"/>
                  </a:lnTo>
                  <a:lnTo>
                    <a:pt x="2280" y="1141"/>
                  </a:lnTo>
                  <a:lnTo>
                    <a:pt x="2663" y="995"/>
                  </a:lnTo>
                  <a:lnTo>
                    <a:pt x="2428" y="2716"/>
                  </a:lnTo>
                  <a:lnTo>
                    <a:pt x="972" y="1635"/>
                  </a:lnTo>
                  <a:close/>
                </a:path>
              </a:pathLst>
            </a:custGeom>
            <a:grpFill/>
            <a:ln w="9525">
              <a:gradFill>
                <a:gsLst>
                  <a:gs pos="0">
                    <a:srgbClr val="5942E2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round/>
              <a:headEnd/>
              <a:tailEnd/>
            </a:ln>
            <a:effectLst>
              <a:reflection blurRad="6350" stA="70000" endPos="23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13" descr="© INSCALE GmbH, 26.05.2010&#10;http://www.presentationload.com/"/>
            <p:cNvSpPr>
              <a:spLocks noEditPoints="1"/>
            </p:cNvSpPr>
            <p:nvPr/>
          </p:nvSpPr>
          <p:spPr bwMode="gray">
            <a:xfrm>
              <a:off x="927" y="1024"/>
              <a:ext cx="2864" cy="2747"/>
            </a:xfrm>
            <a:custGeom>
              <a:avLst/>
              <a:gdLst/>
              <a:ahLst/>
              <a:cxnLst>
                <a:cxn ang="0">
                  <a:pos x="1408" y="1635"/>
                </a:cxn>
                <a:cxn ang="0">
                  <a:pos x="2786" y="2747"/>
                </a:cxn>
                <a:cxn ang="0">
                  <a:pos x="1832" y="1475"/>
                </a:cxn>
                <a:cxn ang="0">
                  <a:pos x="1737" y="1336"/>
                </a:cxn>
                <a:cxn ang="0">
                  <a:pos x="1620" y="1170"/>
                </a:cxn>
                <a:cxn ang="0">
                  <a:pos x="1484" y="988"/>
                </a:cxn>
                <a:cxn ang="0">
                  <a:pos x="1337" y="799"/>
                </a:cxn>
                <a:cxn ang="0">
                  <a:pos x="1217" y="655"/>
                </a:cxn>
                <a:cxn ang="0">
                  <a:pos x="1093" y="518"/>
                </a:cxn>
                <a:cxn ang="0">
                  <a:pos x="1030" y="453"/>
                </a:cxn>
                <a:cxn ang="0">
                  <a:pos x="967" y="392"/>
                </a:cxn>
                <a:cxn ang="0">
                  <a:pos x="902" y="334"/>
                </a:cxn>
                <a:cxn ang="0">
                  <a:pos x="839" y="280"/>
                </a:cxn>
                <a:cxn ang="0">
                  <a:pos x="809" y="256"/>
                </a:cxn>
                <a:cxn ang="0">
                  <a:pos x="755" y="217"/>
                </a:cxn>
                <a:cxn ang="0">
                  <a:pos x="696" y="175"/>
                </a:cxn>
                <a:cxn ang="0">
                  <a:pos x="647" y="144"/>
                </a:cxn>
                <a:cxn ang="0">
                  <a:pos x="592" y="117"/>
                </a:cxn>
                <a:cxn ang="0">
                  <a:pos x="538" y="98"/>
                </a:cxn>
                <a:cxn ang="0">
                  <a:pos x="485" y="84"/>
                </a:cxn>
                <a:cxn ang="0">
                  <a:pos x="431" y="77"/>
                </a:cxn>
                <a:cxn ang="0">
                  <a:pos x="379" y="77"/>
                </a:cxn>
                <a:cxn ang="0">
                  <a:pos x="325" y="85"/>
                </a:cxn>
                <a:cxn ang="0">
                  <a:pos x="270" y="99"/>
                </a:cxn>
                <a:cxn ang="0">
                  <a:pos x="214" y="122"/>
                </a:cxn>
                <a:cxn ang="0">
                  <a:pos x="169" y="145"/>
                </a:cxn>
                <a:cxn ang="0">
                  <a:pos x="128" y="170"/>
                </a:cxn>
                <a:cxn ang="0">
                  <a:pos x="93" y="197"/>
                </a:cxn>
                <a:cxn ang="0">
                  <a:pos x="60" y="226"/>
                </a:cxn>
                <a:cxn ang="0">
                  <a:pos x="40" y="246"/>
                </a:cxn>
                <a:cxn ang="0">
                  <a:pos x="23" y="267"/>
                </a:cxn>
                <a:cxn ang="0">
                  <a:pos x="9" y="287"/>
                </a:cxn>
                <a:cxn ang="0">
                  <a:pos x="0" y="305"/>
                </a:cxn>
                <a:cxn ang="0">
                  <a:pos x="8" y="239"/>
                </a:cxn>
                <a:cxn ang="0">
                  <a:pos x="29" y="205"/>
                </a:cxn>
                <a:cxn ang="0">
                  <a:pos x="52" y="173"/>
                </a:cxn>
                <a:cxn ang="0">
                  <a:pos x="78" y="144"/>
                </a:cxn>
                <a:cxn ang="0">
                  <a:pos x="108" y="117"/>
                </a:cxn>
                <a:cxn ang="0">
                  <a:pos x="139" y="94"/>
                </a:cxn>
                <a:cxn ang="0">
                  <a:pos x="173" y="72"/>
                </a:cxn>
                <a:cxn ang="0">
                  <a:pos x="208" y="53"/>
                </a:cxn>
                <a:cxn ang="0">
                  <a:pos x="255" y="32"/>
                </a:cxn>
                <a:cxn ang="0">
                  <a:pos x="313" y="13"/>
                </a:cxn>
                <a:cxn ang="0">
                  <a:pos x="368" y="2"/>
                </a:cxn>
                <a:cxn ang="0">
                  <a:pos x="422" y="0"/>
                </a:cxn>
                <a:cxn ang="0">
                  <a:pos x="476" y="4"/>
                </a:cxn>
                <a:cxn ang="0">
                  <a:pos x="528" y="14"/>
                </a:cxn>
                <a:cxn ang="0">
                  <a:pos x="580" y="32"/>
                </a:cxn>
                <a:cxn ang="0">
                  <a:pos x="632" y="54"/>
                </a:cxn>
                <a:cxn ang="0">
                  <a:pos x="702" y="92"/>
                </a:cxn>
                <a:cxn ang="0">
                  <a:pos x="792" y="152"/>
                </a:cxn>
                <a:cxn ang="0">
                  <a:pos x="882" y="222"/>
                </a:cxn>
                <a:cxn ang="0">
                  <a:pos x="973" y="301"/>
                </a:cxn>
                <a:cxn ang="0">
                  <a:pos x="1063" y="390"/>
                </a:cxn>
                <a:cxn ang="0">
                  <a:pos x="1154" y="483"/>
                </a:cxn>
                <a:cxn ang="0">
                  <a:pos x="1242" y="583"/>
                </a:cxn>
                <a:cxn ang="0">
                  <a:pos x="1329" y="685"/>
                </a:cxn>
                <a:cxn ang="0">
                  <a:pos x="1412" y="789"/>
                </a:cxn>
                <a:cxn ang="0">
                  <a:pos x="1493" y="892"/>
                </a:cxn>
                <a:cxn ang="0">
                  <a:pos x="1605" y="1044"/>
                </a:cxn>
                <a:cxn ang="0">
                  <a:pos x="1740" y="1231"/>
                </a:cxn>
                <a:cxn ang="0">
                  <a:pos x="1849" y="1389"/>
                </a:cxn>
                <a:cxn ang="0">
                  <a:pos x="1832" y="1475"/>
                </a:cxn>
              </a:cxnLst>
              <a:rect l="0" t="0" r="r" b="b"/>
              <a:pathLst>
                <a:path w="2864" h="2747">
                  <a:moveTo>
                    <a:pt x="1383" y="1707"/>
                  </a:moveTo>
                  <a:lnTo>
                    <a:pt x="1408" y="1635"/>
                  </a:lnTo>
                  <a:lnTo>
                    <a:pt x="2864" y="2716"/>
                  </a:lnTo>
                  <a:lnTo>
                    <a:pt x="2786" y="2747"/>
                  </a:lnTo>
                  <a:lnTo>
                    <a:pt x="1383" y="1707"/>
                  </a:lnTo>
                  <a:close/>
                  <a:moveTo>
                    <a:pt x="1832" y="1475"/>
                  </a:moveTo>
                  <a:lnTo>
                    <a:pt x="1788" y="1409"/>
                  </a:lnTo>
                  <a:lnTo>
                    <a:pt x="1737" y="1336"/>
                  </a:lnTo>
                  <a:lnTo>
                    <a:pt x="1681" y="1255"/>
                  </a:lnTo>
                  <a:lnTo>
                    <a:pt x="1620" y="1170"/>
                  </a:lnTo>
                  <a:lnTo>
                    <a:pt x="1554" y="1081"/>
                  </a:lnTo>
                  <a:lnTo>
                    <a:pt x="1484" y="988"/>
                  </a:lnTo>
                  <a:lnTo>
                    <a:pt x="1412" y="893"/>
                  </a:lnTo>
                  <a:lnTo>
                    <a:pt x="1337" y="799"/>
                  </a:lnTo>
                  <a:lnTo>
                    <a:pt x="1277" y="726"/>
                  </a:lnTo>
                  <a:lnTo>
                    <a:pt x="1217" y="655"/>
                  </a:lnTo>
                  <a:lnTo>
                    <a:pt x="1155" y="586"/>
                  </a:lnTo>
                  <a:lnTo>
                    <a:pt x="1093" y="518"/>
                  </a:lnTo>
                  <a:lnTo>
                    <a:pt x="1061" y="485"/>
                  </a:lnTo>
                  <a:lnTo>
                    <a:pt x="1030" y="453"/>
                  </a:lnTo>
                  <a:lnTo>
                    <a:pt x="998" y="422"/>
                  </a:lnTo>
                  <a:lnTo>
                    <a:pt x="967" y="392"/>
                  </a:lnTo>
                  <a:lnTo>
                    <a:pt x="934" y="362"/>
                  </a:lnTo>
                  <a:lnTo>
                    <a:pt x="902" y="334"/>
                  </a:lnTo>
                  <a:lnTo>
                    <a:pt x="871" y="306"/>
                  </a:lnTo>
                  <a:lnTo>
                    <a:pt x="839" y="280"/>
                  </a:lnTo>
                  <a:lnTo>
                    <a:pt x="828" y="271"/>
                  </a:lnTo>
                  <a:lnTo>
                    <a:pt x="809" y="256"/>
                  </a:lnTo>
                  <a:lnTo>
                    <a:pt x="783" y="238"/>
                  </a:lnTo>
                  <a:lnTo>
                    <a:pt x="755" y="217"/>
                  </a:lnTo>
                  <a:lnTo>
                    <a:pt x="725" y="195"/>
                  </a:lnTo>
                  <a:lnTo>
                    <a:pt x="696" y="175"/>
                  </a:lnTo>
                  <a:lnTo>
                    <a:pt x="668" y="158"/>
                  </a:lnTo>
                  <a:lnTo>
                    <a:pt x="647" y="144"/>
                  </a:lnTo>
                  <a:lnTo>
                    <a:pt x="620" y="130"/>
                  </a:lnTo>
                  <a:lnTo>
                    <a:pt x="592" y="117"/>
                  </a:lnTo>
                  <a:lnTo>
                    <a:pt x="565" y="107"/>
                  </a:lnTo>
                  <a:lnTo>
                    <a:pt x="538" y="98"/>
                  </a:lnTo>
                  <a:lnTo>
                    <a:pt x="512" y="90"/>
                  </a:lnTo>
                  <a:lnTo>
                    <a:pt x="485" y="84"/>
                  </a:lnTo>
                  <a:lnTo>
                    <a:pt x="458" y="79"/>
                  </a:lnTo>
                  <a:lnTo>
                    <a:pt x="431" y="77"/>
                  </a:lnTo>
                  <a:lnTo>
                    <a:pt x="405" y="76"/>
                  </a:lnTo>
                  <a:lnTo>
                    <a:pt x="379" y="77"/>
                  </a:lnTo>
                  <a:lnTo>
                    <a:pt x="352" y="79"/>
                  </a:lnTo>
                  <a:lnTo>
                    <a:pt x="325" y="85"/>
                  </a:lnTo>
                  <a:lnTo>
                    <a:pt x="297" y="91"/>
                  </a:lnTo>
                  <a:lnTo>
                    <a:pt x="270" y="99"/>
                  </a:lnTo>
                  <a:lnTo>
                    <a:pt x="242" y="110"/>
                  </a:lnTo>
                  <a:lnTo>
                    <a:pt x="214" y="122"/>
                  </a:lnTo>
                  <a:lnTo>
                    <a:pt x="191" y="132"/>
                  </a:lnTo>
                  <a:lnTo>
                    <a:pt x="169" y="145"/>
                  </a:lnTo>
                  <a:lnTo>
                    <a:pt x="149" y="157"/>
                  </a:lnTo>
                  <a:lnTo>
                    <a:pt x="128" y="170"/>
                  </a:lnTo>
                  <a:lnTo>
                    <a:pt x="110" y="183"/>
                  </a:lnTo>
                  <a:lnTo>
                    <a:pt x="93" y="197"/>
                  </a:lnTo>
                  <a:lnTo>
                    <a:pt x="75" y="212"/>
                  </a:lnTo>
                  <a:lnTo>
                    <a:pt x="60" y="226"/>
                  </a:lnTo>
                  <a:lnTo>
                    <a:pt x="50" y="236"/>
                  </a:lnTo>
                  <a:lnTo>
                    <a:pt x="40" y="246"/>
                  </a:lnTo>
                  <a:lnTo>
                    <a:pt x="32" y="256"/>
                  </a:lnTo>
                  <a:lnTo>
                    <a:pt x="23" y="267"/>
                  </a:lnTo>
                  <a:lnTo>
                    <a:pt x="16" y="277"/>
                  </a:lnTo>
                  <a:lnTo>
                    <a:pt x="9" y="287"/>
                  </a:lnTo>
                  <a:lnTo>
                    <a:pt x="4" y="296"/>
                  </a:lnTo>
                  <a:lnTo>
                    <a:pt x="0" y="305"/>
                  </a:lnTo>
                  <a:lnTo>
                    <a:pt x="0" y="257"/>
                  </a:lnTo>
                  <a:lnTo>
                    <a:pt x="8" y="239"/>
                  </a:lnTo>
                  <a:lnTo>
                    <a:pt x="18" y="221"/>
                  </a:lnTo>
                  <a:lnTo>
                    <a:pt x="29" y="205"/>
                  </a:lnTo>
                  <a:lnTo>
                    <a:pt x="40" y="188"/>
                  </a:lnTo>
                  <a:lnTo>
                    <a:pt x="52" y="173"/>
                  </a:lnTo>
                  <a:lnTo>
                    <a:pt x="65" y="158"/>
                  </a:lnTo>
                  <a:lnTo>
                    <a:pt x="78" y="144"/>
                  </a:lnTo>
                  <a:lnTo>
                    <a:pt x="93" y="130"/>
                  </a:lnTo>
                  <a:lnTo>
                    <a:pt x="108" y="117"/>
                  </a:lnTo>
                  <a:lnTo>
                    <a:pt x="123" y="105"/>
                  </a:lnTo>
                  <a:lnTo>
                    <a:pt x="139" y="94"/>
                  </a:lnTo>
                  <a:lnTo>
                    <a:pt x="156" y="82"/>
                  </a:lnTo>
                  <a:lnTo>
                    <a:pt x="173" y="72"/>
                  </a:lnTo>
                  <a:lnTo>
                    <a:pt x="190" y="62"/>
                  </a:lnTo>
                  <a:lnTo>
                    <a:pt x="208" y="53"/>
                  </a:lnTo>
                  <a:lnTo>
                    <a:pt x="226" y="45"/>
                  </a:lnTo>
                  <a:lnTo>
                    <a:pt x="255" y="32"/>
                  </a:lnTo>
                  <a:lnTo>
                    <a:pt x="285" y="21"/>
                  </a:lnTo>
                  <a:lnTo>
                    <a:pt x="313" y="13"/>
                  </a:lnTo>
                  <a:lnTo>
                    <a:pt x="341" y="7"/>
                  </a:lnTo>
                  <a:lnTo>
                    <a:pt x="368" y="2"/>
                  </a:lnTo>
                  <a:lnTo>
                    <a:pt x="396" y="0"/>
                  </a:lnTo>
                  <a:lnTo>
                    <a:pt x="422" y="0"/>
                  </a:lnTo>
                  <a:lnTo>
                    <a:pt x="450" y="1"/>
                  </a:lnTo>
                  <a:lnTo>
                    <a:pt x="476" y="4"/>
                  </a:lnTo>
                  <a:lnTo>
                    <a:pt x="502" y="8"/>
                  </a:lnTo>
                  <a:lnTo>
                    <a:pt x="528" y="14"/>
                  </a:lnTo>
                  <a:lnTo>
                    <a:pt x="555" y="22"/>
                  </a:lnTo>
                  <a:lnTo>
                    <a:pt x="580" y="32"/>
                  </a:lnTo>
                  <a:lnTo>
                    <a:pt x="606" y="42"/>
                  </a:lnTo>
                  <a:lnTo>
                    <a:pt x="632" y="54"/>
                  </a:lnTo>
                  <a:lnTo>
                    <a:pt x="658" y="67"/>
                  </a:lnTo>
                  <a:lnTo>
                    <a:pt x="702" y="92"/>
                  </a:lnTo>
                  <a:lnTo>
                    <a:pt x="747" y="120"/>
                  </a:lnTo>
                  <a:lnTo>
                    <a:pt x="792" y="152"/>
                  </a:lnTo>
                  <a:lnTo>
                    <a:pt x="836" y="185"/>
                  </a:lnTo>
                  <a:lnTo>
                    <a:pt x="882" y="222"/>
                  </a:lnTo>
                  <a:lnTo>
                    <a:pt x="928" y="261"/>
                  </a:lnTo>
                  <a:lnTo>
                    <a:pt x="973" y="301"/>
                  </a:lnTo>
                  <a:lnTo>
                    <a:pt x="1018" y="345"/>
                  </a:lnTo>
                  <a:lnTo>
                    <a:pt x="1063" y="390"/>
                  </a:lnTo>
                  <a:lnTo>
                    <a:pt x="1109" y="436"/>
                  </a:lnTo>
                  <a:lnTo>
                    <a:pt x="1154" y="483"/>
                  </a:lnTo>
                  <a:lnTo>
                    <a:pt x="1197" y="532"/>
                  </a:lnTo>
                  <a:lnTo>
                    <a:pt x="1242" y="583"/>
                  </a:lnTo>
                  <a:lnTo>
                    <a:pt x="1286" y="634"/>
                  </a:lnTo>
                  <a:lnTo>
                    <a:pt x="1329" y="685"/>
                  </a:lnTo>
                  <a:lnTo>
                    <a:pt x="1370" y="737"/>
                  </a:lnTo>
                  <a:lnTo>
                    <a:pt x="1412" y="789"/>
                  </a:lnTo>
                  <a:lnTo>
                    <a:pt x="1453" y="840"/>
                  </a:lnTo>
                  <a:lnTo>
                    <a:pt x="1493" y="892"/>
                  </a:lnTo>
                  <a:lnTo>
                    <a:pt x="1531" y="943"/>
                  </a:lnTo>
                  <a:lnTo>
                    <a:pt x="1605" y="1044"/>
                  </a:lnTo>
                  <a:lnTo>
                    <a:pt x="1676" y="1141"/>
                  </a:lnTo>
                  <a:lnTo>
                    <a:pt x="1740" y="1231"/>
                  </a:lnTo>
                  <a:lnTo>
                    <a:pt x="1798" y="1314"/>
                  </a:lnTo>
                  <a:lnTo>
                    <a:pt x="1849" y="1389"/>
                  </a:lnTo>
                  <a:lnTo>
                    <a:pt x="1892" y="1452"/>
                  </a:lnTo>
                  <a:lnTo>
                    <a:pt x="1832" y="1475"/>
                  </a:lnTo>
                  <a:close/>
                </a:path>
              </a:pathLst>
            </a:custGeom>
            <a:grpFill/>
            <a:ln w="9525">
              <a:gradFill>
                <a:gsLst>
                  <a:gs pos="0">
                    <a:srgbClr val="5942E2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Line 20" descr="© INSCALE GmbH, 26.05.2010&#10;http://www.presentationload.com/"/>
          <p:cNvSpPr>
            <a:spLocks noChangeShapeType="1"/>
          </p:cNvSpPr>
          <p:nvPr/>
        </p:nvSpPr>
        <p:spPr bwMode="gray">
          <a:xfrm>
            <a:off x="1598142" y="3698788"/>
            <a:ext cx="1285102" cy="24713"/>
          </a:xfrm>
          <a:prstGeom prst="line">
            <a:avLst/>
          </a:prstGeom>
          <a:noFill/>
          <a:ln w="19050">
            <a:solidFill>
              <a:srgbClr val="7D7D7D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1" name="Rechteck 30"/>
          <p:cNvSpPr/>
          <p:nvPr/>
        </p:nvSpPr>
        <p:spPr bwMode="gray">
          <a:xfrm>
            <a:off x="587718" y="3434162"/>
            <a:ext cx="732080" cy="365485"/>
          </a:xfrm>
          <a:prstGeom prst="rect">
            <a:avLst/>
          </a:prstGeom>
        </p:spPr>
        <p:txBody>
          <a:bodyPr wrap="none" lIns="0" tIns="0" rIns="90000" bIns="0">
            <a:spAutoFit/>
          </a:bodyPr>
          <a:lstStyle/>
          <a:p>
            <a:pPr algn="ctr">
              <a:lnSpc>
                <a:spcPct val="95000"/>
              </a:lnSpc>
              <a:spcAft>
                <a:spcPts val="800"/>
              </a:spcAft>
            </a:pPr>
            <a:r>
              <a:rPr lang="ru-RU" sz="2500" b="1" dirty="0" smtClean="0">
                <a:solidFill>
                  <a:srgbClr val="E0B8D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2026</a:t>
            </a:r>
            <a:endParaRPr lang="de-DE" sz="2500" b="1" dirty="0">
              <a:solidFill>
                <a:srgbClr val="E0B8D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hteck 31"/>
          <p:cNvSpPr/>
          <p:nvPr/>
        </p:nvSpPr>
        <p:spPr bwMode="gray">
          <a:xfrm>
            <a:off x="648986" y="4272106"/>
            <a:ext cx="1039771" cy="365485"/>
          </a:xfrm>
          <a:prstGeom prst="rect">
            <a:avLst/>
          </a:prstGeom>
        </p:spPr>
        <p:txBody>
          <a:bodyPr wrap="square" lIns="0" tIns="0" rIns="90000" bIns="0">
            <a:spAutoFit/>
          </a:bodyPr>
          <a:lstStyle/>
          <a:p>
            <a:pPr algn="ctr">
              <a:lnSpc>
                <a:spcPct val="95000"/>
              </a:lnSpc>
              <a:spcAft>
                <a:spcPts val="800"/>
              </a:spcAft>
            </a:pPr>
            <a:r>
              <a:rPr lang="ru-RU" sz="2500" b="1" dirty="0" smtClean="0">
                <a:solidFill>
                  <a:srgbClr val="E0B8D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2025</a:t>
            </a:r>
            <a:endParaRPr lang="de-DE" sz="2500" b="1" dirty="0">
              <a:solidFill>
                <a:srgbClr val="E0B8D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hteck 32"/>
          <p:cNvSpPr/>
          <p:nvPr/>
        </p:nvSpPr>
        <p:spPr bwMode="gray">
          <a:xfrm>
            <a:off x="1969614" y="5563128"/>
            <a:ext cx="732080" cy="365485"/>
          </a:xfrm>
          <a:prstGeom prst="rect">
            <a:avLst/>
          </a:prstGeom>
        </p:spPr>
        <p:txBody>
          <a:bodyPr wrap="none" lIns="0" tIns="0" rIns="90000" bIns="0">
            <a:spAutoFit/>
          </a:bodyPr>
          <a:lstStyle/>
          <a:p>
            <a:pPr algn="ctr">
              <a:lnSpc>
                <a:spcPct val="95000"/>
              </a:lnSpc>
              <a:spcAft>
                <a:spcPts val="800"/>
              </a:spcAft>
            </a:pPr>
            <a:r>
              <a:rPr lang="ru-RU" sz="2500" b="1" dirty="0" smtClean="0">
                <a:solidFill>
                  <a:srgbClr val="E0B8D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2023</a:t>
            </a:r>
            <a:endParaRPr lang="de-DE" sz="2500" b="1" dirty="0">
              <a:solidFill>
                <a:srgbClr val="E0B8D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hteck 33"/>
          <p:cNvSpPr/>
          <p:nvPr/>
        </p:nvSpPr>
        <p:spPr bwMode="gray">
          <a:xfrm>
            <a:off x="1289423" y="4891012"/>
            <a:ext cx="732080" cy="365485"/>
          </a:xfrm>
          <a:prstGeom prst="rect">
            <a:avLst/>
          </a:prstGeom>
        </p:spPr>
        <p:txBody>
          <a:bodyPr wrap="none" lIns="0" tIns="0" rIns="90000" bIns="0">
            <a:spAutoFit/>
          </a:bodyPr>
          <a:lstStyle/>
          <a:p>
            <a:pPr algn="ctr">
              <a:lnSpc>
                <a:spcPct val="95000"/>
              </a:lnSpc>
              <a:spcAft>
                <a:spcPts val="800"/>
              </a:spcAft>
            </a:pPr>
            <a:r>
              <a:rPr lang="ru-RU" sz="2500" b="1" dirty="0" smtClean="0">
                <a:solidFill>
                  <a:srgbClr val="E0B8D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2024</a:t>
            </a:r>
            <a:endParaRPr lang="de-DE" sz="2500" b="1" dirty="0">
              <a:solidFill>
                <a:srgbClr val="E0B8D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76"/>
          <p:cNvSpPr txBox="1">
            <a:spLocks noChangeArrowheads="1"/>
          </p:cNvSpPr>
          <p:nvPr/>
        </p:nvSpPr>
        <p:spPr bwMode="auto">
          <a:xfrm>
            <a:off x="1716272" y="3187878"/>
            <a:ext cx="143321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1 399,6</a:t>
            </a:r>
            <a:endParaRPr lang="en-US" sz="2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Line 20" descr="© INSCALE GmbH, 26.05.2010&#10;http://www.presentationload.com/"/>
          <p:cNvSpPr>
            <a:spLocks noChangeShapeType="1"/>
          </p:cNvSpPr>
          <p:nvPr/>
        </p:nvSpPr>
        <p:spPr bwMode="gray">
          <a:xfrm>
            <a:off x="1676401" y="4444314"/>
            <a:ext cx="1285102" cy="24713"/>
          </a:xfrm>
          <a:prstGeom prst="line">
            <a:avLst/>
          </a:prstGeom>
          <a:noFill/>
          <a:ln w="19050">
            <a:solidFill>
              <a:srgbClr val="7D7D7D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3" name="Text Box 176"/>
          <p:cNvSpPr txBox="1">
            <a:spLocks noChangeArrowheads="1"/>
          </p:cNvSpPr>
          <p:nvPr/>
        </p:nvSpPr>
        <p:spPr bwMode="auto">
          <a:xfrm>
            <a:off x="1812326" y="4003588"/>
            <a:ext cx="120371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1 303,2</a:t>
            </a:r>
            <a:endParaRPr lang="en-US" sz="2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Line 20" descr="© INSCALE GmbH, 26.05.2010&#10;http://www.presentationload.com/"/>
          <p:cNvSpPr>
            <a:spLocks noChangeShapeType="1"/>
          </p:cNvSpPr>
          <p:nvPr/>
        </p:nvSpPr>
        <p:spPr bwMode="gray">
          <a:xfrm>
            <a:off x="2075936" y="5123933"/>
            <a:ext cx="1285102" cy="24713"/>
          </a:xfrm>
          <a:prstGeom prst="line">
            <a:avLst/>
          </a:prstGeom>
          <a:noFill/>
          <a:ln w="19050">
            <a:solidFill>
              <a:srgbClr val="7D7D7D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5" name="Text Box 176"/>
          <p:cNvSpPr txBox="1">
            <a:spLocks noChangeArrowheads="1"/>
          </p:cNvSpPr>
          <p:nvPr/>
        </p:nvSpPr>
        <p:spPr bwMode="auto">
          <a:xfrm>
            <a:off x="2163421" y="4661462"/>
            <a:ext cx="1306685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1 216,8</a:t>
            </a:r>
            <a:endParaRPr lang="en-US" sz="2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Line 20" descr="© INSCALE GmbH, 26.05.2010&#10;http://www.presentationload.com/"/>
          <p:cNvSpPr>
            <a:spLocks noChangeShapeType="1"/>
          </p:cNvSpPr>
          <p:nvPr/>
        </p:nvSpPr>
        <p:spPr bwMode="gray">
          <a:xfrm>
            <a:off x="2593560" y="5812727"/>
            <a:ext cx="1285102" cy="24713"/>
          </a:xfrm>
          <a:prstGeom prst="line">
            <a:avLst/>
          </a:prstGeom>
          <a:noFill/>
          <a:ln w="19050">
            <a:solidFill>
              <a:srgbClr val="7D7D7D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7" name="Text Box 176"/>
          <p:cNvSpPr txBox="1">
            <a:spLocks noChangeArrowheads="1"/>
          </p:cNvSpPr>
          <p:nvPr/>
        </p:nvSpPr>
        <p:spPr bwMode="auto">
          <a:xfrm>
            <a:off x="2702266" y="5291835"/>
            <a:ext cx="137011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1 131,9</a:t>
            </a:r>
            <a:endParaRPr lang="en-US" sz="2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 Box 176"/>
          <p:cNvSpPr txBox="1">
            <a:spLocks noChangeArrowheads="1"/>
          </p:cNvSpPr>
          <p:nvPr/>
        </p:nvSpPr>
        <p:spPr bwMode="auto">
          <a:xfrm>
            <a:off x="722430" y="2128934"/>
            <a:ext cx="293173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000" b="1" dirty="0" smtClean="0">
                <a:solidFill>
                  <a:srgbClr val="B22DB5"/>
                </a:solidFill>
                <a:latin typeface="Times New Roman" pitchFamily="18" charset="0"/>
                <a:cs typeface="Times New Roman" pitchFamily="18" charset="0"/>
              </a:rPr>
              <a:t>+ 84,9     7,5 % </a:t>
            </a:r>
          </a:p>
          <a:p>
            <a:pPr algn="ctr"/>
            <a:r>
              <a:rPr lang="ru-RU" b="1" dirty="0" smtClean="0">
                <a:solidFill>
                  <a:srgbClr val="B22DB5"/>
                </a:solidFill>
                <a:latin typeface="Times New Roman" pitchFamily="18" charset="0"/>
                <a:cs typeface="Times New Roman" pitchFamily="18" charset="0"/>
              </a:rPr>
              <a:t>к оценке 2023 года       </a:t>
            </a:r>
            <a:endParaRPr lang="en-US" b="1" dirty="0">
              <a:solidFill>
                <a:srgbClr val="B22DB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9"/>
          <p:cNvGrpSpPr>
            <a:grpSpLocks/>
          </p:cNvGrpSpPr>
          <p:nvPr/>
        </p:nvGrpSpPr>
        <p:grpSpPr bwMode="gray">
          <a:xfrm rot="16000358">
            <a:off x="2038429" y="2159232"/>
            <a:ext cx="642436" cy="377163"/>
            <a:chOff x="927" y="1024"/>
            <a:chExt cx="3094" cy="2747"/>
          </a:xfrm>
        </p:grpSpPr>
        <p:sp>
          <p:nvSpPr>
            <p:cNvPr id="40" name="Freeform 10" descr="© INSCALE GmbH, 26.05.2010&#10;http://www.presentationload.com/"/>
            <p:cNvSpPr>
              <a:spLocks/>
            </p:cNvSpPr>
            <p:nvPr/>
          </p:nvSpPr>
          <p:spPr bwMode="gray">
            <a:xfrm>
              <a:off x="927" y="1100"/>
              <a:ext cx="647" cy="229"/>
            </a:xfrm>
            <a:custGeom>
              <a:avLst/>
              <a:gdLst/>
              <a:ahLst/>
              <a:cxnLst>
                <a:cxn ang="0">
                  <a:pos x="647" y="68"/>
                </a:cxn>
                <a:cxn ang="0">
                  <a:pos x="614" y="81"/>
                </a:cxn>
                <a:cxn ang="0">
                  <a:pos x="582" y="94"/>
                </a:cxn>
                <a:cxn ang="0">
                  <a:pos x="551" y="108"/>
                </a:cxn>
                <a:cxn ang="0">
                  <a:pos x="522" y="123"/>
                </a:cxn>
                <a:cxn ang="0">
                  <a:pos x="495" y="140"/>
                </a:cxn>
                <a:cxn ang="0">
                  <a:pos x="468" y="157"/>
                </a:cxn>
                <a:cxn ang="0">
                  <a:pos x="444" y="174"/>
                </a:cxn>
                <a:cxn ang="0">
                  <a:pos x="421" y="193"/>
                </a:cxn>
                <a:cxn ang="0">
                  <a:pos x="0" y="229"/>
                </a:cxn>
                <a:cxn ang="0">
                  <a:pos x="4" y="220"/>
                </a:cxn>
                <a:cxn ang="0">
                  <a:pos x="9" y="211"/>
                </a:cxn>
                <a:cxn ang="0">
                  <a:pos x="16" y="201"/>
                </a:cxn>
                <a:cxn ang="0">
                  <a:pos x="23" y="191"/>
                </a:cxn>
                <a:cxn ang="0">
                  <a:pos x="32" y="180"/>
                </a:cxn>
                <a:cxn ang="0">
                  <a:pos x="40" y="170"/>
                </a:cxn>
                <a:cxn ang="0">
                  <a:pos x="50" y="160"/>
                </a:cxn>
                <a:cxn ang="0">
                  <a:pos x="60" y="150"/>
                </a:cxn>
                <a:cxn ang="0">
                  <a:pos x="75" y="136"/>
                </a:cxn>
                <a:cxn ang="0">
                  <a:pos x="91" y="122"/>
                </a:cxn>
                <a:cxn ang="0">
                  <a:pos x="107" y="109"/>
                </a:cxn>
                <a:cxn ang="0">
                  <a:pos x="125" y="97"/>
                </a:cxn>
                <a:cxn ang="0">
                  <a:pos x="144" y="84"/>
                </a:cxn>
                <a:cxn ang="0">
                  <a:pos x="164" y="72"/>
                </a:cxn>
                <a:cxn ang="0">
                  <a:pos x="184" y="60"/>
                </a:cxn>
                <a:cxn ang="0">
                  <a:pos x="206" y="49"/>
                </a:cxn>
                <a:cxn ang="0">
                  <a:pos x="227" y="40"/>
                </a:cxn>
                <a:cxn ang="0">
                  <a:pos x="250" y="31"/>
                </a:cxn>
                <a:cxn ang="0">
                  <a:pos x="273" y="23"/>
                </a:cxn>
                <a:cxn ang="0">
                  <a:pos x="297" y="16"/>
                </a:cxn>
                <a:cxn ang="0">
                  <a:pos x="322" y="10"/>
                </a:cxn>
                <a:cxn ang="0">
                  <a:pos x="346" y="5"/>
                </a:cxn>
                <a:cxn ang="0">
                  <a:pos x="370" y="1"/>
                </a:cxn>
                <a:cxn ang="0">
                  <a:pos x="396" y="0"/>
                </a:cxn>
                <a:cxn ang="0">
                  <a:pos x="411" y="0"/>
                </a:cxn>
                <a:cxn ang="0">
                  <a:pos x="426" y="0"/>
                </a:cxn>
                <a:cxn ang="0">
                  <a:pos x="442" y="1"/>
                </a:cxn>
                <a:cxn ang="0">
                  <a:pos x="457" y="3"/>
                </a:cxn>
                <a:cxn ang="0">
                  <a:pos x="472" y="5"/>
                </a:cxn>
                <a:cxn ang="0">
                  <a:pos x="488" y="9"/>
                </a:cxn>
                <a:cxn ang="0">
                  <a:pos x="504" y="12"/>
                </a:cxn>
                <a:cxn ang="0">
                  <a:pos x="519" y="16"/>
                </a:cxn>
                <a:cxn ang="0">
                  <a:pos x="550" y="26"/>
                </a:cxn>
                <a:cxn ang="0">
                  <a:pos x="583" y="38"/>
                </a:cxn>
                <a:cxn ang="0">
                  <a:pos x="615" y="52"/>
                </a:cxn>
                <a:cxn ang="0">
                  <a:pos x="647" y="68"/>
                </a:cxn>
              </a:cxnLst>
              <a:rect l="0" t="0" r="r" b="b"/>
              <a:pathLst>
                <a:path w="647" h="229">
                  <a:moveTo>
                    <a:pt x="647" y="68"/>
                  </a:moveTo>
                  <a:lnTo>
                    <a:pt x="614" y="81"/>
                  </a:lnTo>
                  <a:lnTo>
                    <a:pt x="582" y="94"/>
                  </a:lnTo>
                  <a:lnTo>
                    <a:pt x="551" y="108"/>
                  </a:lnTo>
                  <a:lnTo>
                    <a:pt x="522" y="123"/>
                  </a:lnTo>
                  <a:lnTo>
                    <a:pt x="495" y="140"/>
                  </a:lnTo>
                  <a:lnTo>
                    <a:pt x="468" y="157"/>
                  </a:lnTo>
                  <a:lnTo>
                    <a:pt x="444" y="174"/>
                  </a:lnTo>
                  <a:lnTo>
                    <a:pt x="421" y="193"/>
                  </a:lnTo>
                  <a:lnTo>
                    <a:pt x="0" y="229"/>
                  </a:lnTo>
                  <a:lnTo>
                    <a:pt x="4" y="220"/>
                  </a:lnTo>
                  <a:lnTo>
                    <a:pt x="9" y="211"/>
                  </a:lnTo>
                  <a:lnTo>
                    <a:pt x="16" y="201"/>
                  </a:lnTo>
                  <a:lnTo>
                    <a:pt x="23" y="191"/>
                  </a:lnTo>
                  <a:lnTo>
                    <a:pt x="32" y="180"/>
                  </a:lnTo>
                  <a:lnTo>
                    <a:pt x="40" y="170"/>
                  </a:lnTo>
                  <a:lnTo>
                    <a:pt x="50" y="160"/>
                  </a:lnTo>
                  <a:lnTo>
                    <a:pt x="60" y="150"/>
                  </a:lnTo>
                  <a:lnTo>
                    <a:pt x="75" y="136"/>
                  </a:lnTo>
                  <a:lnTo>
                    <a:pt x="91" y="122"/>
                  </a:lnTo>
                  <a:lnTo>
                    <a:pt x="107" y="109"/>
                  </a:lnTo>
                  <a:lnTo>
                    <a:pt x="125" y="97"/>
                  </a:lnTo>
                  <a:lnTo>
                    <a:pt x="144" y="84"/>
                  </a:lnTo>
                  <a:lnTo>
                    <a:pt x="164" y="72"/>
                  </a:lnTo>
                  <a:lnTo>
                    <a:pt x="184" y="60"/>
                  </a:lnTo>
                  <a:lnTo>
                    <a:pt x="206" y="49"/>
                  </a:lnTo>
                  <a:lnTo>
                    <a:pt x="227" y="40"/>
                  </a:lnTo>
                  <a:lnTo>
                    <a:pt x="250" y="31"/>
                  </a:lnTo>
                  <a:lnTo>
                    <a:pt x="273" y="23"/>
                  </a:lnTo>
                  <a:lnTo>
                    <a:pt x="297" y="16"/>
                  </a:lnTo>
                  <a:lnTo>
                    <a:pt x="322" y="10"/>
                  </a:lnTo>
                  <a:lnTo>
                    <a:pt x="346" y="5"/>
                  </a:lnTo>
                  <a:lnTo>
                    <a:pt x="370" y="1"/>
                  </a:lnTo>
                  <a:lnTo>
                    <a:pt x="396" y="0"/>
                  </a:lnTo>
                  <a:lnTo>
                    <a:pt x="411" y="0"/>
                  </a:lnTo>
                  <a:lnTo>
                    <a:pt x="426" y="0"/>
                  </a:lnTo>
                  <a:lnTo>
                    <a:pt x="442" y="1"/>
                  </a:lnTo>
                  <a:lnTo>
                    <a:pt x="457" y="3"/>
                  </a:lnTo>
                  <a:lnTo>
                    <a:pt x="472" y="5"/>
                  </a:lnTo>
                  <a:lnTo>
                    <a:pt x="488" y="9"/>
                  </a:lnTo>
                  <a:lnTo>
                    <a:pt x="504" y="12"/>
                  </a:lnTo>
                  <a:lnTo>
                    <a:pt x="519" y="16"/>
                  </a:lnTo>
                  <a:lnTo>
                    <a:pt x="550" y="26"/>
                  </a:lnTo>
                  <a:lnTo>
                    <a:pt x="583" y="38"/>
                  </a:lnTo>
                  <a:lnTo>
                    <a:pt x="615" y="52"/>
                  </a:lnTo>
                  <a:lnTo>
                    <a:pt x="647" y="68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16200000" scaled="1"/>
            </a:gradFill>
            <a:ln w="9525">
              <a:gradFill>
                <a:gsLst>
                  <a:gs pos="0">
                    <a:srgbClr val="7030A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round/>
              <a:headEnd/>
              <a:tailEnd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endParaRPr lang="en-GB">
                <a:solidFill>
                  <a:srgbClr val="B22DB5"/>
                </a:solidFill>
              </a:endParaRPr>
            </a:p>
          </p:txBody>
        </p:sp>
        <p:sp>
          <p:nvSpPr>
            <p:cNvPr id="41" name="Freeform 12" descr="© INSCALE GmbH, 26.05.2010&#10;http://www.presentationload.com/"/>
            <p:cNvSpPr>
              <a:spLocks/>
            </p:cNvSpPr>
            <p:nvPr/>
          </p:nvSpPr>
          <p:spPr bwMode="gray">
            <a:xfrm>
              <a:off x="1358" y="1024"/>
              <a:ext cx="2663" cy="2716"/>
            </a:xfrm>
            <a:custGeom>
              <a:avLst/>
              <a:gdLst/>
              <a:ahLst/>
              <a:cxnLst>
                <a:cxn ang="0">
                  <a:pos x="1456" y="1452"/>
                </a:cxn>
                <a:cxn ang="0">
                  <a:pos x="1362" y="1314"/>
                </a:cxn>
                <a:cxn ang="0">
                  <a:pos x="1240" y="1141"/>
                </a:cxn>
                <a:cxn ang="0">
                  <a:pos x="1095" y="943"/>
                </a:cxn>
                <a:cxn ang="0">
                  <a:pos x="1017" y="840"/>
                </a:cxn>
                <a:cxn ang="0">
                  <a:pos x="934" y="737"/>
                </a:cxn>
                <a:cxn ang="0">
                  <a:pos x="850" y="634"/>
                </a:cxn>
                <a:cxn ang="0">
                  <a:pos x="761" y="532"/>
                </a:cxn>
                <a:cxn ang="0">
                  <a:pos x="673" y="436"/>
                </a:cxn>
                <a:cxn ang="0">
                  <a:pos x="582" y="345"/>
                </a:cxn>
                <a:cxn ang="0">
                  <a:pos x="492" y="261"/>
                </a:cxn>
                <a:cxn ang="0">
                  <a:pos x="400" y="185"/>
                </a:cxn>
                <a:cxn ang="0">
                  <a:pos x="311" y="120"/>
                </a:cxn>
                <a:cxn ang="0">
                  <a:pos x="222" y="67"/>
                </a:cxn>
                <a:cxn ang="0">
                  <a:pos x="165" y="40"/>
                </a:cxn>
                <a:cxn ang="0">
                  <a:pos x="109" y="19"/>
                </a:cxn>
                <a:cxn ang="0">
                  <a:pos x="54" y="6"/>
                </a:cxn>
                <a:cxn ang="0">
                  <a:pos x="0" y="0"/>
                </a:cxn>
                <a:cxn ang="0">
                  <a:pos x="632" y="4"/>
                </a:cxn>
                <a:cxn ang="0">
                  <a:pos x="701" y="10"/>
                </a:cxn>
                <a:cxn ang="0">
                  <a:pos x="768" y="20"/>
                </a:cxn>
                <a:cxn ang="0">
                  <a:pos x="831" y="37"/>
                </a:cxn>
                <a:cxn ang="0">
                  <a:pos x="909" y="67"/>
                </a:cxn>
                <a:cxn ang="0">
                  <a:pos x="1008" y="111"/>
                </a:cxn>
                <a:cxn ang="0">
                  <a:pos x="1105" y="162"/>
                </a:cxn>
                <a:cxn ang="0">
                  <a:pos x="1202" y="217"/>
                </a:cxn>
                <a:cxn ang="0">
                  <a:pos x="1299" y="278"/>
                </a:cxn>
                <a:cxn ang="0">
                  <a:pos x="1393" y="342"/>
                </a:cxn>
                <a:cxn ang="0">
                  <a:pos x="1487" y="410"/>
                </a:cxn>
                <a:cxn ang="0">
                  <a:pos x="1579" y="482"/>
                </a:cxn>
                <a:cxn ang="0">
                  <a:pos x="1670" y="557"/>
                </a:cxn>
                <a:cxn ang="0">
                  <a:pos x="1760" y="633"/>
                </a:cxn>
                <a:cxn ang="0">
                  <a:pos x="1846" y="710"/>
                </a:cxn>
                <a:cxn ang="0">
                  <a:pos x="1930" y="789"/>
                </a:cxn>
                <a:cxn ang="0">
                  <a:pos x="2054" y="908"/>
                </a:cxn>
                <a:cxn ang="0">
                  <a:pos x="2207" y="1064"/>
                </a:cxn>
                <a:cxn ang="0">
                  <a:pos x="2663" y="995"/>
                </a:cxn>
                <a:cxn ang="0">
                  <a:pos x="972" y="1635"/>
                </a:cxn>
              </a:cxnLst>
              <a:rect l="0" t="0" r="r" b="b"/>
              <a:pathLst>
                <a:path w="2663" h="2716">
                  <a:moveTo>
                    <a:pt x="972" y="1635"/>
                  </a:moveTo>
                  <a:lnTo>
                    <a:pt x="1456" y="1452"/>
                  </a:lnTo>
                  <a:lnTo>
                    <a:pt x="1413" y="1389"/>
                  </a:lnTo>
                  <a:lnTo>
                    <a:pt x="1362" y="1314"/>
                  </a:lnTo>
                  <a:lnTo>
                    <a:pt x="1304" y="1231"/>
                  </a:lnTo>
                  <a:lnTo>
                    <a:pt x="1240" y="1141"/>
                  </a:lnTo>
                  <a:lnTo>
                    <a:pt x="1169" y="1044"/>
                  </a:lnTo>
                  <a:lnTo>
                    <a:pt x="1095" y="943"/>
                  </a:lnTo>
                  <a:lnTo>
                    <a:pt x="1057" y="892"/>
                  </a:lnTo>
                  <a:lnTo>
                    <a:pt x="1017" y="840"/>
                  </a:lnTo>
                  <a:lnTo>
                    <a:pt x="976" y="789"/>
                  </a:lnTo>
                  <a:lnTo>
                    <a:pt x="934" y="737"/>
                  </a:lnTo>
                  <a:lnTo>
                    <a:pt x="893" y="685"/>
                  </a:lnTo>
                  <a:lnTo>
                    <a:pt x="850" y="634"/>
                  </a:lnTo>
                  <a:lnTo>
                    <a:pt x="806" y="583"/>
                  </a:lnTo>
                  <a:lnTo>
                    <a:pt x="761" y="532"/>
                  </a:lnTo>
                  <a:lnTo>
                    <a:pt x="718" y="483"/>
                  </a:lnTo>
                  <a:lnTo>
                    <a:pt x="673" y="436"/>
                  </a:lnTo>
                  <a:lnTo>
                    <a:pt x="627" y="390"/>
                  </a:lnTo>
                  <a:lnTo>
                    <a:pt x="582" y="345"/>
                  </a:lnTo>
                  <a:lnTo>
                    <a:pt x="537" y="301"/>
                  </a:lnTo>
                  <a:lnTo>
                    <a:pt x="492" y="261"/>
                  </a:lnTo>
                  <a:lnTo>
                    <a:pt x="446" y="222"/>
                  </a:lnTo>
                  <a:lnTo>
                    <a:pt x="400" y="185"/>
                  </a:lnTo>
                  <a:lnTo>
                    <a:pt x="356" y="152"/>
                  </a:lnTo>
                  <a:lnTo>
                    <a:pt x="311" y="120"/>
                  </a:lnTo>
                  <a:lnTo>
                    <a:pt x="266" y="92"/>
                  </a:lnTo>
                  <a:lnTo>
                    <a:pt x="222" y="67"/>
                  </a:lnTo>
                  <a:lnTo>
                    <a:pt x="194" y="53"/>
                  </a:lnTo>
                  <a:lnTo>
                    <a:pt x="165" y="40"/>
                  </a:lnTo>
                  <a:lnTo>
                    <a:pt x="138" y="29"/>
                  </a:lnTo>
                  <a:lnTo>
                    <a:pt x="109" y="19"/>
                  </a:lnTo>
                  <a:lnTo>
                    <a:pt x="82" y="12"/>
                  </a:lnTo>
                  <a:lnTo>
                    <a:pt x="54" y="6"/>
                  </a:lnTo>
                  <a:lnTo>
                    <a:pt x="27" y="2"/>
                  </a:lnTo>
                  <a:lnTo>
                    <a:pt x="0" y="0"/>
                  </a:lnTo>
                  <a:lnTo>
                    <a:pt x="597" y="3"/>
                  </a:lnTo>
                  <a:lnTo>
                    <a:pt x="632" y="4"/>
                  </a:lnTo>
                  <a:lnTo>
                    <a:pt x="667" y="6"/>
                  </a:lnTo>
                  <a:lnTo>
                    <a:pt x="701" y="10"/>
                  </a:lnTo>
                  <a:lnTo>
                    <a:pt x="735" y="14"/>
                  </a:lnTo>
                  <a:lnTo>
                    <a:pt x="768" y="20"/>
                  </a:lnTo>
                  <a:lnTo>
                    <a:pt x="799" y="28"/>
                  </a:lnTo>
                  <a:lnTo>
                    <a:pt x="831" y="37"/>
                  </a:lnTo>
                  <a:lnTo>
                    <a:pt x="860" y="47"/>
                  </a:lnTo>
                  <a:lnTo>
                    <a:pt x="909" y="67"/>
                  </a:lnTo>
                  <a:lnTo>
                    <a:pt x="959" y="89"/>
                  </a:lnTo>
                  <a:lnTo>
                    <a:pt x="1008" y="111"/>
                  </a:lnTo>
                  <a:lnTo>
                    <a:pt x="1057" y="135"/>
                  </a:lnTo>
                  <a:lnTo>
                    <a:pt x="1105" y="162"/>
                  </a:lnTo>
                  <a:lnTo>
                    <a:pt x="1154" y="188"/>
                  </a:lnTo>
                  <a:lnTo>
                    <a:pt x="1202" y="217"/>
                  </a:lnTo>
                  <a:lnTo>
                    <a:pt x="1251" y="246"/>
                  </a:lnTo>
                  <a:lnTo>
                    <a:pt x="1299" y="278"/>
                  </a:lnTo>
                  <a:lnTo>
                    <a:pt x="1346" y="309"/>
                  </a:lnTo>
                  <a:lnTo>
                    <a:pt x="1393" y="342"/>
                  </a:lnTo>
                  <a:lnTo>
                    <a:pt x="1440" y="375"/>
                  </a:lnTo>
                  <a:lnTo>
                    <a:pt x="1487" y="410"/>
                  </a:lnTo>
                  <a:lnTo>
                    <a:pt x="1534" y="446"/>
                  </a:lnTo>
                  <a:lnTo>
                    <a:pt x="1579" y="482"/>
                  </a:lnTo>
                  <a:lnTo>
                    <a:pt x="1625" y="519"/>
                  </a:lnTo>
                  <a:lnTo>
                    <a:pt x="1670" y="557"/>
                  </a:lnTo>
                  <a:lnTo>
                    <a:pt x="1715" y="594"/>
                  </a:lnTo>
                  <a:lnTo>
                    <a:pt x="1760" y="633"/>
                  </a:lnTo>
                  <a:lnTo>
                    <a:pt x="1803" y="672"/>
                  </a:lnTo>
                  <a:lnTo>
                    <a:pt x="1846" y="710"/>
                  </a:lnTo>
                  <a:lnTo>
                    <a:pt x="1889" y="750"/>
                  </a:lnTo>
                  <a:lnTo>
                    <a:pt x="1930" y="789"/>
                  </a:lnTo>
                  <a:lnTo>
                    <a:pt x="1972" y="828"/>
                  </a:lnTo>
                  <a:lnTo>
                    <a:pt x="2054" y="908"/>
                  </a:lnTo>
                  <a:lnTo>
                    <a:pt x="2132" y="986"/>
                  </a:lnTo>
                  <a:lnTo>
                    <a:pt x="2207" y="1064"/>
                  </a:lnTo>
                  <a:lnTo>
                    <a:pt x="2280" y="1141"/>
                  </a:lnTo>
                  <a:lnTo>
                    <a:pt x="2663" y="995"/>
                  </a:lnTo>
                  <a:lnTo>
                    <a:pt x="2428" y="2716"/>
                  </a:lnTo>
                  <a:lnTo>
                    <a:pt x="972" y="1635"/>
                  </a:lnTo>
                  <a:close/>
                </a:path>
              </a:pathLst>
            </a:custGeom>
            <a:solidFill>
              <a:srgbClr val="7030A0"/>
            </a:solidFill>
            <a:ln w="9525">
              <a:gradFill>
                <a:gsLst>
                  <a:gs pos="0">
                    <a:srgbClr val="7030A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round/>
              <a:headEnd/>
              <a:tailEnd/>
            </a:ln>
            <a:effectLst>
              <a:reflection blurRad="6350" stA="70000" endPos="23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endParaRPr lang="en-GB">
                <a:solidFill>
                  <a:srgbClr val="B22DB5"/>
                </a:solidFill>
              </a:endParaRPr>
            </a:p>
          </p:txBody>
        </p:sp>
        <p:sp>
          <p:nvSpPr>
            <p:cNvPr id="42" name="Freeform 13" descr="© INSCALE GmbH, 26.05.2010&#10;http://www.presentationload.com/"/>
            <p:cNvSpPr>
              <a:spLocks noEditPoints="1"/>
            </p:cNvSpPr>
            <p:nvPr/>
          </p:nvSpPr>
          <p:spPr bwMode="gray">
            <a:xfrm>
              <a:off x="927" y="1024"/>
              <a:ext cx="2864" cy="2747"/>
            </a:xfrm>
            <a:custGeom>
              <a:avLst/>
              <a:gdLst/>
              <a:ahLst/>
              <a:cxnLst>
                <a:cxn ang="0">
                  <a:pos x="1408" y="1635"/>
                </a:cxn>
                <a:cxn ang="0">
                  <a:pos x="2786" y="2747"/>
                </a:cxn>
                <a:cxn ang="0">
                  <a:pos x="1832" y="1475"/>
                </a:cxn>
                <a:cxn ang="0">
                  <a:pos x="1737" y="1336"/>
                </a:cxn>
                <a:cxn ang="0">
                  <a:pos x="1620" y="1170"/>
                </a:cxn>
                <a:cxn ang="0">
                  <a:pos x="1484" y="988"/>
                </a:cxn>
                <a:cxn ang="0">
                  <a:pos x="1337" y="799"/>
                </a:cxn>
                <a:cxn ang="0">
                  <a:pos x="1217" y="655"/>
                </a:cxn>
                <a:cxn ang="0">
                  <a:pos x="1093" y="518"/>
                </a:cxn>
                <a:cxn ang="0">
                  <a:pos x="1030" y="453"/>
                </a:cxn>
                <a:cxn ang="0">
                  <a:pos x="967" y="392"/>
                </a:cxn>
                <a:cxn ang="0">
                  <a:pos x="902" y="334"/>
                </a:cxn>
                <a:cxn ang="0">
                  <a:pos x="839" y="280"/>
                </a:cxn>
                <a:cxn ang="0">
                  <a:pos x="809" y="256"/>
                </a:cxn>
                <a:cxn ang="0">
                  <a:pos x="755" y="217"/>
                </a:cxn>
                <a:cxn ang="0">
                  <a:pos x="696" y="175"/>
                </a:cxn>
                <a:cxn ang="0">
                  <a:pos x="647" y="144"/>
                </a:cxn>
                <a:cxn ang="0">
                  <a:pos x="592" y="117"/>
                </a:cxn>
                <a:cxn ang="0">
                  <a:pos x="538" y="98"/>
                </a:cxn>
                <a:cxn ang="0">
                  <a:pos x="485" y="84"/>
                </a:cxn>
                <a:cxn ang="0">
                  <a:pos x="431" y="77"/>
                </a:cxn>
                <a:cxn ang="0">
                  <a:pos x="379" y="77"/>
                </a:cxn>
                <a:cxn ang="0">
                  <a:pos x="325" y="85"/>
                </a:cxn>
                <a:cxn ang="0">
                  <a:pos x="270" y="99"/>
                </a:cxn>
                <a:cxn ang="0">
                  <a:pos x="214" y="122"/>
                </a:cxn>
                <a:cxn ang="0">
                  <a:pos x="169" y="145"/>
                </a:cxn>
                <a:cxn ang="0">
                  <a:pos x="128" y="170"/>
                </a:cxn>
                <a:cxn ang="0">
                  <a:pos x="93" y="197"/>
                </a:cxn>
                <a:cxn ang="0">
                  <a:pos x="60" y="226"/>
                </a:cxn>
                <a:cxn ang="0">
                  <a:pos x="40" y="246"/>
                </a:cxn>
                <a:cxn ang="0">
                  <a:pos x="23" y="267"/>
                </a:cxn>
                <a:cxn ang="0">
                  <a:pos x="9" y="287"/>
                </a:cxn>
                <a:cxn ang="0">
                  <a:pos x="0" y="305"/>
                </a:cxn>
                <a:cxn ang="0">
                  <a:pos x="8" y="239"/>
                </a:cxn>
                <a:cxn ang="0">
                  <a:pos x="29" y="205"/>
                </a:cxn>
                <a:cxn ang="0">
                  <a:pos x="52" y="173"/>
                </a:cxn>
                <a:cxn ang="0">
                  <a:pos x="78" y="144"/>
                </a:cxn>
                <a:cxn ang="0">
                  <a:pos x="108" y="117"/>
                </a:cxn>
                <a:cxn ang="0">
                  <a:pos x="139" y="94"/>
                </a:cxn>
                <a:cxn ang="0">
                  <a:pos x="173" y="72"/>
                </a:cxn>
                <a:cxn ang="0">
                  <a:pos x="208" y="53"/>
                </a:cxn>
                <a:cxn ang="0">
                  <a:pos x="255" y="32"/>
                </a:cxn>
                <a:cxn ang="0">
                  <a:pos x="313" y="13"/>
                </a:cxn>
                <a:cxn ang="0">
                  <a:pos x="368" y="2"/>
                </a:cxn>
                <a:cxn ang="0">
                  <a:pos x="422" y="0"/>
                </a:cxn>
                <a:cxn ang="0">
                  <a:pos x="476" y="4"/>
                </a:cxn>
                <a:cxn ang="0">
                  <a:pos x="528" y="14"/>
                </a:cxn>
                <a:cxn ang="0">
                  <a:pos x="580" y="32"/>
                </a:cxn>
                <a:cxn ang="0">
                  <a:pos x="632" y="54"/>
                </a:cxn>
                <a:cxn ang="0">
                  <a:pos x="702" y="92"/>
                </a:cxn>
                <a:cxn ang="0">
                  <a:pos x="792" y="152"/>
                </a:cxn>
                <a:cxn ang="0">
                  <a:pos x="882" y="222"/>
                </a:cxn>
                <a:cxn ang="0">
                  <a:pos x="973" y="301"/>
                </a:cxn>
                <a:cxn ang="0">
                  <a:pos x="1063" y="390"/>
                </a:cxn>
                <a:cxn ang="0">
                  <a:pos x="1154" y="483"/>
                </a:cxn>
                <a:cxn ang="0">
                  <a:pos x="1242" y="583"/>
                </a:cxn>
                <a:cxn ang="0">
                  <a:pos x="1329" y="685"/>
                </a:cxn>
                <a:cxn ang="0">
                  <a:pos x="1412" y="789"/>
                </a:cxn>
                <a:cxn ang="0">
                  <a:pos x="1493" y="892"/>
                </a:cxn>
                <a:cxn ang="0">
                  <a:pos x="1605" y="1044"/>
                </a:cxn>
                <a:cxn ang="0">
                  <a:pos x="1740" y="1231"/>
                </a:cxn>
                <a:cxn ang="0">
                  <a:pos x="1849" y="1389"/>
                </a:cxn>
                <a:cxn ang="0">
                  <a:pos x="1832" y="1475"/>
                </a:cxn>
              </a:cxnLst>
              <a:rect l="0" t="0" r="r" b="b"/>
              <a:pathLst>
                <a:path w="2864" h="2747">
                  <a:moveTo>
                    <a:pt x="1383" y="1707"/>
                  </a:moveTo>
                  <a:lnTo>
                    <a:pt x="1408" y="1635"/>
                  </a:lnTo>
                  <a:lnTo>
                    <a:pt x="2864" y="2716"/>
                  </a:lnTo>
                  <a:lnTo>
                    <a:pt x="2786" y="2747"/>
                  </a:lnTo>
                  <a:lnTo>
                    <a:pt x="1383" y="1707"/>
                  </a:lnTo>
                  <a:close/>
                  <a:moveTo>
                    <a:pt x="1832" y="1475"/>
                  </a:moveTo>
                  <a:lnTo>
                    <a:pt x="1788" y="1409"/>
                  </a:lnTo>
                  <a:lnTo>
                    <a:pt x="1737" y="1336"/>
                  </a:lnTo>
                  <a:lnTo>
                    <a:pt x="1681" y="1255"/>
                  </a:lnTo>
                  <a:lnTo>
                    <a:pt x="1620" y="1170"/>
                  </a:lnTo>
                  <a:lnTo>
                    <a:pt x="1554" y="1081"/>
                  </a:lnTo>
                  <a:lnTo>
                    <a:pt x="1484" y="988"/>
                  </a:lnTo>
                  <a:lnTo>
                    <a:pt x="1412" y="893"/>
                  </a:lnTo>
                  <a:lnTo>
                    <a:pt x="1337" y="799"/>
                  </a:lnTo>
                  <a:lnTo>
                    <a:pt x="1277" y="726"/>
                  </a:lnTo>
                  <a:lnTo>
                    <a:pt x="1217" y="655"/>
                  </a:lnTo>
                  <a:lnTo>
                    <a:pt x="1155" y="586"/>
                  </a:lnTo>
                  <a:lnTo>
                    <a:pt x="1093" y="518"/>
                  </a:lnTo>
                  <a:lnTo>
                    <a:pt x="1061" y="485"/>
                  </a:lnTo>
                  <a:lnTo>
                    <a:pt x="1030" y="453"/>
                  </a:lnTo>
                  <a:lnTo>
                    <a:pt x="998" y="422"/>
                  </a:lnTo>
                  <a:lnTo>
                    <a:pt x="967" y="392"/>
                  </a:lnTo>
                  <a:lnTo>
                    <a:pt x="934" y="362"/>
                  </a:lnTo>
                  <a:lnTo>
                    <a:pt x="902" y="334"/>
                  </a:lnTo>
                  <a:lnTo>
                    <a:pt x="871" y="306"/>
                  </a:lnTo>
                  <a:lnTo>
                    <a:pt x="839" y="280"/>
                  </a:lnTo>
                  <a:lnTo>
                    <a:pt x="828" y="271"/>
                  </a:lnTo>
                  <a:lnTo>
                    <a:pt x="809" y="256"/>
                  </a:lnTo>
                  <a:lnTo>
                    <a:pt x="783" y="238"/>
                  </a:lnTo>
                  <a:lnTo>
                    <a:pt x="755" y="217"/>
                  </a:lnTo>
                  <a:lnTo>
                    <a:pt x="725" y="195"/>
                  </a:lnTo>
                  <a:lnTo>
                    <a:pt x="696" y="175"/>
                  </a:lnTo>
                  <a:lnTo>
                    <a:pt x="668" y="158"/>
                  </a:lnTo>
                  <a:lnTo>
                    <a:pt x="647" y="144"/>
                  </a:lnTo>
                  <a:lnTo>
                    <a:pt x="620" y="130"/>
                  </a:lnTo>
                  <a:lnTo>
                    <a:pt x="592" y="117"/>
                  </a:lnTo>
                  <a:lnTo>
                    <a:pt x="565" y="107"/>
                  </a:lnTo>
                  <a:lnTo>
                    <a:pt x="538" y="98"/>
                  </a:lnTo>
                  <a:lnTo>
                    <a:pt x="512" y="90"/>
                  </a:lnTo>
                  <a:lnTo>
                    <a:pt x="485" y="84"/>
                  </a:lnTo>
                  <a:lnTo>
                    <a:pt x="458" y="79"/>
                  </a:lnTo>
                  <a:lnTo>
                    <a:pt x="431" y="77"/>
                  </a:lnTo>
                  <a:lnTo>
                    <a:pt x="405" y="76"/>
                  </a:lnTo>
                  <a:lnTo>
                    <a:pt x="379" y="77"/>
                  </a:lnTo>
                  <a:lnTo>
                    <a:pt x="352" y="79"/>
                  </a:lnTo>
                  <a:lnTo>
                    <a:pt x="325" y="85"/>
                  </a:lnTo>
                  <a:lnTo>
                    <a:pt x="297" y="91"/>
                  </a:lnTo>
                  <a:lnTo>
                    <a:pt x="270" y="99"/>
                  </a:lnTo>
                  <a:lnTo>
                    <a:pt x="242" y="110"/>
                  </a:lnTo>
                  <a:lnTo>
                    <a:pt x="214" y="122"/>
                  </a:lnTo>
                  <a:lnTo>
                    <a:pt x="191" y="132"/>
                  </a:lnTo>
                  <a:lnTo>
                    <a:pt x="169" y="145"/>
                  </a:lnTo>
                  <a:lnTo>
                    <a:pt x="149" y="157"/>
                  </a:lnTo>
                  <a:lnTo>
                    <a:pt x="128" y="170"/>
                  </a:lnTo>
                  <a:lnTo>
                    <a:pt x="110" y="183"/>
                  </a:lnTo>
                  <a:lnTo>
                    <a:pt x="93" y="197"/>
                  </a:lnTo>
                  <a:lnTo>
                    <a:pt x="75" y="212"/>
                  </a:lnTo>
                  <a:lnTo>
                    <a:pt x="60" y="226"/>
                  </a:lnTo>
                  <a:lnTo>
                    <a:pt x="50" y="236"/>
                  </a:lnTo>
                  <a:lnTo>
                    <a:pt x="40" y="246"/>
                  </a:lnTo>
                  <a:lnTo>
                    <a:pt x="32" y="256"/>
                  </a:lnTo>
                  <a:lnTo>
                    <a:pt x="23" y="267"/>
                  </a:lnTo>
                  <a:lnTo>
                    <a:pt x="16" y="277"/>
                  </a:lnTo>
                  <a:lnTo>
                    <a:pt x="9" y="287"/>
                  </a:lnTo>
                  <a:lnTo>
                    <a:pt x="4" y="296"/>
                  </a:lnTo>
                  <a:lnTo>
                    <a:pt x="0" y="305"/>
                  </a:lnTo>
                  <a:lnTo>
                    <a:pt x="0" y="257"/>
                  </a:lnTo>
                  <a:lnTo>
                    <a:pt x="8" y="239"/>
                  </a:lnTo>
                  <a:lnTo>
                    <a:pt x="18" y="221"/>
                  </a:lnTo>
                  <a:lnTo>
                    <a:pt x="29" y="205"/>
                  </a:lnTo>
                  <a:lnTo>
                    <a:pt x="40" y="188"/>
                  </a:lnTo>
                  <a:lnTo>
                    <a:pt x="52" y="173"/>
                  </a:lnTo>
                  <a:lnTo>
                    <a:pt x="65" y="158"/>
                  </a:lnTo>
                  <a:lnTo>
                    <a:pt x="78" y="144"/>
                  </a:lnTo>
                  <a:lnTo>
                    <a:pt x="93" y="130"/>
                  </a:lnTo>
                  <a:lnTo>
                    <a:pt x="108" y="117"/>
                  </a:lnTo>
                  <a:lnTo>
                    <a:pt x="123" y="105"/>
                  </a:lnTo>
                  <a:lnTo>
                    <a:pt x="139" y="94"/>
                  </a:lnTo>
                  <a:lnTo>
                    <a:pt x="156" y="82"/>
                  </a:lnTo>
                  <a:lnTo>
                    <a:pt x="173" y="72"/>
                  </a:lnTo>
                  <a:lnTo>
                    <a:pt x="190" y="62"/>
                  </a:lnTo>
                  <a:lnTo>
                    <a:pt x="208" y="53"/>
                  </a:lnTo>
                  <a:lnTo>
                    <a:pt x="226" y="45"/>
                  </a:lnTo>
                  <a:lnTo>
                    <a:pt x="255" y="32"/>
                  </a:lnTo>
                  <a:lnTo>
                    <a:pt x="285" y="21"/>
                  </a:lnTo>
                  <a:lnTo>
                    <a:pt x="313" y="13"/>
                  </a:lnTo>
                  <a:lnTo>
                    <a:pt x="341" y="7"/>
                  </a:lnTo>
                  <a:lnTo>
                    <a:pt x="368" y="2"/>
                  </a:lnTo>
                  <a:lnTo>
                    <a:pt x="396" y="0"/>
                  </a:lnTo>
                  <a:lnTo>
                    <a:pt x="422" y="0"/>
                  </a:lnTo>
                  <a:lnTo>
                    <a:pt x="450" y="1"/>
                  </a:lnTo>
                  <a:lnTo>
                    <a:pt x="476" y="4"/>
                  </a:lnTo>
                  <a:lnTo>
                    <a:pt x="502" y="8"/>
                  </a:lnTo>
                  <a:lnTo>
                    <a:pt x="528" y="14"/>
                  </a:lnTo>
                  <a:lnTo>
                    <a:pt x="555" y="22"/>
                  </a:lnTo>
                  <a:lnTo>
                    <a:pt x="580" y="32"/>
                  </a:lnTo>
                  <a:lnTo>
                    <a:pt x="606" y="42"/>
                  </a:lnTo>
                  <a:lnTo>
                    <a:pt x="632" y="54"/>
                  </a:lnTo>
                  <a:lnTo>
                    <a:pt x="658" y="67"/>
                  </a:lnTo>
                  <a:lnTo>
                    <a:pt x="702" y="92"/>
                  </a:lnTo>
                  <a:lnTo>
                    <a:pt x="747" y="120"/>
                  </a:lnTo>
                  <a:lnTo>
                    <a:pt x="792" y="152"/>
                  </a:lnTo>
                  <a:lnTo>
                    <a:pt x="836" y="185"/>
                  </a:lnTo>
                  <a:lnTo>
                    <a:pt x="882" y="222"/>
                  </a:lnTo>
                  <a:lnTo>
                    <a:pt x="928" y="261"/>
                  </a:lnTo>
                  <a:lnTo>
                    <a:pt x="973" y="301"/>
                  </a:lnTo>
                  <a:lnTo>
                    <a:pt x="1018" y="345"/>
                  </a:lnTo>
                  <a:lnTo>
                    <a:pt x="1063" y="390"/>
                  </a:lnTo>
                  <a:lnTo>
                    <a:pt x="1109" y="436"/>
                  </a:lnTo>
                  <a:lnTo>
                    <a:pt x="1154" y="483"/>
                  </a:lnTo>
                  <a:lnTo>
                    <a:pt x="1197" y="532"/>
                  </a:lnTo>
                  <a:lnTo>
                    <a:pt x="1242" y="583"/>
                  </a:lnTo>
                  <a:lnTo>
                    <a:pt x="1286" y="634"/>
                  </a:lnTo>
                  <a:lnTo>
                    <a:pt x="1329" y="685"/>
                  </a:lnTo>
                  <a:lnTo>
                    <a:pt x="1370" y="737"/>
                  </a:lnTo>
                  <a:lnTo>
                    <a:pt x="1412" y="789"/>
                  </a:lnTo>
                  <a:lnTo>
                    <a:pt x="1453" y="840"/>
                  </a:lnTo>
                  <a:lnTo>
                    <a:pt x="1493" y="892"/>
                  </a:lnTo>
                  <a:lnTo>
                    <a:pt x="1531" y="943"/>
                  </a:lnTo>
                  <a:lnTo>
                    <a:pt x="1605" y="1044"/>
                  </a:lnTo>
                  <a:lnTo>
                    <a:pt x="1676" y="1141"/>
                  </a:lnTo>
                  <a:lnTo>
                    <a:pt x="1740" y="1231"/>
                  </a:lnTo>
                  <a:lnTo>
                    <a:pt x="1798" y="1314"/>
                  </a:lnTo>
                  <a:lnTo>
                    <a:pt x="1849" y="1389"/>
                  </a:lnTo>
                  <a:lnTo>
                    <a:pt x="1892" y="1452"/>
                  </a:lnTo>
                  <a:lnTo>
                    <a:pt x="1832" y="1475"/>
                  </a:lnTo>
                  <a:close/>
                </a:path>
              </a:pathLst>
            </a:custGeom>
            <a:solidFill>
              <a:srgbClr val="7030A0"/>
            </a:solidFill>
            <a:ln w="9525">
              <a:gradFill>
                <a:gsLst>
                  <a:gs pos="0">
                    <a:srgbClr val="7030A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B22DB5"/>
                </a:solidFill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8070886" y="731296"/>
            <a:ext cx="1073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925965" y="1150242"/>
            <a:ext cx="50250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Крупнейшие налогоплательщики НДФЛ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3519450" y="3268718"/>
            <a:ext cx="1847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7" name="Диаграмма 46"/>
          <p:cNvGraphicFramePr/>
          <p:nvPr>
            <p:extLst>
              <p:ext uri="{D42A27DB-BD31-4B8C-83A1-F6EECF244321}">
                <p14:modId xmlns:p14="http://schemas.microsoft.com/office/powerpoint/2010/main" val="3451454606"/>
              </p:ext>
            </p:extLst>
          </p:nvPr>
        </p:nvGraphicFramePr>
        <p:xfrm>
          <a:off x="3639984" y="2932465"/>
          <a:ext cx="5231878" cy="3917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6" name="Text Box 176"/>
          <p:cNvSpPr txBox="1">
            <a:spLocks noChangeArrowheads="1"/>
          </p:cNvSpPr>
          <p:nvPr/>
        </p:nvSpPr>
        <p:spPr bwMode="auto">
          <a:xfrm>
            <a:off x="6020525" y="3774160"/>
            <a:ext cx="89894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1 092,6</a:t>
            </a:r>
            <a:endParaRPr lang="en-US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 Box 176"/>
          <p:cNvSpPr txBox="1">
            <a:spLocks noChangeArrowheads="1"/>
          </p:cNvSpPr>
          <p:nvPr/>
        </p:nvSpPr>
        <p:spPr bwMode="auto">
          <a:xfrm>
            <a:off x="7085472" y="3715713"/>
            <a:ext cx="89894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1 131,9</a:t>
            </a:r>
            <a:endParaRPr lang="en-US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 Box 176"/>
          <p:cNvSpPr txBox="1">
            <a:spLocks noChangeArrowheads="1"/>
          </p:cNvSpPr>
          <p:nvPr/>
        </p:nvSpPr>
        <p:spPr bwMode="auto">
          <a:xfrm>
            <a:off x="6051278" y="5604268"/>
            <a:ext cx="81016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E3F1F0"/>
                </a:solidFill>
                <a:latin typeface="Times New Roman" pitchFamily="18" charset="0"/>
                <a:cs typeface="Times New Roman" pitchFamily="18" charset="0"/>
              </a:rPr>
              <a:t>53%</a:t>
            </a:r>
            <a:endParaRPr lang="en-US" sz="1200" b="1" dirty="0">
              <a:solidFill>
                <a:srgbClr val="E3F1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 Box 176"/>
          <p:cNvSpPr txBox="1">
            <a:spLocks noChangeArrowheads="1"/>
          </p:cNvSpPr>
          <p:nvPr/>
        </p:nvSpPr>
        <p:spPr bwMode="auto">
          <a:xfrm>
            <a:off x="7140083" y="5611792"/>
            <a:ext cx="74371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E3F1F0"/>
                </a:solidFill>
                <a:latin typeface="Times New Roman" pitchFamily="18" charset="0"/>
                <a:cs typeface="Times New Roman" pitchFamily="18" charset="0"/>
              </a:rPr>
              <a:t> 55%</a:t>
            </a:r>
            <a:endParaRPr lang="en-US" sz="1200" b="1" dirty="0">
              <a:solidFill>
                <a:srgbClr val="E3F1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Freeform 19"/>
          <p:cNvSpPr>
            <a:spLocks/>
          </p:cNvSpPr>
          <p:nvPr/>
        </p:nvSpPr>
        <p:spPr bwMode="auto">
          <a:xfrm>
            <a:off x="3780148" y="1551123"/>
            <a:ext cx="5015060" cy="401246"/>
          </a:xfrm>
          <a:custGeom>
            <a:avLst/>
            <a:gdLst>
              <a:gd name="T0" fmla="*/ 3200 w 3200"/>
              <a:gd name="T1" fmla="*/ 320 h 640"/>
              <a:gd name="T2" fmla="*/ 2880 w 3200"/>
              <a:gd name="T3" fmla="*/ 640 h 640"/>
              <a:gd name="T4" fmla="*/ 320 w 3200"/>
              <a:gd name="T5" fmla="*/ 640 h 640"/>
              <a:gd name="T6" fmla="*/ 0 w 3200"/>
              <a:gd name="T7" fmla="*/ 320 h 640"/>
              <a:gd name="T8" fmla="*/ 320 w 3200"/>
              <a:gd name="T9" fmla="*/ 0 h 640"/>
              <a:gd name="T10" fmla="*/ 2880 w 3200"/>
              <a:gd name="T11" fmla="*/ 0 h 640"/>
              <a:gd name="T12" fmla="*/ 3200 w 3200"/>
              <a:gd name="T13" fmla="*/ 320 h 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00" h="640">
                <a:moveTo>
                  <a:pt x="3200" y="320"/>
                </a:moveTo>
                <a:cubicBezTo>
                  <a:pt x="3200" y="496"/>
                  <a:pt x="3056" y="640"/>
                  <a:pt x="2880" y="640"/>
                </a:cubicBezTo>
                <a:cubicBezTo>
                  <a:pt x="320" y="640"/>
                  <a:pt x="320" y="640"/>
                  <a:pt x="320" y="640"/>
                </a:cubicBezTo>
                <a:cubicBezTo>
                  <a:pt x="144" y="640"/>
                  <a:pt x="0" y="496"/>
                  <a:pt x="0" y="320"/>
                </a:cubicBezTo>
                <a:cubicBezTo>
                  <a:pt x="0" y="144"/>
                  <a:pt x="144" y="0"/>
                  <a:pt x="320" y="0"/>
                </a:cubicBezTo>
                <a:cubicBezTo>
                  <a:pt x="2880" y="0"/>
                  <a:pt x="2880" y="0"/>
                  <a:pt x="2880" y="0"/>
                </a:cubicBezTo>
                <a:cubicBezTo>
                  <a:pt x="3056" y="0"/>
                  <a:pt x="3200" y="144"/>
                  <a:pt x="3200" y="320"/>
                </a:cubicBezTo>
                <a:close/>
              </a:path>
            </a:pathLst>
          </a:custGeom>
          <a:gradFill>
            <a:gsLst>
              <a:gs pos="0">
                <a:srgbClr val="DEDEDE"/>
              </a:gs>
              <a:gs pos="100000">
                <a:srgbClr val="FBFBFB"/>
              </a:gs>
            </a:gsLst>
            <a:lin ang="5400000" scaled="1"/>
          </a:gradFill>
          <a:ln w="31750" cap="flat">
            <a:gradFill>
              <a:gsLst>
                <a:gs pos="0">
                  <a:sysClr val="window" lastClr="FFFFFF"/>
                </a:gs>
                <a:gs pos="100000">
                  <a:srgbClr val="DDDDDD"/>
                </a:gs>
              </a:gsLst>
              <a:lin ang="5400000" scaled="1"/>
            </a:gradFill>
            <a:prstDash val="solid"/>
            <a:miter lim="800000"/>
            <a:headEnd/>
            <a:tailEnd/>
          </a:ln>
          <a:effectLst>
            <a:outerShdw blurRad="228600" dist="101600" dir="5400000" algn="t" rotWithShape="0">
              <a:sysClr val="windowText" lastClr="000000">
                <a:lumMod val="85000"/>
                <a:lumOff val="15000"/>
                <a:alpha val="33000"/>
              </a:sys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05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ФИЛИАЛ АО КОНЦЕРН РОСЭНЕРГОАТОМ «ЛЕНИНГРАДСКАЯ</a:t>
            </a:r>
          </a:p>
          <a:p>
            <a:pPr algn="ctr"/>
            <a:r>
              <a:rPr lang="ru-RU" sz="105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АТОМНАЯ СТАНЦИЯ»</a:t>
            </a:r>
            <a:endParaRPr lang="ru-RU" sz="105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Freeform 19"/>
          <p:cNvSpPr>
            <a:spLocks/>
          </p:cNvSpPr>
          <p:nvPr/>
        </p:nvSpPr>
        <p:spPr bwMode="auto">
          <a:xfrm>
            <a:off x="3771911" y="2025306"/>
            <a:ext cx="5050303" cy="297764"/>
          </a:xfrm>
          <a:custGeom>
            <a:avLst/>
            <a:gdLst>
              <a:gd name="T0" fmla="*/ 3200 w 3200"/>
              <a:gd name="T1" fmla="*/ 320 h 640"/>
              <a:gd name="T2" fmla="*/ 2880 w 3200"/>
              <a:gd name="T3" fmla="*/ 640 h 640"/>
              <a:gd name="T4" fmla="*/ 320 w 3200"/>
              <a:gd name="T5" fmla="*/ 640 h 640"/>
              <a:gd name="T6" fmla="*/ 0 w 3200"/>
              <a:gd name="T7" fmla="*/ 320 h 640"/>
              <a:gd name="T8" fmla="*/ 320 w 3200"/>
              <a:gd name="T9" fmla="*/ 0 h 640"/>
              <a:gd name="T10" fmla="*/ 2880 w 3200"/>
              <a:gd name="T11" fmla="*/ 0 h 640"/>
              <a:gd name="T12" fmla="*/ 3200 w 3200"/>
              <a:gd name="T13" fmla="*/ 320 h 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00" h="640">
                <a:moveTo>
                  <a:pt x="3200" y="320"/>
                </a:moveTo>
                <a:cubicBezTo>
                  <a:pt x="3200" y="496"/>
                  <a:pt x="3056" y="640"/>
                  <a:pt x="2880" y="640"/>
                </a:cubicBezTo>
                <a:cubicBezTo>
                  <a:pt x="320" y="640"/>
                  <a:pt x="320" y="640"/>
                  <a:pt x="320" y="640"/>
                </a:cubicBezTo>
                <a:cubicBezTo>
                  <a:pt x="144" y="640"/>
                  <a:pt x="0" y="496"/>
                  <a:pt x="0" y="320"/>
                </a:cubicBezTo>
                <a:cubicBezTo>
                  <a:pt x="0" y="144"/>
                  <a:pt x="144" y="0"/>
                  <a:pt x="320" y="0"/>
                </a:cubicBezTo>
                <a:cubicBezTo>
                  <a:pt x="2880" y="0"/>
                  <a:pt x="2880" y="0"/>
                  <a:pt x="2880" y="0"/>
                </a:cubicBezTo>
                <a:cubicBezTo>
                  <a:pt x="3056" y="0"/>
                  <a:pt x="3200" y="144"/>
                  <a:pt x="3200" y="320"/>
                </a:cubicBezTo>
                <a:close/>
              </a:path>
            </a:pathLst>
          </a:custGeom>
          <a:gradFill>
            <a:gsLst>
              <a:gs pos="0">
                <a:srgbClr val="DEDEDE"/>
              </a:gs>
              <a:gs pos="100000">
                <a:srgbClr val="FBFBFB"/>
              </a:gs>
            </a:gsLst>
            <a:lin ang="5400000" scaled="1"/>
          </a:gradFill>
          <a:ln w="31750" cap="flat">
            <a:gradFill>
              <a:gsLst>
                <a:gs pos="0">
                  <a:sysClr val="window" lastClr="FFFFFF"/>
                </a:gs>
                <a:gs pos="100000">
                  <a:srgbClr val="DDDDDD"/>
                </a:gs>
              </a:gsLst>
              <a:lin ang="5400000" scaled="1"/>
            </a:gradFill>
            <a:prstDash val="solid"/>
            <a:miter lim="800000"/>
            <a:headEnd/>
            <a:tailEnd/>
          </a:ln>
          <a:effectLst>
            <a:outerShdw blurRad="228600" dist="101600" dir="5400000" algn="t" rotWithShape="0">
              <a:sysClr val="windowText" lastClr="000000">
                <a:lumMod val="85000"/>
                <a:lumOff val="15000"/>
                <a:alpha val="33000"/>
              </a:sys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05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ФГУП «НИТИ ИМ. А. П. АЛЕКСАНДРОВА»</a:t>
            </a:r>
          </a:p>
        </p:txBody>
      </p:sp>
      <p:sp>
        <p:nvSpPr>
          <p:cNvPr id="46" name="Freeform 19"/>
          <p:cNvSpPr>
            <a:spLocks/>
          </p:cNvSpPr>
          <p:nvPr/>
        </p:nvSpPr>
        <p:spPr bwMode="auto">
          <a:xfrm>
            <a:off x="3780147" y="2397875"/>
            <a:ext cx="5015061" cy="295897"/>
          </a:xfrm>
          <a:custGeom>
            <a:avLst/>
            <a:gdLst>
              <a:gd name="T0" fmla="*/ 3200 w 3200"/>
              <a:gd name="T1" fmla="*/ 320 h 640"/>
              <a:gd name="T2" fmla="*/ 2880 w 3200"/>
              <a:gd name="T3" fmla="*/ 640 h 640"/>
              <a:gd name="T4" fmla="*/ 320 w 3200"/>
              <a:gd name="T5" fmla="*/ 640 h 640"/>
              <a:gd name="T6" fmla="*/ 0 w 3200"/>
              <a:gd name="T7" fmla="*/ 320 h 640"/>
              <a:gd name="T8" fmla="*/ 320 w 3200"/>
              <a:gd name="T9" fmla="*/ 0 h 640"/>
              <a:gd name="T10" fmla="*/ 2880 w 3200"/>
              <a:gd name="T11" fmla="*/ 0 h 640"/>
              <a:gd name="T12" fmla="*/ 3200 w 3200"/>
              <a:gd name="T13" fmla="*/ 320 h 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00" h="640">
                <a:moveTo>
                  <a:pt x="3200" y="320"/>
                </a:moveTo>
                <a:cubicBezTo>
                  <a:pt x="3200" y="496"/>
                  <a:pt x="3056" y="640"/>
                  <a:pt x="2880" y="640"/>
                </a:cubicBezTo>
                <a:cubicBezTo>
                  <a:pt x="320" y="640"/>
                  <a:pt x="320" y="640"/>
                  <a:pt x="320" y="640"/>
                </a:cubicBezTo>
                <a:cubicBezTo>
                  <a:pt x="144" y="640"/>
                  <a:pt x="0" y="496"/>
                  <a:pt x="0" y="320"/>
                </a:cubicBezTo>
                <a:cubicBezTo>
                  <a:pt x="0" y="144"/>
                  <a:pt x="144" y="0"/>
                  <a:pt x="320" y="0"/>
                </a:cubicBezTo>
                <a:cubicBezTo>
                  <a:pt x="2880" y="0"/>
                  <a:pt x="2880" y="0"/>
                  <a:pt x="2880" y="0"/>
                </a:cubicBezTo>
                <a:cubicBezTo>
                  <a:pt x="3056" y="0"/>
                  <a:pt x="3200" y="144"/>
                  <a:pt x="3200" y="320"/>
                </a:cubicBezTo>
                <a:close/>
              </a:path>
            </a:pathLst>
          </a:custGeom>
          <a:gradFill>
            <a:gsLst>
              <a:gs pos="0">
                <a:srgbClr val="DEDEDE"/>
              </a:gs>
              <a:gs pos="100000">
                <a:srgbClr val="FBFBFB"/>
              </a:gs>
            </a:gsLst>
            <a:lin ang="5400000" scaled="1"/>
          </a:gradFill>
          <a:ln w="31750" cap="flat">
            <a:gradFill>
              <a:gsLst>
                <a:gs pos="0">
                  <a:sysClr val="window" lastClr="FFFFFF"/>
                </a:gs>
                <a:gs pos="100000">
                  <a:srgbClr val="DDDDDD"/>
                </a:gs>
              </a:gsLst>
              <a:lin ang="5400000" scaled="1"/>
            </a:gradFill>
            <a:prstDash val="solid"/>
            <a:miter lim="800000"/>
            <a:headEnd/>
            <a:tailEnd/>
          </a:ln>
          <a:effectLst>
            <a:outerShdw blurRad="228600" dist="101600" dir="5400000" algn="t" rotWithShape="0">
              <a:sysClr val="windowText" lastClr="000000">
                <a:lumMod val="85000"/>
                <a:lumOff val="15000"/>
                <a:alpha val="33000"/>
              </a:sys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05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АО «КОНЦЕРН ТИТАН-2»</a:t>
            </a:r>
          </a:p>
        </p:txBody>
      </p:sp>
      <p:sp>
        <p:nvSpPr>
          <p:cNvPr id="49" name="Freeform 19"/>
          <p:cNvSpPr>
            <a:spLocks/>
          </p:cNvSpPr>
          <p:nvPr/>
        </p:nvSpPr>
        <p:spPr bwMode="auto">
          <a:xfrm>
            <a:off x="3769448" y="3170196"/>
            <a:ext cx="5052766" cy="339123"/>
          </a:xfrm>
          <a:custGeom>
            <a:avLst/>
            <a:gdLst>
              <a:gd name="T0" fmla="*/ 3200 w 3200"/>
              <a:gd name="T1" fmla="*/ 320 h 640"/>
              <a:gd name="T2" fmla="*/ 2880 w 3200"/>
              <a:gd name="T3" fmla="*/ 640 h 640"/>
              <a:gd name="T4" fmla="*/ 320 w 3200"/>
              <a:gd name="T5" fmla="*/ 640 h 640"/>
              <a:gd name="T6" fmla="*/ 0 w 3200"/>
              <a:gd name="T7" fmla="*/ 320 h 640"/>
              <a:gd name="T8" fmla="*/ 320 w 3200"/>
              <a:gd name="T9" fmla="*/ 0 h 640"/>
              <a:gd name="T10" fmla="*/ 2880 w 3200"/>
              <a:gd name="T11" fmla="*/ 0 h 640"/>
              <a:gd name="T12" fmla="*/ 3200 w 3200"/>
              <a:gd name="T13" fmla="*/ 320 h 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00" h="640">
                <a:moveTo>
                  <a:pt x="3200" y="320"/>
                </a:moveTo>
                <a:cubicBezTo>
                  <a:pt x="3200" y="496"/>
                  <a:pt x="3056" y="640"/>
                  <a:pt x="2880" y="640"/>
                </a:cubicBezTo>
                <a:cubicBezTo>
                  <a:pt x="320" y="640"/>
                  <a:pt x="320" y="640"/>
                  <a:pt x="320" y="640"/>
                </a:cubicBezTo>
                <a:cubicBezTo>
                  <a:pt x="144" y="640"/>
                  <a:pt x="0" y="496"/>
                  <a:pt x="0" y="320"/>
                </a:cubicBezTo>
                <a:cubicBezTo>
                  <a:pt x="0" y="144"/>
                  <a:pt x="144" y="0"/>
                  <a:pt x="320" y="0"/>
                </a:cubicBezTo>
                <a:cubicBezTo>
                  <a:pt x="2880" y="0"/>
                  <a:pt x="2880" y="0"/>
                  <a:pt x="2880" y="0"/>
                </a:cubicBezTo>
                <a:cubicBezTo>
                  <a:pt x="3056" y="0"/>
                  <a:pt x="3200" y="144"/>
                  <a:pt x="3200" y="320"/>
                </a:cubicBezTo>
                <a:close/>
              </a:path>
            </a:pathLst>
          </a:custGeom>
          <a:gradFill>
            <a:gsLst>
              <a:gs pos="0">
                <a:srgbClr val="DEDEDE"/>
              </a:gs>
              <a:gs pos="100000">
                <a:srgbClr val="FBFBFB"/>
              </a:gs>
            </a:gsLst>
            <a:lin ang="5400000" scaled="1"/>
          </a:gradFill>
          <a:ln w="31750" cap="flat">
            <a:gradFill>
              <a:gsLst>
                <a:gs pos="0">
                  <a:sysClr val="window" lastClr="FFFFFF"/>
                </a:gs>
                <a:gs pos="100000">
                  <a:srgbClr val="DDDDDD"/>
                </a:gs>
              </a:gsLst>
              <a:lin ang="5400000" scaled="1"/>
            </a:gradFill>
            <a:prstDash val="solid"/>
            <a:miter lim="800000"/>
            <a:headEnd/>
            <a:tailEnd/>
          </a:ln>
          <a:effectLst>
            <a:outerShdw blurRad="228600" dist="101600" dir="5400000" algn="t" rotWithShape="0">
              <a:sysClr val="windowText" lastClr="000000">
                <a:lumMod val="85000"/>
                <a:lumOff val="15000"/>
                <a:alpha val="33000"/>
              </a:sys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05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АО «СОСНОВОБОРЭЛЕКТРОМОНТАЖ»</a:t>
            </a:r>
          </a:p>
          <a:p>
            <a:pPr algn="ctr"/>
            <a:r>
              <a:rPr lang="ru-RU" sz="105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4" name="Freeform 19"/>
          <p:cNvSpPr>
            <a:spLocks/>
          </p:cNvSpPr>
          <p:nvPr/>
        </p:nvSpPr>
        <p:spPr bwMode="auto">
          <a:xfrm>
            <a:off x="3801888" y="2784595"/>
            <a:ext cx="5020326" cy="312798"/>
          </a:xfrm>
          <a:custGeom>
            <a:avLst/>
            <a:gdLst>
              <a:gd name="T0" fmla="*/ 3200 w 3200"/>
              <a:gd name="T1" fmla="*/ 320 h 640"/>
              <a:gd name="T2" fmla="*/ 2880 w 3200"/>
              <a:gd name="T3" fmla="*/ 640 h 640"/>
              <a:gd name="T4" fmla="*/ 320 w 3200"/>
              <a:gd name="T5" fmla="*/ 640 h 640"/>
              <a:gd name="T6" fmla="*/ 0 w 3200"/>
              <a:gd name="T7" fmla="*/ 320 h 640"/>
              <a:gd name="T8" fmla="*/ 320 w 3200"/>
              <a:gd name="T9" fmla="*/ 0 h 640"/>
              <a:gd name="T10" fmla="*/ 2880 w 3200"/>
              <a:gd name="T11" fmla="*/ 0 h 640"/>
              <a:gd name="T12" fmla="*/ 3200 w 3200"/>
              <a:gd name="T13" fmla="*/ 320 h 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00" h="640">
                <a:moveTo>
                  <a:pt x="3200" y="320"/>
                </a:moveTo>
                <a:cubicBezTo>
                  <a:pt x="3200" y="496"/>
                  <a:pt x="3056" y="640"/>
                  <a:pt x="2880" y="640"/>
                </a:cubicBezTo>
                <a:cubicBezTo>
                  <a:pt x="320" y="640"/>
                  <a:pt x="320" y="640"/>
                  <a:pt x="320" y="640"/>
                </a:cubicBezTo>
                <a:cubicBezTo>
                  <a:pt x="144" y="640"/>
                  <a:pt x="0" y="496"/>
                  <a:pt x="0" y="320"/>
                </a:cubicBezTo>
                <a:cubicBezTo>
                  <a:pt x="0" y="144"/>
                  <a:pt x="144" y="0"/>
                  <a:pt x="320" y="0"/>
                </a:cubicBezTo>
                <a:cubicBezTo>
                  <a:pt x="2880" y="0"/>
                  <a:pt x="2880" y="0"/>
                  <a:pt x="2880" y="0"/>
                </a:cubicBezTo>
                <a:cubicBezTo>
                  <a:pt x="3056" y="0"/>
                  <a:pt x="3200" y="144"/>
                  <a:pt x="3200" y="320"/>
                </a:cubicBezTo>
                <a:close/>
              </a:path>
            </a:pathLst>
          </a:custGeom>
          <a:gradFill>
            <a:gsLst>
              <a:gs pos="0">
                <a:srgbClr val="DEDEDE"/>
              </a:gs>
              <a:gs pos="100000">
                <a:srgbClr val="FBFBFB"/>
              </a:gs>
            </a:gsLst>
            <a:lin ang="5400000" scaled="1"/>
          </a:gradFill>
          <a:ln w="31750" cap="flat">
            <a:gradFill>
              <a:gsLst>
                <a:gs pos="0">
                  <a:sysClr val="window" lastClr="FFFFFF"/>
                </a:gs>
                <a:gs pos="100000">
                  <a:srgbClr val="DDDDDD"/>
                </a:gs>
              </a:gsLst>
              <a:lin ang="5400000" scaled="1"/>
            </a:gradFill>
            <a:prstDash val="solid"/>
            <a:miter lim="800000"/>
            <a:headEnd/>
            <a:tailEnd/>
          </a:ln>
          <a:effectLst>
            <a:outerShdw blurRad="228600" dist="101600" dir="5400000" algn="t" rotWithShape="0">
              <a:sysClr val="windowText" lastClr="000000">
                <a:lumMod val="85000"/>
                <a:lumOff val="15000"/>
                <a:alpha val="33000"/>
              </a:sys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05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АО «АТОМЭНЕРГОРЕМОНТ»</a:t>
            </a:r>
          </a:p>
        </p:txBody>
      </p:sp>
    </p:spTree>
    <p:extLst>
      <p:ext uri="{BB962C8B-B14F-4D97-AF65-F5344CB8AC3E}">
        <p14:creationId xmlns:p14="http://schemas.microsoft.com/office/powerpoint/2010/main" val="172425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17839"/>
            <a:ext cx="9160805" cy="601362"/>
          </a:xfrm>
        </p:spPr>
        <p:txBody>
          <a:bodyPr>
            <a:no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Динамика поступления</a:t>
            </a:r>
            <a:b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налогов на совокупный доход</a:t>
            </a:r>
            <a:endParaRPr lang="ru-RU" sz="2600" dirty="0">
              <a:ln w="0"/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0" y="1760717"/>
          <a:ext cx="9143999" cy="4539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Диаграмма 9"/>
          <p:cNvGraphicFramePr/>
          <p:nvPr/>
        </p:nvGraphicFramePr>
        <p:xfrm>
          <a:off x="1324529" y="1448212"/>
          <a:ext cx="5986272" cy="807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Равнобедренный треугольник 12"/>
          <p:cNvSpPr/>
          <p:nvPr/>
        </p:nvSpPr>
        <p:spPr>
          <a:xfrm>
            <a:off x="5807814" y="1487981"/>
            <a:ext cx="202044" cy="216529"/>
          </a:xfrm>
          <a:prstGeom prst="triangle">
            <a:avLst/>
          </a:prstGeom>
          <a:solidFill>
            <a:srgbClr val="002060"/>
          </a:solidFill>
          <a:ln w="1905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>
              <a:solidFill>
                <a:srgbClr val="002060"/>
              </a:solidFill>
            </a:endParaRPr>
          </a:p>
        </p:txBody>
      </p:sp>
      <p:sp>
        <p:nvSpPr>
          <p:cNvPr id="14" name="Равнобедренный треугольник 13"/>
          <p:cNvSpPr/>
          <p:nvPr/>
        </p:nvSpPr>
        <p:spPr>
          <a:xfrm>
            <a:off x="4646774" y="1518131"/>
            <a:ext cx="202044" cy="216529"/>
          </a:xfrm>
          <a:prstGeom prst="triangle">
            <a:avLst/>
          </a:prstGeom>
          <a:solidFill>
            <a:srgbClr val="002060"/>
          </a:solidFill>
          <a:ln w="1905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>
              <a:solidFill>
                <a:srgbClr val="002060"/>
              </a:solidFill>
            </a:endParaRPr>
          </a:p>
        </p:txBody>
      </p:sp>
      <p:sp>
        <p:nvSpPr>
          <p:cNvPr id="15" name="Равнобедренный треугольник 14"/>
          <p:cNvSpPr/>
          <p:nvPr/>
        </p:nvSpPr>
        <p:spPr>
          <a:xfrm>
            <a:off x="3528899" y="1512694"/>
            <a:ext cx="202044" cy="216529"/>
          </a:xfrm>
          <a:prstGeom prst="triangle">
            <a:avLst/>
          </a:prstGeom>
          <a:solidFill>
            <a:srgbClr val="002060"/>
          </a:solidFill>
          <a:ln w="1905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>
              <a:solidFill>
                <a:srgbClr val="002060"/>
              </a:solidFill>
            </a:endParaRPr>
          </a:p>
        </p:txBody>
      </p:sp>
      <p:sp>
        <p:nvSpPr>
          <p:cNvPr id="16" name="Равнобедренный треугольник 15"/>
          <p:cNvSpPr/>
          <p:nvPr/>
        </p:nvSpPr>
        <p:spPr>
          <a:xfrm>
            <a:off x="2101281" y="1497702"/>
            <a:ext cx="202044" cy="216529"/>
          </a:xfrm>
          <a:prstGeom prst="triangle">
            <a:avLst/>
          </a:prstGeom>
          <a:solidFill>
            <a:srgbClr val="002060"/>
          </a:solidFill>
          <a:ln w="1905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57074" y="1438269"/>
            <a:ext cx="755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1E116D"/>
                </a:solidFill>
                <a:latin typeface="Times New Roman" pitchFamily="18" charset="0"/>
                <a:cs typeface="Times New Roman" pitchFamily="18" charset="0"/>
              </a:rPr>
              <a:t>2,8</a:t>
            </a:r>
            <a:r>
              <a:rPr lang="ru-RU" sz="1600" b="1" dirty="0" smtClean="0">
                <a:solidFill>
                  <a:srgbClr val="1E116D"/>
                </a:solidFill>
              </a:rPr>
              <a:t>%</a:t>
            </a:r>
            <a:endParaRPr lang="ru-RU" sz="1600" b="1" dirty="0">
              <a:solidFill>
                <a:srgbClr val="1E116D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2232122" y="1445104"/>
            <a:ext cx="780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1E116D"/>
                </a:solidFill>
                <a:latin typeface="Times New Roman" pitchFamily="18" charset="0"/>
                <a:cs typeface="Times New Roman" pitchFamily="18" charset="0"/>
              </a:rPr>
              <a:t>4,2</a:t>
            </a:r>
            <a:r>
              <a:rPr lang="ru-RU" sz="1600" b="1" dirty="0" smtClean="0">
                <a:solidFill>
                  <a:srgbClr val="1E116D"/>
                </a:solidFill>
              </a:rPr>
              <a:t>%</a:t>
            </a:r>
            <a:endParaRPr lang="ru-RU" sz="1600" b="1" dirty="0">
              <a:solidFill>
                <a:srgbClr val="1E116D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90703" y="1449859"/>
            <a:ext cx="1153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Блок-схема: альтернативный процесс 22"/>
          <p:cNvSpPr/>
          <p:nvPr/>
        </p:nvSpPr>
        <p:spPr>
          <a:xfrm>
            <a:off x="129828" y="1527625"/>
            <a:ext cx="1072896" cy="658368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ВСЕГО</a:t>
            </a:r>
          </a:p>
        </p:txBody>
      </p:sp>
      <p:sp>
        <p:nvSpPr>
          <p:cNvPr id="24" name="Text Box 176"/>
          <p:cNvSpPr txBox="1">
            <a:spLocks noChangeArrowheads="1"/>
          </p:cNvSpPr>
          <p:nvPr/>
        </p:nvSpPr>
        <p:spPr bwMode="auto">
          <a:xfrm>
            <a:off x="8237837" y="8850"/>
            <a:ext cx="90616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№11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53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281" y="791060"/>
            <a:ext cx="9160805" cy="543697"/>
          </a:xfrm>
        </p:spPr>
        <p:txBody>
          <a:bodyPr>
            <a:noAutofit/>
          </a:bodyPr>
          <a:lstStyle/>
          <a:p>
            <a:pPr algn="ctr"/>
            <a: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Динамика поступления </a:t>
            </a:r>
            <a:b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неналоговых доходов</a:t>
            </a:r>
            <a:b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600" dirty="0">
              <a:ln w="0"/>
              <a:solidFill>
                <a:srgbClr val="00206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3" name="Text Box 176"/>
          <p:cNvSpPr txBox="1">
            <a:spLocks noChangeArrowheads="1"/>
          </p:cNvSpPr>
          <p:nvPr/>
        </p:nvSpPr>
        <p:spPr bwMode="auto">
          <a:xfrm>
            <a:off x="8237838" y="0"/>
            <a:ext cx="90616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№12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375405" y="1706412"/>
            <a:ext cx="5708872" cy="646175"/>
          </a:xfrm>
          <a:prstGeom prst="flowChartAlternateProcess">
            <a:avLst/>
          </a:prstGeom>
          <a:solidFill>
            <a:srgbClr val="ABD5D1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469,8   279,7   468,2   277,6    212,0    208,0   212,4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Левая фигурная скобка 15"/>
          <p:cNvSpPr/>
          <p:nvPr/>
        </p:nvSpPr>
        <p:spPr>
          <a:xfrm rot="16200000">
            <a:off x="1424653" y="5338616"/>
            <a:ext cx="193589" cy="1248032"/>
          </a:xfrm>
          <a:prstGeom prst="leftBrac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Левая фигурная скобка 16"/>
          <p:cNvSpPr/>
          <p:nvPr/>
        </p:nvSpPr>
        <p:spPr>
          <a:xfrm rot="16200000">
            <a:off x="4693594" y="5448341"/>
            <a:ext cx="193589" cy="1248032"/>
          </a:xfrm>
          <a:prstGeom prst="leftBrac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 Box 176"/>
          <p:cNvSpPr txBox="1">
            <a:spLocks noChangeArrowheads="1"/>
          </p:cNvSpPr>
          <p:nvPr/>
        </p:nvSpPr>
        <p:spPr bwMode="auto">
          <a:xfrm>
            <a:off x="994966" y="6172271"/>
            <a:ext cx="116565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ФАКТ</a:t>
            </a:r>
            <a:endParaRPr 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 Box 176"/>
          <p:cNvSpPr txBox="1">
            <a:spLocks noChangeArrowheads="1"/>
          </p:cNvSpPr>
          <p:nvPr/>
        </p:nvSpPr>
        <p:spPr bwMode="auto">
          <a:xfrm>
            <a:off x="2509905" y="5891855"/>
            <a:ext cx="116565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ОЦЕНКА</a:t>
            </a:r>
            <a:endParaRPr 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176"/>
          <p:cNvSpPr txBox="1">
            <a:spLocks noChangeArrowheads="1"/>
          </p:cNvSpPr>
          <p:nvPr/>
        </p:nvSpPr>
        <p:spPr bwMode="auto">
          <a:xfrm>
            <a:off x="4268682" y="6257615"/>
            <a:ext cx="116565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ПРОГНОЗ</a:t>
            </a:r>
            <a:endParaRPr 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Диаграмма 11"/>
          <p:cNvGraphicFramePr/>
          <p:nvPr/>
        </p:nvGraphicFramePr>
        <p:xfrm>
          <a:off x="280276" y="1980465"/>
          <a:ext cx="9400032" cy="4151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 Box 176"/>
          <p:cNvSpPr txBox="1">
            <a:spLocks noChangeArrowheads="1"/>
          </p:cNvSpPr>
          <p:nvPr/>
        </p:nvSpPr>
        <p:spPr bwMode="auto">
          <a:xfrm>
            <a:off x="8053431" y="1430923"/>
            <a:ext cx="109056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25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228665" y="362466"/>
            <a:ext cx="7078241" cy="1005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Структура налоговых</a:t>
            </a:r>
          </a:p>
          <a:p>
            <a:pPr lvl="0"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расходов бюджета  </a:t>
            </a: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95503" y="0"/>
            <a:ext cx="84849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№13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5BB4E2D-1ECB-45A1-A36A-21C7D404287C}"/>
              </a:ext>
            </a:extLst>
          </p:cNvPr>
          <p:cNvSpPr txBox="1"/>
          <p:nvPr/>
        </p:nvSpPr>
        <p:spPr>
          <a:xfrm>
            <a:off x="3111757" y="3416165"/>
            <a:ext cx="743225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Блок-схема: альтернативный процесс 23"/>
          <p:cNvSpPr/>
          <p:nvPr/>
        </p:nvSpPr>
        <p:spPr>
          <a:xfrm>
            <a:off x="1284292" y="2196728"/>
            <a:ext cx="2629518" cy="665026"/>
          </a:xfrm>
          <a:prstGeom prst="flowChartAlternateProcess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Дачные, садоводческие или огороднические объединения </a:t>
            </a:r>
          </a:p>
        </p:txBody>
      </p:sp>
      <p:sp>
        <p:nvSpPr>
          <p:cNvPr id="25" name="Блок-схема: альтернативный процесс 24"/>
          <p:cNvSpPr/>
          <p:nvPr/>
        </p:nvSpPr>
        <p:spPr>
          <a:xfrm>
            <a:off x="1306885" y="3026775"/>
            <a:ext cx="2629518" cy="781653"/>
          </a:xfrm>
          <a:prstGeom prst="flowChartAlternateProcess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Герои Социалистического Труда,</a:t>
            </a:r>
          </a:p>
          <a:p>
            <a:pPr lvl="0"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инвалиды, многодетные семьи,</a:t>
            </a:r>
          </a:p>
          <a:p>
            <a:pPr lvl="0"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одинокие матери, почетные граждане города, инвалиды ВОВ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Блок-схема: альтернативный процесс 25"/>
          <p:cNvSpPr/>
          <p:nvPr/>
        </p:nvSpPr>
        <p:spPr>
          <a:xfrm>
            <a:off x="1288031" y="1253765"/>
            <a:ext cx="2629518" cy="826053"/>
          </a:xfrm>
          <a:prstGeom prst="flowChartAlternateProcess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Целевая категория налогоплательщиков, для которых предусмотрена льгота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Блок-схема: альтернативный процесс 28"/>
          <p:cNvSpPr/>
          <p:nvPr/>
        </p:nvSpPr>
        <p:spPr>
          <a:xfrm>
            <a:off x="4004521" y="2189363"/>
            <a:ext cx="1585574" cy="665026"/>
          </a:xfrm>
          <a:prstGeom prst="flowChartAlternateProcess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Льготы по земельному налогу в размере 70%</a:t>
            </a:r>
          </a:p>
        </p:txBody>
      </p:sp>
      <p:sp>
        <p:nvSpPr>
          <p:cNvPr id="30" name="Блок-схема: альтернативный процесс 29"/>
          <p:cNvSpPr/>
          <p:nvPr/>
        </p:nvSpPr>
        <p:spPr>
          <a:xfrm>
            <a:off x="4015520" y="1263192"/>
            <a:ext cx="1546294" cy="848049"/>
          </a:xfrm>
          <a:prstGeom prst="flowChartAlternateProcess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Льгота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Блок-схема: альтернативный процесс 30"/>
          <p:cNvSpPr/>
          <p:nvPr/>
        </p:nvSpPr>
        <p:spPr>
          <a:xfrm>
            <a:off x="3998237" y="3044858"/>
            <a:ext cx="1610711" cy="755351"/>
          </a:xfrm>
          <a:prstGeom prst="flowChartAlternateProcess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Льготы по земельному налогу для физических лиц</a:t>
            </a:r>
          </a:p>
        </p:txBody>
      </p:sp>
      <p:sp>
        <p:nvSpPr>
          <p:cNvPr id="32" name="Блок-схема: альтернативный процесс 31"/>
          <p:cNvSpPr/>
          <p:nvPr/>
        </p:nvSpPr>
        <p:spPr>
          <a:xfrm>
            <a:off x="5673066" y="3075481"/>
            <a:ext cx="1774109" cy="665026"/>
          </a:xfrm>
          <a:prstGeom prst="flowChartAlternateProcess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191/292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Блок-схема: альтернативный процесс 33"/>
          <p:cNvSpPr/>
          <p:nvPr/>
        </p:nvSpPr>
        <p:spPr>
          <a:xfrm>
            <a:off x="5674638" y="2209787"/>
            <a:ext cx="1791391" cy="665026"/>
          </a:xfrm>
          <a:prstGeom prst="flowChartAlternateProcess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16/22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Блок-схема: альтернативный процесс 34"/>
          <p:cNvSpPr/>
          <p:nvPr/>
        </p:nvSpPr>
        <p:spPr>
          <a:xfrm>
            <a:off x="5676207" y="1227438"/>
            <a:ext cx="1780395" cy="885375"/>
          </a:xfrm>
          <a:prstGeom prst="flowChartAlternateProcess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Динамика численности налогоплательщиков воспользовавшихся льготой 2021/2022 год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Блок-схема: альтернативный процесс 40"/>
          <p:cNvSpPr/>
          <p:nvPr/>
        </p:nvSpPr>
        <p:spPr>
          <a:xfrm>
            <a:off x="7513163" y="1194486"/>
            <a:ext cx="1491006" cy="929326"/>
          </a:xfrm>
          <a:prstGeom prst="flowChartAlternateProcess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Сумма налоговых расходов 2021/2022 год, млн.руб.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Блок-схема: альтернативный процесс 41"/>
          <p:cNvSpPr/>
          <p:nvPr/>
        </p:nvSpPr>
        <p:spPr>
          <a:xfrm>
            <a:off x="7532016" y="2233354"/>
            <a:ext cx="1464297" cy="665026"/>
          </a:xfrm>
          <a:prstGeom prst="flowChartAlternateProcess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0,767/0,921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Блок-схема: альтернативный процесс 42"/>
          <p:cNvSpPr/>
          <p:nvPr/>
        </p:nvSpPr>
        <p:spPr>
          <a:xfrm>
            <a:off x="7494309" y="3064484"/>
            <a:ext cx="1522429" cy="665026"/>
          </a:xfrm>
          <a:prstGeom prst="flowChartAlternateProcess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0,094/0,139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6" name="Диаграмма 45"/>
          <p:cNvGraphicFramePr/>
          <p:nvPr/>
        </p:nvGraphicFramePr>
        <p:xfrm>
          <a:off x="754577" y="3801169"/>
          <a:ext cx="8251595" cy="2865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328708" y="617839"/>
            <a:ext cx="7078241" cy="1005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Подходы к формированию </a:t>
            </a:r>
            <a:b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расходов бюджета</a:t>
            </a: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85109" y="0"/>
            <a:ext cx="79907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№14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椭圆 57">
            <a:extLst>
              <a:ext uri="{FF2B5EF4-FFF2-40B4-BE49-F238E27FC236}">
                <a16:creationId xmlns:a16="http://schemas.microsoft.com/office/drawing/2014/main" xmlns="" id="{136DDD19-FC5A-425A-A51D-43E248B136A5}"/>
              </a:ext>
            </a:extLst>
          </p:cNvPr>
          <p:cNvSpPr/>
          <p:nvPr/>
        </p:nvSpPr>
        <p:spPr>
          <a:xfrm>
            <a:off x="777806" y="1922109"/>
            <a:ext cx="4159662" cy="41596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innerShdw blurRad="304800" dist="635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13" name="组合 17">
            <a:extLst>
              <a:ext uri="{FF2B5EF4-FFF2-40B4-BE49-F238E27FC236}">
                <a16:creationId xmlns:a16="http://schemas.microsoft.com/office/drawing/2014/main" xmlns="" id="{50E40899-B8AD-485A-9625-93F4B16EE389}"/>
              </a:ext>
            </a:extLst>
          </p:cNvPr>
          <p:cNvGrpSpPr/>
          <p:nvPr/>
        </p:nvGrpSpPr>
        <p:grpSpPr>
          <a:xfrm>
            <a:off x="4321778" y="1837039"/>
            <a:ext cx="4608037" cy="4258962"/>
            <a:chOff x="4832531" y="1500201"/>
            <a:chExt cx="2966869" cy="3716575"/>
          </a:xfrm>
        </p:grpSpPr>
        <p:sp>
          <p:nvSpPr>
            <p:cNvPr id="14" name="等腰三角形 16">
              <a:extLst>
                <a:ext uri="{FF2B5EF4-FFF2-40B4-BE49-F238E27FC236}">
                  <a16:creationId xmlns:a16="http://schemas.microsoft.com/office/drawing/2014/main" xmlns="" id="{F6C1A7E9-A7DC-4612-A14E-EFD8EC3F70D3}"/>
                </a:ext>
              </a:extLst>
            </p:cNvPr>
            <p:cNvSpPr/>
            <p:nvPr/>
          </p:nvSpPr>
          <p:spPr>
            <a:xfrm rot="420000" flipV="1">
              <a:off x="4832531" y="4610719"/>
              <a:ext cx="2856623" cy="391429"/>
            </a:xfrm>
            <a:custGeom>
              <a:avLst/>
              <a:gdLst>
                <a:gd name="connsiteX0" fmla="*/ 0 w 2362200"/>
                <a:gd name="connsiteY0" fmla="*/ 457200 h 457200"/>
                <a:gd name="connsiteX1" fmla="*/ 1181100 w 2362200"/>
                <a:gd name="connsiteY1" fmla="*/ 0 h 457200"/>
                <a:gd name="connsiteX2" fmla="*/ 2362200 w 2362200"/>
                <a:gd name="connsiteY2" fmla="*/ 457200 h 457200"/>
                <a:gd name="connsiteX3" fmla="*/ 0 w 2362200"/>
                <a:gd name="connsiteY3" fmla="*/ 457200 h 457200"/>
                <a:gd name="connsiteX0-1" fmla="*/ 0 w 1853592"/>
                <a:gd name="connsiteY0-2" fmla="*/ 457200 h 457200"/>
                <a:gd name="connsiteX1-3" fmla="*/ 1181100 w 1853592"/>
                <a:gd name="connsiteY1-4" fmla="*/ 0 h 457200"/>
                <a:gd name="connsiteX2-5" fmla="*/ 1853592 w 1853592"/>
                <a:gd name="connsiteY2-6" fmla="*/ 457128 h 457200"/>
                <a:gd name="connsiteX3-7" fmla="*/ 0 w 1853592"/>
                <a:gd name="connsiteY3-8" fmla="*/ 457200 h 457200"/>
                <a:gd name="connsiteX0-9" fmla="*/ 0 w 1853592"/>
                <a:gd name="connsiteY0-10" fmla="*/ 335351 h 335351"/>
                <a:gd name="connsiteX1-11" fmla="*/ 1287695 w 1853592"/>
                <a:gd name="connsiteY1-12" fmla="*/ 0 h 335351"/>
                <a:gd name="connsiteX2-13" fmla="*/ 1853592 w 1853592"/>
                <a:gd name="connsiteY2-14" fmla="*/ 335279 h 335351"/>
                <a:gd name="connsiteX3-15" fmla="*/ 0 w 1853592"/>
                <a:gd name="connsiteY3-16" fmla="*/ 335351 h 335351"/>
                <a:gd name="connsiteX0-17" fmla="*/ 0 w 1853592"/>
                <a:gd name="connsiteY0-18" fmla="*/ 338146 h 338146"/>
                <a:gd name="connsiteX1-19" fmla="*/ 1287695 w 1853592"/>
                <a:gd name="connsiteY1-20" fmla="*/ 2795 h 338146"/>
                <a:gd name="connsiteX2-21" fmla="*/ 1853592 w 1853592"/>
                <a:gd name="connsiteY2-22" fmla="*/ 338074 h 338146"/>
                <a:gd name="connsiteX3-23" fmla="*/ 0 w 1853592"/>
                <a:gd name="connsiteY3-24" fmla="*/ 338146 h 338146"/>
                <a:gd name="connsiteX0-25" fmla="*/ 0 w 1853592"/>
                <a:gd name="connsiteY0-26" fmla="*/ 338146 h 338146"/>
                <a:gd name="connsiteX1-27" fmla="*/ 1287695 w 1853592"/>
                <a:gd name="connsiteY1-28" fmla="*/ 2795 h 338146"/>
                <a:gd name="connsiteX2-29" fmla="*/ 1853592 w 1853592"/>
                <a:gd name="connsiteY2-30" fmla="*/ 338074 h 338146"/>
                <a:gd name="connsiteX3-31" fmla="*/ 0 w 1853592"/>
                <a:gd name="connsiteY3-32" fmla="*/ 338146 h 338146"/>
                <a:gd name="connsiteX0-33" fmla="*/ 0 w 1822079"/>
                <a:gd name="connsiteY0-34" fmla="*/ 338146 h 338146"/>
                <a:gd name="connsiteX1-35" fmla="*/ 1287695 w 1822079"/>
                <a:gd name="connsiteY1-36" fmla="*/ 2795 h 338146"/>
                <a:gd name="connsiteX2-37" fmla="*/ 1822079 w 1822079"/>
                <a:gd name="connsiteY2-38" fmla="*/ 334204 h 338146"/>
                <a:gd name="connsiteX3-39" fmla="*/ 0 w 1822079"/>
                <a:gd name="connsiteY3-40" fmla="*/ 338146 h 338146"/>
                <a:gd name="connsiteX0-41" fmla="*/ 0 w 1822079"/>
                <a:gd name="connsiteY0-42" fmla="*/ 338146 h 338146"/>
                <a:gd name="connsiteX1-43" fmla="*/ 1287695 w 1822079"/>
                <a:gd name="connsiteY1-44" fmla="*/ 2795 h 338146"/>
                <a:gd name="connsiteX2-45" fmla="*/ 1822079 w 1822079"/>
                <a:gd name="connsiteY2-46" fmla="*/ 334204 h 338146"/>
                <a:gd name="connsiteX3-47" fmla="*/ 0 w 1822079"/>
                <a:gd name="connsiteY3-48" fmla="*/ 338146 h 338146"/>
                <a:gd name="connsiteX0-49" fmla="*/ 0 w 1822079"/>
                <a:gd name="connsiteY0-50" fmla="*/ 232412 h 232412"/>
                <a:gd name="connsiteX1-51" fmla="*/ 1371632 w 1822079"/>
                <a:gd name="connsiteY1-52" fmla="*/ 4497 h 232412"/>
                <a:gd name="connsiteX2-53" fmla="*/ 1822079 w 1822079"/>
                <a:gd name="connsiteY2-54" fmla="*/ 228470 h 232412"/>
                <a:gd name="connsiteX3-55" fmla="*/ 0 w 1822079"/>
                <a:gd name="connsiteY3-56" fmla="*/ 232412 h 232412"/>
                <a:gd name="connsiteX0-57" fmla="*/ 0 w 1822079"/>
                <a:gd name="connsiteY0-58" fmla="*/ 228451 h 228451"/>
                <a:gd name="connsiteX1-59" fmla="*/ 1371632 w 1822079"/>
                <a:gd name="connsiteY1-60" fmla="*/ 536 h 228451"/>
                <a:gd name="connsiteX2-61" fmla="*/ 1822079 w 1822079"/>
                <a:gd name="connsiteY2-62" fmla="*/ 224509 h 228451"/>
                <a:gd name="connsiteX3-63" fmla="*/ 0 w 1822079"/>
                <a:gd name="connsiteY3-64" fmla="*/ 228451 h 228451"/>
                <a:gd name="connsiteX0-65" fmla="*/ 0 w 1822079"/>
                <a:gd name="connsiteY0-66" fmla="*/ 228451 h 228451"/>
                <a:gd name="connsiteX1-67" fmla="*/ 1371632 w 1822079"/>
                <a:gd name="connsiteY1-68" fmla="*/ 536 h 228451"/>
                <a:gd name="connsiteX2-69" fmla="*/ 1822079 w 1822079"/>
                <a:gd name="connsiteY2-70" fmla="*/ 224509 h 228451"/>
                <a:gd name="connsiteX3-71" fmla="*/ 0 w 1822079"/>
                <a:gd name="connsiteY3-72" fmla="*/ 228451 h 228451"/>
                <a:gd name="connsiteX0-73" fmla="*/ 0 w 1822079"/>
                <a:gd name="connsiteY0-74" fmla="*/ 234944 h 234944"/>
                <a:gd name="connsiteX1-75" fmla="*/ 1458135 w 1822079"/>
                <a:gd name="connsiteY1-76" fmla="*/ 510 h 234944"/>
                <a:gd name="connsiteX2-77" fmla="*/ 1822079 w 1822079"/>
                <a:gd name="connsiteY2-78" fmla="*/ 231002 h 234944"/>
                <a:gd name="connsiteX3-79" fmla="*/ 0 w 1822079"/>
                <a:gd name="connsiteY3-80" fmla="*/ 234944 h 234944"/>
                <a:gd name="connsiteX0-81" fmla="*/ 0 w 1822079"/>
                <a:gd name="connsiteY0-82" fmla="*/ 251876 h 251876"/>
                <a:gd name="connsiteX1-83" fmla="*/ 1505928 w 1822079"/>
                <a:gd name="connsiteY1-84" fmla="*/ 456 h 251876"/>
                <a:gd name="connsiteX2-85" fmla="*/ 1822079 w 1822079"/>
                <a:gd name="connsiteY2-86" fmla="*/ 247934 h 251876"/>
                <a:gd name="connsiteX3-87" fmla="*/ 0 w 1822079"/>
                <a:gd name="connsiteY3-88" fmla="*/ 251876 h 251876"/>
                <a:gd name="connsiteX0-89" fmla="*/ 0 w 1822079"/>
                <a:gd name="connsiteY0-90" fmla="*/ 292564 h 292564"/>
                <a:gd name="connsiteX1-91" fmla="*/ 1499509 w 1822079"/>
                <a:gd name="connsiteY1-92" fmla="*/ 362 h 292564"/>
                <a:gd name="connsiteX2-93" fmla="*/ 1822079 w 1822079"/>
                <a:gd name="connsiteY2-94" fmla="*/ 288622 h 292564"/>
                <a:gd name="connsiteX3-95" fmla="*/ 0 w 1822079"/>
                <a:gd name="connsiteY3-96" fmla="*/ 292564 h 292564"/>
                <a:gd name="connsiteX0-97" fmla="*/ 0 w 1822079"/>
                <a:gd name="connsiteY0-98" fmla="*/ 269899 h 269899"/>
                <a:gd name="connsiteX1-99" fmla="*/ 1405305 w 1822079"/>
                <a:gd name="connsiteY1-100" fmla="*/ 410 h 269899"/>
                <a:gd name="connsiteX2-101" fmla="*/ 1822079 w 1822079"/>
                <a:gd name="connsiteY2-102" fmla="*/ 265957 h 269899"/>
                <a:gd name="connsiteX3-103" fmla="*/ 0 w 1822079"/>
                <a:gd name="connsiteY3-104" fmla="*/ 269899 h 269899"/>
                <a:gd name="connsiteX0-105" fmla="*/ 0 w 1822079"/>
                <a:gd name="connsiteY0-106" fmla="*/ 330359 h 330359"/>
                <a:gd name="connsiteX1-107" fmla="*/ 1499293 w 1822079"/>
                <a:gd name="connsiteY1-108" fmla="*/ 304 h 330359"/>
                <a:gd name="connsiteX2-109" fmla="*/ 1822079 w 1822079"/>
                <a:gd name="connsiteY2-110" fmla="*/ 326417 h 330359"/>
                <a:gd name="connsiteX3-111" fmla="*/ 0 w 1822079"/>
                <a:gd name="connsiteY3-112" fmla="*/ 330359 h 330359"/>
                <a:gd name="connsiteX0-113" fmla="*/ 0 w 1822079"/>
                <a:gd name="connsiteY0-114" fmla="*/ 330359 h 330359"/>
                <a:gd name="connsiteX1-115" fmla="*/ 1499293 w 1822079"/>
                <a:gd name="connsiteY1-116" fmla="*/ 304 h 330359"/>
                <a:gd name="connsiteX2-117" fmla="*/ 1822079 w 1822079"/>
                <a:gd name="connsiteY2-118" fmla="*/ 326417 h 330359"/>
                <a:gd name="connsiteX3-119" fmla="*/ 0 w 1822079"/>
                <a:gd name="connsiteY3-120" fmla="*/ 330359 h 330359"/>
                <a:gd name="connsiteX0-121" fmla="*/ 0 w 1822079"/>
                <a:gd name="connsiteY0-122" fmla="*/ 449126 h 449126"/>
                <a:gd name="connsiteX1-123" fmla="*/ 1583172 w 1822079"/>
                <a:gd name="connsiteY1-124" fmla="*/ 202 h 449126"/>
                <a:gd name="connsiteX2-125" fmla="*/ 1822079 w 1822079"/>
                <a:gd name="connsiteY2-126" fmla="*/ 445184 h 449126"/>
                <a:gd name="connsiteX3-127" fmla="*/ 0 w 1822079"/>
                <a:gd name="connsiteY3-128" fmla="*/ 449126 h 449126"/>
                <a:gd name="connsiteX0-129" fmla="*/ 0 w 1822079"/>
                <a:gd name="connsiteY0-130" fmla="*/ 449126 h 449126"/>
                <a:gd name="connsiteX1-131" fmla="*/ 1583172 w 1822079"/>
                <a:gd name="connsiteY1-132" fmla="*/ 202 h 449126"/>
                <a:gd name="connsiteX2-133" fmla="*/ 1822079 w 1822079"/>
                <a:gd name="connsiteY2-134" fmla="*/ 445184 h 449126"/>
                <a:gd name="connsiteX3-135" fmla="*/ 0 w 1822079"/>
                <a:gd name="connsiteY3-136" fmla="*/ 449126 h 449126"/>
                <a:gd name="connsiteX0-137" fmla="*/ 0 w 1822079"/>
                <a:gd name="connsiteY0-138" fmla="*/ 449126 h 449126"/>
                <a:gd name="connsiteX1-139" fmla="*/ 1583172 w 1822079"/>
                <a:gd name="connsiteY1-140" fmla="*/ 202 h 449126"/>
                <a:gd name="connsiteX2-141" fmla="*/ 1822079 w 1822079"/>
                <a:gd name="connsiteY2-142" fmla="*/ 445184 h 449126"/>
                <a:gd name="connsiteX3-143" fmla="*/ 0 w 1822079"/>
                <a:gd name="connsiteY3-144" fmla="*/ 449126 h 449126"/>
                <a:gd name="connsiteX0-145" fmla="*/ 0 w 1822079"/>
                <a:gd name="connsiteY0-146" fmla="*/ 449126 h 449126"/>
                <a:gd name="connsiteX1-147" fmla="*/ 1583172 w 1822079"/>
                <a:gd name="connsiteY1-148" fmla="*/ 202 h 449126"/>
                <a:gd name="connsiteX2-149" fmla="*/ 1822079 w 1822079"/>
                <a:gd name="connsiteY2-150" fmla="*/ 445184 h 449126"/>
                <a:gd name="connsiteX3-151" fmla="*/ 0 w 1822079"/>
                <a:gd name="connsiteY3-152" fmla="*/ 449126 h 449126"/>
                <a:gd name="connsiteX0-153" fmla="*/ 0 w 1822079"/>
                <a:gd name="connsiteY0-154" fmla="*/ 449865 h 449865"/>
                <a:gd name="connsiteX1-155" fmla="*/ 1514912 w 1822079"/>
                <a:gd name="connsiteY1-156" fmla="*/ 202 h 449865"/>
                <a:gd name="connsiteX2-157" fmla="*/ 1822079 w 1822079"/>
                <a:gd name="connsiteY2-158" fmla="*/ 445923 h 449865"/>
                <a:gd name="connsiteX3-159" fmla="*/ 0 w 1822079"/>
                <a:gd name="connsiteY3-160" fmla="*/ 449865 h 449865"/>
                <a:gd name="connsiteX0-161" fmla="*/ 0 w 1822079"/>
                <a:gd name="connsiteY0-162" fmla="*/ 449865 h 449865"/>
                <a:gd name="connsiteX1-163" fmla="*/ 1514912 w 1822079"/>
                <a:gd name="connsiteY1-164" fmla="*/ 202 h 449865"/>
                <a:gd name="connsiteX2-165" fmla="*/ 1822079 w 1822079"/>
                <a:gd name="connsiteY2-166" fmla="*/ 445923 h 449865"/>
                <a:gd name="connsiteX3-167" fmla="*/ 0 w 1822079"/>
                <a:gd name="connsiteY3-168" fmla="*/ 449865 h 449865"/>
                <a:gd name="connsiteX0-169" fmla="*/ 0 w 1822079"/>
                <a:gd name="connsiteY0-170" fmla="*/ 386588 h 386588"/>
                <a:gd name="connsiteX1-171" fmla="*/ 1506644 w 1822079"/>
                <a:gd name="connsiteY1-172" fmla="*/ 246 h 386588"/>
                <a:gd name="connsiteX2-173" fmla="*/ 1822079 w 1822079"/>
                <a:gd name="connsiteY2-174" fmla="*/ 382646 h 386588"/>
                <a:gd name="connsiteX3-175" fmla="*/ 0 w 1822079"/>
                <a:gd name="connsiteY3-176" fmla="*/ 386588 h 386588"/>
                <a:gd name="connsiteX0-177" fmla="*/ 0 w 1822079"/>
                <a:gd name="connsiteY0-178" fmla="*/ 369691 h 369691"/>
                <a:gd name="connsiteX1-179" fmla="*/ 1405699 w 1822079"/>
                <a:gd name="connsiteY1-180" fmla="*/ 262 h 369691"/>
                <a:gd name="connsiteX2-181" fmla="*/ 1822079 w 1822079"/>
                <a:gd name="connsiteY2-182" fmla="*/ 365749 h 369691"/>
                <a:gd name="connsiteX3-183" fmla="*/ 0 w 1822079"/>
                <a:gd name="connsiteY3-184" fmla="*/ 369691 h 369691"/>
                <a:gd name="connsiteX0-185" fmla="*/ 0 w 1822079"/>
                <a:gd name="connsiteY0-186" fmla="*/ 369691 h 369691"/>
                <a:gd name="connsiteX1-187" fmla="*/ 1405699 w 1822079"/>
                <a:gd name="connsiteY1-188" fmla="*/ 262 h 369691"/>
                <a:gd name="connsiteX2-189" fmla="*/ 1822079 w 1822079"/>
                <a:gd name="connsiteY2-190" fmla="*/ 365749 h 369691"/>
                <a:gd name="connsiteX3-191" fmla="*/ 0 w 1822079"/>
                <a:gd name="connsiteY3-192" fmla="*/ 369691 h 369691"/>
                <a:gd name="connsiteX0-193" fmla="*/ 0 w 1822079"/>
                <a:gd name="connsiteY0-194" fmla="*/ 381284 h 381284"/>
                <a:gd name="connsiteX1-195" fmla="*/ 1490761 w 1822079"/>
                <a:gd name="connsiteY1-196" fmla="*/ 250 h 381284"/>
                <a:gd name="connsiteX2-197" fmla="*/ 1822079 w 1822079"/>
                <a:gd name="connsiteY2-198" fmla="*/ 377342 h 381284"/>
                <a:gd name="connsiteX3-199" fmla="*/ 0 w 1822079"/>
                <a:gd name="connsiteY3-200" fmla="*/ 381284 h 381284"/>
                <a:gd name="connsiteX0-201" fmla="*/ 0 w 1822079"/>
                <a:gd name="connsiteY0-202" fmla="*/ 381284 h 381284"/>
                <a:gd name="connsiteX1-203" fmla="*/ 1490761 w 1822079"/>
                <a:gd name="connsiteY1-204" fmla="*/ 250 h 381284"/>
                <a:gd name="connsiteX2-205" fmla="*/ 1822079 w 1822079"/>
                <a:gd name="connsiteY2-206" fmla="*/ 377342 h 381284"/>
                <a:gd name="connsiteX3-207" fmla="*/ 0 w 1822079"/>
                <a:gd name="connsiteY3-208" fmla="*/ 381284 h 381284"/>
                <a:gd name="connsiteX0-209" fmla="*/ 0 w 1822079"/>
                <a:gd name="connsiteY0-210" fmla="*/ 381034 h 381034"/>
                <a:gd name="connsiteX1-211" fmla="*/ 1490761 w 1822079"/>
                <a:gd name="connsiteY1-212" fmla="*/ 0 h 381034"/>
                <a:gd name="connsiteX2-213" fmla="*/ 1822079 w 1822079"/>
                <a:gd name="connsiteY2-214" fmla="*/ 377092 h 381034"/>
                <a:gd name="connsiteX3-215" fmla="*/ 0 w 1822079"/>
                <a:gd name="connsiteY3-216" fmla="*/ 381034 h 381034"/>
                <a:gd name="connsiteX0-217" fmla="*/ 0 w 1822079"/>
                <a:gd name="connsiteY0-218" fmla="*/ 381034 h 381034"/>
                <a:gd name="connsiteX1-219" fmla="*/ 1490761 w 1822079"/>
                <a:gd name="connsiteY1-220" fmla="*/ 0 h 381034"/>
                <a:gd name="connsiteX2-221" fmla="*/ 1822079 w 1822079"/>
                <a:gd name="connsiteY2-222" fmla="*/ 377092 h 381034"/>
                <a:gd name="connsiteX3-223" fmla="*/ 0 w 1822079"/>
                <a:gd name="connsiteY3-224" fmla="*/ 381034 h 381034"/>
                <a:gd name="connsiteX0-225" fmla="*/ 0 w 1822079"/>
                <a:gd name="connsiteY0-226" fmla="*/ 381034 h 381034"/>
                <a:gd name="connsiteX1-227" fmla="*/ 1490761 w 1822079"/>
                <a:gd name="connsiteY1-228" fmla="*/ 0 h 381034"/>
                <a:gd name="connsiteX2-229" fmla="*/ 1822079 w 1822079"/>
                <a:gd name="connsiteY2-230" fmla="*/ 377092 h 381034"/>
                <a:gd name="connsiteX3-231" fmla="*/ 0 w 1822079"/>
                <a:gd name="connsiteY3-232" fmla="*/ 381034 h 381034"/>
                <a:gd name="connsiteX0-233" fmla="*/ 0 w 1822079"/>
                <a:gd name="connsiteY0-234" fmla="*/ 381034 h 381034"/>
                <a:gd name="connsiteX1-235" fmla="*/ 1490761 w 1822079"/>
                <a:gd name="connsiteY1-236" fmla="*/ 0 h 381034"/>
                <a:gd name="connsiteX2-237" fmla="*/ 1822079 w 1822079"/>
                <a:gd name="connsiteY2-238" fmla="*/ 377092 h 381034"/>
                <a:gd name="connsiteX3-239" fmla="*/ 0 w 1822079"/>
                <a:gd name="connsiteY3-240" fmla="*/ 381034 h 381034"/>
                <a:gd name="connsiteX0-241" fmla="*/ 0 w 1822079"/>
                <a:gd name="connsiteY0-242" fmla="*/ 376407 h 376407"/>
                <a:gd name="connsiteX1-243" fmla="*/ 1462705 w 1822079"/>
                <a:gd name="connsiteY1-244" fmla="*/ 0 h 376407"/>
                <a:gd name="connsiteX2-245" fmla="*/ 1822079 w 1822079"/>
                <a:gd name="connsiteY2-246" fmla="*/ 372465 h 376407"/>
                <a:gd name="connsiteX3-247" fmla="*/ 0 w 1822079"/>
                <a:gd name="connsiteY3-248" fmla="*/ 376407 h 376407"/>
                <a:gd name="connsiteX0-249" fmla="*/ 0 w 1822079"/>
                <a:gd name="connsiteY0-250" fmla="*/ 376407 h 376407"/>
                <a:gd name="connsiteX1-251" fmla="*/ 1462705 w 1822079"/>
                <a:gd name="connsiteY1-252" fmla="*/ 0 h 376407"/>
                <a:gd name="connsiteX2-253" fmla="*/ 1822079 w 1822079"/>
                <a:gd name="connsiteY2-254" fmla="*/ 372465 h 376407"/>
                <a:gd name="connsiteX3-255" fmla="*/ 0 w 1822079"/>
                <a:gd name="connsiteY3-256" fmla="*/ 376407 h 376407"/>
                <a:gd name="connsiteX0-257" fmla="*/ 0 w 1822079"/>
                <a:gd name="connsiteY0-258" fmla="*/ 376407 h 376407"/>
                <a:gd name="connsiteX1-259" fmla="*/ 1462705 w 1822079"/>
                <a:gd name="connsiteY1-260" fmla="*/ 0 h 376407"/>
                <a:gd name="connsiteX2-261" fmla="*/ 1822079 w 1822079"/>
                <a:gd name="connsiteY2-262" fmla="*/ 372465 h 376407"/>
                <a:gd name="connsiteX3-263" fmla="*/ 0 w 1822079"/>
                <a:gd name="connsiteY3-264" fmla="*/ 376407 h 376407"/>
                <a:gd name="connsiteX0-265" fmla="*/ 0 w 1822079"/>
                <a:gd name="connsiteY0-266" fmla="*/ 376407 h 376407"/>
                <a:gd name="connsiteX1-267" fmla="*/ 1462705 w 1822079"/>
                <a:gd name="connsiteY1-268" fmla="*/ 0 h 376407"/>
                <a:gd name="connsiteX2-269" fmla="*/ 1822079 w 1822079"/>
                <a:gd name="connsiteY2-270" fmla="*/ 372465 h 376407"/>
                <a:gd name="connsiteX3-271" fmla="*/ 0 w 1822079"/>
                <a:gd name="connsiteY3-272" fmla="*/ 376407 h 37640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822079" h="376407">
                  <a:moveTo>
                    <a:pt x="0" y="376407"/>
                  </a:moveTo>
                  <a:cubicBezTo>
                    <a:pt x="429232" y="264623"/>
                    <a:pt x="1031793" y="59444"/>
                    <a:pt x="1462705" y="0"/>
                  </a:cubicBezTo>
                  <a:cubicBezTo>
                    <a:pt x="1589674" y="100140"/>
                    <a:pt x="1641051" y="155143"/>
                    <a:pt x="1822079" y="372465"/>
                  </a:cubicBezTo>
                  <a:lnTo>
                    <a:pt x="0" y="376407"/>
                  </a:lnTo>
                  <a:close/>
                </a:path>
              </a:pathLst>
            </a:custGeom>
            <a:gradFill>
              <a:gsLst>
                <a:gs pos="12000">
                  <a:srgbClr val="000000">
                    <a:alpha val="45000"/>
                  </a:srgbClr>
                </a:gs>
                <a:gs pos="28000">
                  <a:srgbClr val="000000">
                    <a:alpha val="25000"/>
                  </a:srgbClr>
                </a:gs>
                <a:gs pos="81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66000">
                  <a:srgbClr val="000000">
                    <a:alpha val="6000"/>
                  </a:srgbClr>
                </a:gs>
                <a:gs pos="49000">
                  <a:srgbClr val="000000">
                    <a:alpha val="11000"/>
                  </a:srgbClr>
                </a:gs>
                <a:gs pos="0">
                  <a:schemeClr val="tx1">
                    <a:alpha val="48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5" name="任意多边形 19">
              <a:extLst>
                <a:ext uri="{FF2B5EF4-FFF2-40B4-BE49-F238E27FC236}">
                  <a16:creationId xmlns:a16="http://schemas.microsoft.com/office/drawing/2014/main" xmlns="" id="{821976CD-230C-42D7-AE83-F7D96AA303B6}"/>
                </a:ext>
              </a:extLst>
            </p:cNvPr>
            <p:cNvSpPr/>
            <p:nvPr/>
          </p:nvSpPr>
          <p:spPr>
            <a:xfrm>
              <a:off x="5816599" y="1500201"/>
              <a:ext cx="1982801" cy="3716575"/>
            </a:xfrm>
            <a:custGeom>
              <a:avLst/>
              <a:gdLst>
                <a:gd name="connsiteX0" fmla="*/ 2481682 w 2895600"/>
                <a:gd name="connsiteY0" fmla="*/ 0 h 4648200"/>
                <a:gd name="connsiteX1" fmla="*/ 2895600 w 2895600"/>
                <a:gd name="connsiteY1" fmla="*/ 450875 h 4648200"/>
                <a:gd name="connsiteX2" fmla="*/ 2895600 w 2895600"/>
                <a:gd name="connsiteY2" fmla="*/ 4197325 h 4648200"/>
                <a:gd name="connsiteX3" fmla="*/ 2481682 w 2895600"/>
                <a:gd name="connsiteY3" fmla="*/ 4648200 h 4648200"/>
                <a:gd name="connsiteX4" fmla="*/ 0 w 2895600"/>
                <a:gd name="connsiteY4" fmla="*/ 4357817 h 4648200"/>
                <a:gd name="connsiteX5" fmla="*/ 0 w 2895600"/>
                <a:gd name="connsiteY5" fmla="*/ 268088 h 4648200"/>
                <a:gd name="connsiteX6" fmla="*/ 242032 w 2895600"/>
                <a:gd name="connsiteY6" fmla="*/ 235199 h 4648200"/>
                <a:gd name="connsiteX7" fmla="*/ 2481682 w 2895600"/>
                <a:gd name="connsiteY7" fmla="*/ 0 h 464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0" h="4648200">
                  <a:moveTo>
                    <a:pt x="2481682" y="0"/>
                  </a:moveTo>
                  <a:cubicBezTo>
                    <a:pt x="2710282" y="0"/>
                    <a:pt x="2895600" y="201864"/>
                    <a:pt x="2895600" y="450875"/>
                  </a:cubicBezTo>
                  <a:lnTo>
                    <a:pt x="2895600" y="4197325"/>
                  </a:lnTo>
                  <a:cubicBezTo>
                    <a:pt x="2895600" y="4446336"/>
                    <a:pt x="2710282" y="4648200"/>
                    <a:pt x="2481682" y="4648200"/>
                  </a:cubicBezTo>
                  <a:lnTo>
                    <a:pt x="0" y="4357817"/>
                  </a:lnTo>
                  <a:lnTo>
                    <a:pt x="0" y="268088"/>
                  </a:lnTo>
                  <a:lnTo>
                    <a:pt x="242032" y="235199"/>
                  </a:lnTo>
                  <a:cubicBezTo>
                    <a:pt x="1160410" y="111219"/>
                    <a:pt x="2037182" y="0"/>
                    <a:pt x="248168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 w="28575">
              <a:gradFill>
                <a:gsLst>
                  <a:gs pos="0">
                    <a:srgbClr val="F7F7F7"/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组合 20">
            <a:extLst>
              <a:ext uri="{FF2B5EF4-FFF2-40B4-BE49-F238E27FC236}">
                <a16:creationId xmlns:a16="http://schemas.microsoft.com/office/drawing/2014/main" xmlns="" id="{E34E7FE9-DE19-4478-B15A-102BE033CEE2}"/>
              </a:ext>
            </a:extLst>
          </p:cNvPr>
          <p:cNvGrpSpPr/>
          <p:nvPr/>
        </p:nvGrpSpPr>
        <p:grpSpPr>
          <a:xfrm>
            <a:off x="2691900" y="2034748"/>
            <a:ext cx="4129030" cy="3871784"/>
            <a:chOff x="4832531" y="1672732"/>
            <a:chExt cx="2966869" cy="3378705"/>
          </a:xfrm>
        </p:grpSpPr>
        <p:sp>
          <p:nvSpPr>
            <p:cNvPr id="17" name="等腰三角形 16">
              <a:extLst>
                <a:ext uri="{FF2B5EF4-FFF2-40B4-BE49-F238E27FC236}">
                  <a16:creationId xmlns:a16="http://schemas.microsoft.com/office/drawing/2014/main" xmlns="" id="{28EE005E-D2AF-4A23-81E4-DDE70AEABF7C}"/>
                </a:ext>
              </a:extLst>
            </p:cNvPr>
            <p:cNvSpPr/>
            <p:nvPr/>
          </p:nvSpPr>
          <p:spPr>
            <a:xfrm rot="420000" flipV="1">
              <a:off x="4832531" y="4610719"/>
              <a:ext cx="2856623" cy="391429"/>
            </a:xfrm>
            <a:custGeom>
              <a:avLst/>
              <a:gdLst>
                <a:gd name="connsiteX0" fmla="*/ 0 w 2362200"/>
                <a:gd name="connsiteY0" fmla="*/ 457200 h 457200"/>
                <a:gd name="connsiteX1" fmla="*/ 1181100 w 2362200"/>
                <a:gd name="connsiteY1" fmla="*/ 0 h 457200"/>
                <a:gd name="connsiteX2" fmla="*/ 2362200 w 2362200"/>
                <a:gd name="connsiteY2" fmla="*/ 457200 h 457200"/>
                <a:gd name="connsiteX3" fmla="*/ 0 w 2362200"/>
                <a:gd name="connsiteY3" fmla="*/ 457200 h 457200"/>
                <a:gd name="connsiteX0-1" fmla="*/ 0 w 1853592"/>
                <a:gd name="connsiteY0-2" fmla="*/ 457200 h 457200"/>
                <a:gd name="connsiteX1-3" fmla="*/ 1181100 w 1853592"/>
                <a:gd name="connsiteY1-4" fmla="*/ 0 h 457200"/>
                <a:gd name="connsiteX2-5" fmla="*/ 1853592 w 1853592"/>
                <a:gd name="connsiteY2-6" fmla="*/ 457128 h 457200"/>
                <a:gd name="connsiteX3-7" fmla="*/ 0 w 1853592"/>
                <a:gd name="connsiteY3-8" fmla="*/ 457200 h 457200"/>
                <a:gd name="connsiteX0-9" fmla="*/ 0 w 1853592"/>
                <a:gd name="connsiteY0-10" fmla="*/ 335351 h 335351"/>
                <a:gd name="connsiteX1-11" fmla="*/ 1287695 w 1853592"/>
                <a:gd name="connsiteY1-12" fmla="*/ 0 h 335351"/>
                <a:gd name="connsiteX2-13" fmla="*/ 1853592 w 1853592"/>
                <a:gd name="connsiteY2-14" fmla="*/ 335279 h 335351"/>
                <a:gd name="connsiteX3-15" fmla="*/ 0 w 1853592"/>
                <a:gd name="connsiteY3-16" fmla="*/ 335351 h 335351"/>
                <a:gd name="connsiteX0-17" fmla="*/ 0 w 1853592"/>
                <a:gd name="connsiteY0-18" fmla="*/ 338146 h 338146"/>
                <a:gd name="connsiteX1-19" fmla="*/ 1287695 w 1853592"/>
                <a:gd name="connsiteY1-20" fmla="*/ 2795 h 338146"/>
                <a:gd name="connsiteX2-21" fmla="*/ 1853592 w 1853592"/>
                <a:gd name="connsiteY2-22" fmla="*/ 338074 h 338146"/>
                <a:gd name="connsiteX3-23" fmla="*/ 0 w 1853592"/>
                <a:gd name="connsiteY3-24" fmla="*/ 338146 h 338146"/>
                <a:gd name="connsiteX0-25" fmla="*/ 0 w 1853592"/>
                <a:gd name="connsiteY0-26" fmla="*/ 338146 h 338146"/>
                <a:gd name="connsiteX1-27" fmla="*/ 1287695 w 1853592"/>
                <a:gd name="connsiteY1-28" fmla="*/ 2795 h 338146"/>
                <a:gd name="connsiteX2-29" fmla="*/ 1853592 w 1853592"/>
                <a:gd name="connsiteY2-30" fmla="*/ 338074 h 338146"/>
                <a:gd name="connsiteX3-31" fmla="*/ 0 w 1853592"/>
                <a:gd name="connsiteY3-32" fmla="*/ 338146 h 338146"/>
                <a:gd name="connsiteX0-33" fmla="*/ 0 w 1822079"/>
                <a:gd name="connsiteY0-34" fmla="*/ 338146 h 338146"/>
                <a:gd name="connsiteX1-35" fmla="*/ 1287695 w 1822079"/>
                <a:gd name="connsiteY1-36" fmla="*/ 2795 h 338146"/>
                <a:gd name="connsiteX2-37" fmla="*/ 1822079 w 1822079"/>
                <a:gd name="connsiteY2-38" fmla="*/ 334204 h 338146"/>
                <a:gd name="connsiteX3-39" fmla="*/ 0 w 1822079"/>
                <a:gd name="connsiteY3-40" fmla="*/ 338146 h 338146"/>
                <a:gd name="connsiteX0-41" fmla="*/ 0 w 1822079"/>
                <a:gd name="connsiteY0-42" fmla="*/ 338146 h 338146"/>
                <a:gd name="connsiteX1-43" fmla="*/ 1287695 w 1822079"/>
                <a:gd name="connsiteY1-44" fmla="*/ 2795 h 338146"/>
                <a:gd name="connsiteX2-45" fmla="*/ 1822079 w 1822079"/>
                <a:gd name="connsiteY2-46" fmla="*/ 334204 h 338146"/>
                <a:gd name="connsiteX3-47" fmla="*/ 0 w 1822079"/>
                <a:gd name="connsiteY3-48" fmla="*/ 338146 h 338146"/>
                <a:gd name="connsiteX0-49" fmla="*/ 0 w 1822079"/>
                <a:gd name="connsiteY0-50" fmla="*/ 232412 h 232412"/>
                <a:gd name="connsiteX1-51" fmla="*/ 1371632 w 1822079"/>
                <a:gd name="connsiteY1-52" fmla="*/ 4497 h 232412"/>
                <a:gd name="connsiteX2-53" fmla="*/ 1822079 w 1822079"/>
                <a:gd name="connsiteY2-54" fmla="*/ 228470 h 232412"/>
                <a:gd name="connsiteX3-55" fmla="*/ 0 w 1822079"/>
                <a:gd name="connsiteY3-56" fmla="*/ 232412 h 232412"/>
                <a:gd name="connsiteX0-57" fmla="*/ 0 w 1822079"/>
                <a:gd name="connsiteY0-58" fmla="*/ 228451 h 228451"/>
                <a:gd name="connsiteX1-59" fmla="*/ 1371632 w 1822079"/>
                <a:gd name="connsiteY1-60" fmla="*/ 536 h 228451"/>
                <a:gd name="connsiteX2-61" fmla="*/ 1822079 w 1822079"/>
                <a:gd name="connsiteY2-62" fmla="*/ 224509 h 228451"/>
                <a:gd name="connsiteX3-63" fmla="*/ 0 w 1822079"/>
                <a:gd name="connsiteY3-64" fmla="*/ 228451 h 228451"/>
                <a:gd name="connsiteX0-65" fmla="*/ 0 w 1822079"/>
                <a:gd name="connsiteY0-66" fmla="*/ 228451 h 228451"/>
                <a:gd name="connsiteX1-67" fmla="*/ 1371632 w 1822079"/>
                <a:gd name="connsiteY1-68" fmla="*/ 536 h 228451"/>
                <a:gd name="connsiteX2-69" fmla="*/ 1822079 w 1822079"/>
                <a:gd name="connsiteY2-70" fmla="*/ 224509 h 228451"/>
                <a:gd name="connsiteX3-71" fmla="*/ 0 w 1822079"/>
                <a:gd name="connsiteY3-72" fmla="*/ 228451 h 228451"/>
                <a:gd name="connsiteX0-73" fmla="*/ 0 w 1822079"/>
                <a:gd name="connsiteY0-74" fmla="*/ 234944 h 234944"/>
                <a:gd name="connsiteX1-75" fmla="*/ 1458135 w 1822079"/>
                <a:gd name="connsiteY1-76" fmla="*/ 510 h 234944"/>
                <a:gd name="connsiteX2-77" fmla="*/ 1822079 w 1822079"/>
                <a:gd name="connsiteY2-78" fmla="*/ 231002 h 234944"/>
                <a:gd name="connsiteX3-79" fmla="*/ 0 w 1822079"/>
                <a:gd name="connsiteY3-80" fmla="*/ 234944 h 234944"/>
                <a:gd name="connsiteX0-81" fmla="*/ 0 w 1822079"/>
                <a:gd name="connsiteY0-82" fmla="*/ 251876 h 251876"/>
                <a:gd name="connsiteX1-83" fmla="*/ 1505928 w 1822079"/>
                <a:gd name="connsiteY1-84" fmla="*/ 456 h 251876"/>
                <a:gd name="connsiteX2-85" fmla="*/ 1822079 w 1822079"/>
                <a:gd name="connsiteY2-86" fmla="*/ 247934 h 251876"/>
                <a:gd name="connsiteX3-87" fmla="*/ 0 w 1822079"/>
                <a:gd name="connsiteY3-88" fmla="*/ 251876 h 251876"/>
                <a:gd name="connsiteX0-89" fmla="*/ 0 w 1822079"/>
                <a:gd name="connsiteY0-90" fmla="*/ 292564 h 292564"/>
                <a:gd name="connsiteX1-91" fmla="*/ 1499509 w 1822079"/>
                <a:gd name="connsiteY1-92" fmla="*/ 362 h 292564"/>
                <a:gd name="connsiteX2-93" fmla="*/ 1822079 w 1822079"/>
                <a:gd name="connsiteY2-94" fmla="*/ 288622 h 292564"/>
                <a:gd name="connsiteX3-95" fmla="*/ 0 w 1822079"/>
                <a:gd name="connsiteY3-96" fmla="*/ 292564 h 292564"/>
                <a:gd name="connsiteX0-97" fmla="*/ 0 w 1822079"/>
                <a:gd name="connsiteY0-98" fmla="*/ 269899 h 269899"/>
                <a:gd name="connsiteX1-99" fmla="*/ 1405305 w 1822079"/>
                <a:gd name="connsiteY1-100" fmla="*/ 410 h 269899"/>
                <a:gd name="connsiteX2-101" fmla="*/ 1822079 w 1822079"/>
                <a:gd name="connsiteY2-102" fmla="*/ 265957 h 269899"/>
                <a:gd name="connsiteX3-103" fmla="*/ 0 w 1822079"/>
                <a:gd name="connsiteY3-104" fmla="*/ 269899 h 269899"/>
                <a:gd name="connsiteX0-105" fmla="*/ 0 w 1822079"/>
                <a:gd name="connsiteY0-106" fmla="*/ 330359 h 330359"/>
                <a:gd name="connsiteX1-107" fmla="*/ 1499293 w 1822079"/>
                <a:gd name="connsiteY1-108" fmla="*/ 304 h 330359"/>
                <a:gd name="connsiteX2-109" fmla="*/ 1822079 w 1822079"/>
                <a:gd name="connsiteY2-110" fmla="*/ 326417 h 330359"/>
                <a:gd name="connsiteX3-111" fmla="*/ 0 w 1822079"/>
                <a:gd name="connsiteY3-112" fmla="*/ 330359 h 330359"/>
                <a:gd name="connsiteX0-113" fmla="*/ 0 w 1822079"/>
                <a:gd name="connsiteY0-114" fmla="*/ 330359 h 330359"/>
                <a:gd name="connsiteX1-115" fmla="*/ 1499293 w 1822079"/>
                <a:gd name="connsiteY1-116" fmla="*/ 304 h 330359"/>
                <a:gd name="connsiteX2-117" fmla="*/ 1822079 w 1822079"/>
                <a:gd name="connsiteY2-118" fmla="*/ 326417 h 330359"/>
                <a:gd name="connsiteX3-119" fmla="*/ 0 w 1822079"/>
                <a:gd name="connsiteY3-120" fmla="*/ 330359 h 330359"/>
                <a:gd name="connsiteX0-121" fmla="*/ 0 w 1822079"/>
                <a:gd name="connsiteY0-122" fmla="*/ 449126 h 449126"/>
                <a:gd name="connsiteX1-123" fmla="*/ 1583172 w 1822079"/>
                <a:gd name="connsiteY1-124" fmla="*/ 202 h 449126"/>
                <a:gd name="connsiteX2-125" fmla="*/ 1822079 w 1822079"/>
                <a:gd name="connsiteY2-126" fmla="*/ 445184 h 449126"/>
                <a:gd name="connsiteX3-127" fmla="*/ 0 w 1822079"/>
                <a:gd name="connsiteY3-128" fmla="*/ 449126 h 449126"/>
                <a:gd name="connsiteX0-129" fmla="*/ 0 w 1822079"/>
                <a:gd name="connsiteY0-130" fmla="*/ 449126 h 449126"/>
                <a:gd name="connsiteX1-131" fmla="*/ 1583172 w 1822079"/>
                <a:gd name="connsiteY1-132" fmla="*/ 202 h 449126"/>
                <a:gd name="connsiteX2-133" fmla="*/ 1822079 w 1822079"/>
                <a:gd name="connsiteY2-134" fmla="*/ 445184 h 449126"/>
                <a:gd name="connsiteX3-135" fmla="*/ 0 w 1822079"/>
                <a:gd name="connsiteY3-136" fmla="*/ 449126 h 449126"/>
                <a:gd name="connsiteX0-137" fmla="*/ 0 w 1822079"/>
                <a:gd name="connsiteY0-138" fmla="*/ 449126 h 449126"/>
                <a:gd name="connsiteX1-139" fmla="*/ 1583172 w 1822079"/>
                <a:gd name="connsiteY1-140" fmla="*/ 202 h 449126"/>
                <a:gd name="connsiteX2-141" fmla="*/ 1822079 w 1822079"/>
                <a:gd name="connsiteY2-142" fmla="*/ 445184 h 449126"/>
                <a:gd name="connsiteX3-143" fmla="*/ 0 w 1822079"/>
                <a:gd name="connsiteY3-144" fmla="*/ 449126 h 449126"/>
                <a:gd name="connsiteX0-145" fmla="*/ 0 w 1822079"/>
                <a:gd name="connsiteY0-146" fmla="*/ 449126 h 449126"/>
                <a:gd name="connsiteX1-147" fmla="*/ 1583172 w 1822079"/>
                <a:gd name="connsiteY1-148" fmla="*/ 202 h 449126"/>
                <a:gd name="connsiteX2-149" fmla="*/ 1822079 w 1822079"/>
                <a:gd name="connsiteY2-150" fmla="*/ 445184 h 449126"/>
                <a:gd name="connsiteX3-151" fmla="*/ 0 w 1822079"/>
                <a:gd name="connsiteY3-152" fmla="*/ 449126 h 449126"/>
                <a:gd name="connsiteX0-153" fmla="*/ 0 w 1822079"/>
                <a:gd name="connsiteY0-154" fmla="*/ 449865 h 449865"/>
                <a:gd name="connsiteX1-155" fmla="*/ 1514912 w 1822079"/>
                <a:gd name="connsiteY1-156" fmla="*/ 202 h 449865"/>
                <a:gd name="connsiteX2-157" fmla="*/ 1822079 w 1822079"/>
                <a:gd name="connsiteY2-158" fmla="*/ 445923 h 449865"/>
                <a:gd name="connsiteX3-159" fmla="*/ 0 w 1822079"/>
                <a:gd name="connsiteY3-160" fmla="*/ 449865 h 449865"/>
                <a:gd name="connsiteX0-161" fmla="*/ 0 w 1822079"/>
                <a:gd name="connsiteY0-162" fmla="*/ 449865 h 449865"/>
                <a:gd name="connsiteX1-163" fmla="*/ 1514912 w 1822079"/>
                <a:gd name="connsiteY1-164" fmla="*/ 202 h 449865"/>
                <a:gd name="connsiteX2-165" fmla="*/ 1822079 w 1822079"/>
                <a:gd name="connsiteY2-166" fmla="*/ 445923 h 449865"/>
                <a:gd name="connsiteX3-167" fmla="*/ 0 w 1822079"/>
                <a:gd name="connsiteY3-168" fmla="*/ 449865 h 449865"/>
                <a:gd name="connsiteX0-169" fmla="*/ 0 w 1822079"/>
                <a:gd name="connsiteY0-170" fmla="*/ 386588 h 386588"/>
                <a:gd name="connsiteX1-171" fmla="*/ 1506644 w 1822079"/>
                <a:gd name="connsiteY1-172" fmla="*/ 246 h 386588"/>
                <a:gd name="connsiteX2-173" fmla="*/ 1822079 w 1822079"/>
                <a:gd name="connsiteY2-174" fmla="*/ 382646 h 386588"/>
                <a:gd name="connsiteX3-175" fmla="*/ 0 w 1822079"/>
                <a:gd name="connsiteY3-176" fmla="*/ 386588 h 386588"/>
                <a:gd name="connsiteX0-177" fmla="*/ 0 w 1822079"/>
                <a:gd name="connsiteY0-178" fmla="*/ 369691 h 369691"/>
                <a:gd name="connsiteX1-179" fmla="*/ 1405699 w 1822079"/>
                <a:gd name="connsiteY1-180" fmla="*/ 262 h 369691"/>
                <a:gd name="connsiteX2-181" fmla="*/ 1822079 w 1822079"/>
                <a:gd name="connsiteY2-182" fmla="*/ 365749 h 369691"/>
                <a:gd name="connsiteX3-183" fmla="*/ 0 w 1822079"/>
                <a:gd name="connsiteY3-184" fmla="*/ 369691 h 369691"/>
                <a:gd name="connsiteX0-185" fmla="*/ 0 w 1822079"/>
                <a:gd name="connsiteY0-186" fmla="*/ 369691 h 369691"/>
                <a:gd name="connsiteX1-187" fmla="*/ 1405699 w 1822079"/>
                <a:gd name="connsiteY1-188" fmla="*/ 262 h 369691"/>
                <a:gd name="connsiteX2-189" fmla="*/ 1822079 w 1822079"/>
                <a:gd name="connsiteY2-190" fmla="*/ 365749 h 369691"/>
                <a:gd name="connsiteX3-191" fmla="*/ 0 w 1822079"/>
                <a:gd name="connsiteY3-192" fmla="*/ 369691 h 369691"/>
                <a:gd name="connsiteX0-193" fmla="*/ 0 w 1822079"/>
                <a:gd name="connsiteY0-194" fmla="*/ 381284 h 381284"/>
                <a:gd name="connsiteX1-195" fmla="*/ 1490761 w 1822079"/>
                <a:gd name="connsiteY1-196" fmla="*/ 250 h 381284"/>
                <a:gd name="connsiteX2-197" fmla="*/ 1822079 w 1822079"/>
                <a:gd name="connsiteY2-198" fmla="*/ 377342 h 381284"/>
                <a:gd name="connsiteX3-199" fmla="*/ 0 w 1822079"/>
                <a:gd name="connsiteY3-200" fmla="*/ 381284 h 381284"/>
                <a:gd name="connsiteX0-201" fmla="*/ 0 w 1822079"/>
                <a:gd name="connsiteY0-202" fmla="*/ 381284 h 381284"/>
                <a:gd name="connsiteX1-203" fmla="*/ 1490761 w 1822079"/>
                <a:gd name="connsiteY1-204" fmla="*/ 250 h 381284"/>
                <a:gd name="connsiteX2-205" fmla="*/ 1822079 w 1822079"/>
                <a:gd name="connsiteY2-206" fmla="*/ 377342 h 381284"/>
                <a:gd name="connsiteX3-207" fmla="*/ 0 w 1822079"/>
                <a:gd name="connsiteY3-208" fmla="*/ 381284 h 381284"/>
                <a:gd name="connsiteX0-209" fmla="*/ 0 w 1822079"/>
                <a:gd name="connsiteY0-210" fmla="*/ 381034 h 381034"/>
                <a:gd name="connsiteX1-211" fmla="*/ 1490761 w 1822079"/>
                <a:gd name="connsiteY1-212" fmla="*/ 0 h 381034"/>
                <a:gd name="connsiteX2-213" fmla="*/ 1822079 w 1822079"/>
                <a:gd name="connsiteY2-214" fmla="*/ 377092 h 381034"/>
                <a:gd name="connsiteX3-215" fmla="*/ 0 w 1822079"/>
                <a:gd name="connsiteY3-216" fmla="*/ 381034 h 381034"/>
                <a:gd name="connsiteX0-217" fmla="*/ 0 w 1822079"/>
                <a:gd name="connsiteY0-218" fmla="*/ 381034 h 381034"/>
                <a:gd name="connsiteX1-219" fmla="*/ 1490761 w 1822079"/>
                <a:gd name="connsiteY1-220" fmla="*/ 0 h 381034"/>
                <a:gd name="connsiteX2-221" fmla="*/ 1822079 w 1822079"/>
                <a:gd name="connsiteY2-222" fmla="*/ 377092 h 381034"/>
                <a:gd name="connsiteX3-223" fmla="*/ 0 w 1822079"/>
                <a:gd name="connsiteY3-224" fmla="*/ 381034 h 381034"/>
                <a:gd name="connsiteX0-225" fmla="*/ 0 w 1822079"/>
                <a:gd name="connsiteY0-226" fmla="*/ 381034 h 381034"/>
                <a:gd name="connsiteX1-227" fmla="*/ 1490761 w 1822079"/>
                <a:gd name="connsiteY1-228" fmla="*/ 0 h 381034"/>
                <a:gd name="connsiteX2-229" fmla="*/ 1822079 w 1822079"/>
                <a:gd name="connsiteY2-230" fmla="*/ 377092 h 381034"/>
                <a:gd name="connsiteX3-231" fmla="*/ 0 w 1822079"/>
                <a:gd name="connsiteY3-232" fmla="*/ 381034 h 381034"/>
                <a:gd name="connsiteX0-233" fmla="*/ 0 w 1822079"/>
                <a:gd name="connsiteY0-234" fmla="*/ 381034 h 381034"/>
                <a:gd name="connsiteX1-235" fmla="*/ 1490761 w 1822079"/>
                <a:gd name="connsiteY1-236" fmla="*/ 0 h 381034"/>
                <a:gd name="connsiteX2-237" fmla="*/ 1822079 w 1822079"/>
                <a:gd name="connsiteY2-238" fmla="*/ 377092 h 381034"/>
                <a:gd name="connsiteX3-239" fmla="*/ 0 w 1822079"/>
                <a:gd name="connsiteY3-240" fmla="*/ 381034 h 381034"/>
                <a:gd name="connsiteX0-241" fmla="*/ 0 w 1822079"/>
                <a:gd name="connsiteY0-242" fmla="*/ 376407 h 376407"/>
                <a:gd name="connsiteX1-243" fmla="*/ 1462705 w 1822079"/>
                <a:gd name="connsiteY1-244" fmla="*/ 0 h 376407"/>
                <a:gd name="connsiteX2-245" fmla="*/ 1822079 w 1822079"/>
                <a:gd name="connsiteY2-246" fmla="*/ 372465 h 376407"/>
                <a:gd name="connsiteX3-247" fmla="*/ 0 w 1822079"/>
                <a:gd name="connsiteY3-248" fmla="*/ 376407 h 376407"/>
                <a:gd name="connsiteX0-249" fmla="*/ 0 w 1822079"/>
                <a:gd name="connsiteY0-250" fmla="*/ 376407 h 376407"/>
                <a:gd name="connsiteX1-251" fmla="*/ 1462705 w 1822079"/>
                <a:gd name="connsiteY1-252" fmla="*/ 0 h 376407"/>
                <a:gd name="connsiteX2-253" fmla="*/ 1822079 w 1822079"/>
                <a:gd name="connsiteY2-254" fmla="*/ 372465 h 376407"/>
                <a:gd name="connsiteX3-255" fmla="*/ 0 w 1822079"/>
                <a:gd name="connsiteY3-256" fmla="*/ 376407 h 376407"/>
                <a:gd name="connsiteX0-257" fmla="*/ 0 w 1822079"/>
                <a:gd name="connsiteY0-258" fmla="*/ 376407 h 376407"/>
                <a:gd name="connsiteX1-259" fmla="*/ 1462705 w 1822079"/>
                <a:gd name="connsiteY1-260" fmla="*/ 0 h 376407"/>
                <a:gd name="connsiteX2-261" fmla="*/ 1822079 w 1822079"/>
                <a:gd name="connsiteY2-262" fmla="*/ 372465 h 376407"/>
                <a:gd name="connsiteX3-263" fmla="*/ 0 w 1822079"/>
                <a:gd name="connsiteY3-264" fmla="*/ 376407 h 376407"/>
                <a:gd name="connsiteX0-265" fmla="*/ 0 w 1822079"/>
                <a:gd name="connsiteY0-266" fmla="*/ 376407 h 376407"/>
                <a:gd name="connsiteX1-267" fmla="*/ 1462705 w 1822079"/>
                <a:gd name="connsiteY1-268" fmla="*/ 0 h 376407"/>
                <a:gd name="connsiteX2-269" fmla="*/ 1822079 w 1822079"/>
                <a:gd name="connsiteY2-270" fmla="*/ 372465 h 376407"/>
                <a:gd name="connsiteX3-271" fmla="*/ 0 w 1822079"/>
                <a:gd name="connsiteY3-272" fmla="*/ 376407 h 37640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822079" h="376407">
                  <a:moveTo>
                    <a:pt x="0" y="376407"/>
                  </a:moveTo>
                  <a:cubicBezTo>
                    <a:pt x="429232" y="264623"/>
                    <a:pt x="1031793" y="59444"/>
                    <a:pt x="1462705" y="0"/>
                  </a:cubicBezTo>
                  <a:cubicBezTo>
                    <a:pt x="1589674" y="100140"/>
                    <a:pt x="1641051" y="155143"/>
                    <a:pt x="1822079" y="372465"/>
                  </a:cubicBezTo>
                  <a:lnTo>
                    <a:pt x="0" y="376407"/>
                  </a:lnTo>
                  <a:close/>
                </a:path>
              </a:pathLst>
            </a:custGeom>
            <a:gradFill>
              <a:gsLst>
                <a:gs pos="12000">
                  <a:srgbClr val="000000">
                    <a:alpha val="45000"/>
                  </a:srgbClr>
                </a:gs>
                <a:gs pos="28000">
                  <a:srgbClr val="000000">
                    <a:alpha val="25000"/>
                  </a:srgbClr>
                </a:gs>
                <a:gs pos="81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66000">
                  <a:srgbClr val="000000">
                    <a:alpha val="6000"/>
                  </a:srgbClr>
                </a:gs>
                <a:gs pos="49000">
                  <a:srgbClr val="000000">
                    <a:alpha val="11000"/>
                  </a:srgbClr>
                </a:gs>
                <a:gs pos="0">
                  <a:schemeClr val="tx1">
                    <a:alpha val="48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8" name="任意多边形 22">
              <a:extLst>
                <a:ext uri="{FF2B5EF4-FFF2-40B4-BE49-F238E27FC236}">
                  <a16:creationId xmlns:a16="http://schemas.microsoft.com/office/drawing/2014/main" xmlns="" id="{8DBEF0A0-230D-442F-80D1-BEAA5A83F58A}"/>
                </a:ext>
              </a:extLst>
            </p:cNvPr>
            <p:cNvSpPr/>
            <p:nvPr/>
          </p:nvSpPr>
          <p:spPr>
            <a:xfrm>
              <a:off x="5816599" y="1672732"/>
              <a:ext cx="1982801" cy="3378705"/>
            </a:xfrm>
            <a:custGeom>
              <a:avLst/>
              <a:gdLst>
                <a:gd name="connsiteX0" fmla="*/ 2481682 w 2895600"/>
                <a:gd name="connsiteY0" fmla="*/ 0 h 4648200"/>
                <a:gd name="connsiteX1" fmla="*/ 2895600 w 2895600"/>
                <a:gd name="connsiteY1" fmla="*/ 450875 h 4648200"/>
                <a:gd name="connsiteX2" fmla="*/ 2895600 w 2895600"/>
                <a:gd name="connsiteY2" fmla="*/ 4197325 h 4648200"/>
                <a:gd name="connsiteX3" fmla="*/ 2481682 w 2895600"/>
                <a:gd name="connsiteY3" fmla="*/ 4648200 h 4648200"/>
                <a:gd name="connsiteX4" fmla="*/ 0 w 2895600"/>
                <a:gd name="connsiteY4" fmla="*/ 4357817 h 4648200"/>
                <a:gd name="connsiteX5" fmla="*/ 0 w 2895600"/>
                <a:gd name="connsiteY5" fmla="*/ 268088 h 4648200"/>
                <a:gd name="connsiteX6" fmla="*/ 242032 w 2895600"/>
                <a:gd name="connsiteY6" fmla="*/ 235199 h 4648200"/>
                <a:gd name="connsiteX7" fmla="*/ 2481682 w 2895600"/>
                <a:gd name="connsiteY7" fmla="*/ 0 h 464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0" h="4648200">
                  <a:moveTo>
                    <a:pt x="2481682" y="0"/>
                  </a:moveTo>
                  <a:cubicBezTo>
                    <a:pt x="2710282" y="0"/>
                    <a:pt x="2895600" y="201864"/>
                    <a:pt x="2895600" y="450875"/>
                  </a:cubicBezTo>
                  <a:lnTo>
                    <a:pt x="2895600" y="4197325"/>
                  </a:lnTo>
                  <a:cubicBezTo>
                    <a:pt x="2895600" y="4446336"/>
                    <a:pt x="2710282" y="4648200"/>
                    <a:pt x="2481682" y="4648200"/>
                  </a:cubicBezTo>
                  <a:lnTo>
                    <a:pt x="0" y="4357817"/>
                  </a:lnTo>
                  <a:lnTo>
                    <a:pt x="0" y="268088"/>
                  </a:lnTo>
                  <a:lnTo>
                    <a:pt x="242032" y="235199"/>
                  </a:lnTo>
                  <a:cubicBezTo>
                    <a:pt x="1160410" y="111219"/>
                    <a:pt x="2037182" y="0"/>
                    <a:pt x="248168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 w="28575">
              <a:gradFill>
                <a:gsLst>
                  <a:gs pos="0">
                    <a:srgbClr val="F7F7F7"/>
                  </a:gs>
                  <a:gs pos="100000">
                    <a:srgbClr val="CFCFCF"/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19" name="任意多边形 23">
            <a:extLst>
              <a:ext uri="{FF2B5EF4-FFF2-40B4-BE49-F238E27FC236}">
                <a16:creationId xmlns:a16="http://schemas.microsoft.com/office/drawing/2014/main" xmlns="" id="{843153A1-4502-4920-B794-23E2DDE71E0B}"/>
              </a:ext>
            </a:extLst>
          </p:cNvPr>
          <p:cNvSpPr/>
          <p:nvPr/>
        </p:nvSpPr>
        <p:spPr>
          <a:xfrm>
            <a:off x="2048594" y="2273645"/>
            <a:ext cx="2399839" cy="3418402"/>
          </a:xfrm>
          <a:custGeom>
            <a:avLst/>
            <a:gdLst>
              <a:gd name="connsiteX0" fmla="*/ 2481682 w 2895600"/>
              <a:gd name="connsiteY0" fmla="*/ 0 h 4648200"/>
              <a:gd name="connsiteX1" fmla="*/ 2895600 w 2895600"/>
              <a:gd name="connsiteY1" fmla="*/ 450875 h 4648200"/>
              <a:gd name="connsiteX2" fmla="*/ 2895600 w 2895600"/>
              <a:gd name="connsiteY2" fmla="*/ 4197325 h 4648200"/>
              <a:gd name="connsiteX3" fmla="*/ 2481682 w 2895600"/>
              <a:gd name="connsiteY3" fmla="*/ 4648200 h 4648200"/>
              <a:gd name="connsiteX4" fmla="*/ 0 w 2895600"/>
              <a:gd name="connsiteY4" fmla="*/ 4357817 h 4648200"/>
              <a:gd name="connsiteX5" fmla="*/ 0 w 2895600"/>
              <a:gd name="connsiteY5" fmla="*/ 268088 h 4648200"/>
              <a:gd name="connsiteX6" fmla="*/ 242032 w 2895600"/>
              <a:gd name="connsiteY6" fmla="*/ 235199 h 4648200"/>
              <a:gd name="connsiteX7" fmla="*/ 2481682 w 2895600"/>
              <a:gd name="connsiteY7" fmla="*/ 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95600" h="4648200">
                <a:moveTo>
                  <a:pt x="2481682" y="0"/>
                </a:moveTo>
                <a:cubicBezTo>
                  <a:pt x="2710282" y="0"/>
                  <a:pt x="2895600" y="201864"/>
                  <a:pt x="2895600" y="450875"/>
                </a:cubicBezTo>
                <a:lnTo>
                  <a:pt x="2895600" y="4197325"/>
                </a:lnTo>
                <a:cubicBezTo>
                  <a:pt x="2895600" y="4446336"/>
                  <a:pt x="2710282" y="4648200"/>
                  <a:pt x="2481682" y="4648200"/>
                </a:cubicBezTo>
                <a:lnTo>
                  <a:pt x="0" y="4357817"/>
                </a:lnTo>
                <a:lnTo>
                  <a:pt x="0" y="268088"/>
                </a:lnTo>
                <a:lnTo>
                  <a:pt x="242032" y="235199"/>
                </a:lnTo>
                <a:cubicBezTo>
                  <a:pt x="1160410" y="111219"/>
                  <a:pt x="2037182" y="0"/>
                  <a:pt x="248168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 w="28575">
            <a:gradFill>
              <a:gsLst>
                <a:gs pos="0">
                  <a:srgbClr val="F7F7F7"/>
                </a:gs>
                <a:gs pos="100000">
                  <a:schemeClr val="bg1">
                    <a:lumMod val="85000"/>
                  </a:schemeClr>
                </a:gs>
              </a:gsLst>
              <a:lin ang="10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20" name="任意多边形 24">
            <a:extLst>
              <a:ext uri="{FF2B5EF4-FFF2-40B4-BE49-F238E27FC236}">
                <a16:creationId xmlns:a16="http://schemas.microsoft.com/office/drawing/2014/main" xmlns="" id="{BBC490DF-8C7F-4B83-8651-54BAFF596CA8}"/>
              </a:ext>
            </a:extLst>
          </p:cNvPr>
          <p:cNvSpPr/>
          <p:nvPr/>
        </p:nvSpPr>
        <p:spPr>
          <a:xfrm>
            <a:off x="786043" y="2393819"/>
            <a:ext cx="1279027" cy="3216238"/>
          </a:xfrm>
          <a:custGeom>
            <a:avLst/>
            <a:gdLst>
              <a:gd name="connsiteX0" fmla="*/ 767235 w 1271587"/>
              <a:gd name="connsiteY0" fmla="*/ 0 h 3197529"/>
              <a:gd name="connsiteX1" fmla="*/ 1271587 w 1271587"/>
              <a:gd name="connsiteY1" fmla="*/ 126088 h 3197529"/>
              <a:gd name="connsiteX2" fmla="*/ 1271587 w 1271587"/>
              <a:gd name="connsiteY2" fmla="*/ 3066470 h 3197529"/>
              <a:gd name="connsiteX3" fmla="*/ 747354 w 1271587"/>
              <a:gd name="connsiteY3" fmla="*/ 3197529 h 3197529"/>
              <a:gd name="connsiteX4" fmla="*/ 605625 w 1271587"/>
              <a:gd name="connsiteY4" fmla="*/ 3068717 h 3197529"/>
              <a:gd name="connsiteX5" fmla="*/ 0 w 1271587"/>
              <a:gd name="connsiteY5" fmla="*/ 1606609 h 3197529"/>
              <a:gd name="connsiteX6" fmla="*/ 752463 w 1271587"/>
              <a:gd name="connsiteY6" fmla="*/ 11047 h 3197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587" h="3197529">
                <a:moveTo>
                  <a:pt x="767235" y="0"/>
                </a:moveTo>
                <a:lnTo>
                  <a:pt x="1271587" y="126088"/>
                </a:lnTo>
                <a:lnTo>
                  <a:pt x="1271587" y="3066470"/>
                </a:lnTo>
                <a:lnTo>
                  <a:pt x="747354" y="3197529"/>
                </a:lnTo>
                <a:lnTo>
                  <a:pt x="605625" y="3068717"/>
                </a:lnTo>
                <a:cubicBezTo>
                  <a:pt x="231439" y="2694531"/>
                  <a:pt x="0" y="2177598"/>
                  <a:pt x="0" y="1606609"/>
                </a:cubicBezTo>
                <a:cubicBezTo>
                  <a:pt x="0" y="964247"/>
                  <a:pt x="292915" y="390299"/>
                  <a:pt x="752463" y="11047"/>
                </a:cubicBezTo>
                <a:close/>
              </a:path>
            </a:pathLst>
          </a:custGeom>
          <a:solidFill>
            <a:srgbClr val="5BADA5"/>
          </a:solidFill>
          <a:ln>
            <a:noFill/>
          </a:ln>
          <a:effectLst>
            <a:innerShdw blurRad="177800" dist="101600" dir="10800000">
              <a:srgbClr val="1F1F1F">
                <a:alpha val="49804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21" name="文本框 3">
            <a:extLst>
              <a:ext uri="{FF2B5EF4-FFF2-40B4-BE49-F238E27FC236}">
                <a16:creationId xmlns:a16="http://schemas.microsoft.com/office/drawing/2014/main" xmlns="" id="{B6D7B5CB-7A79-4957-ACA7-2DEC2A937A40}"/>
              </a:ext>
            </a:extLst>
          </p:cNvPr>
          <p:cNvSpPr txBox="1"/>
          <p:nvPr/>
        </p:nvSpPr>
        <p:spPr>
          <a:xfrm rot="10800000">
            <a:off x="1243709" y="2915256"/>
            <a:ext cx="677108" cy="193564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ru-RU" altLang="zh-CN" sz="3200" b="1" dirty="0" smtClean="0">
                <a:solidFill>
                  <a:prstClr val="white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2024-2026</a:t>
            </a:r>
            <a:endParaRPr lang="zh-CN" altLang="en-US" sz="3200" b="1" dirty="0">
              <a:solidFill>
                <a:prstClr val="white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43" name="矩形 52">
            <a:extLst>
              <a:ext uri="{FF2B5EF4-FFF2-40B4-BE49-F238E27FC236}">
                <a16:creationId xmlns:a16="http://schemas.microsoft.com/office/drawing/2014/main" xmlns="" id="{FCB1C8B9-8DBA-4897-8B40-C557524ABED6}"/>
              </a:ext>
            </a:extLst>
          </p:cNvPr>
          <p:cNvSpPr/>
          <p:nvPr/>
        </p:nvSpPr>
        <p:spPr>
          <a:xfrm>
            <a:off x="2238062" y="3525589"/>
            <a:ext cx="1994403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Первоочередное включение расходов, по которым возможно софинансирование областного бюджета</a:t>
            </a:r>
          </a:p>
        </p:txBody>
      </p:sp>
      <p:sp>
        <p:nvSpPr>
          <p:cNvPr id="44" name="矩形 52">
            <a:extLst>
              <a:ext uri="{FF2B5EF4-FFF2-40B4-BE49-F238E27FC236}">
                <a16:creationId xmlns:a16="http://schemas.microsoft.com/office/drawing/2014/main" xmlns="" id="{00D98E9C-FD50-4C5B-B906-33A503DBAC2A}"/>
              </a:ext>
            </a:extLst>
          </p:cNvPr>
          <p:cNvSpPr/>
          <p:nvPr/>
        </p:nvSpPr>
        <p:spPr>
          <a:xfrm>
            <a:off x="4527356" y="3042697"/>
            <a:ext cx="2029963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Соблюдение уровня оплаты труда работников в соответствии с Указом Президента № 597 «О мероприятиях по реализации государственной социальной политики»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5" name="矩形 52">
            <a:extLst>
              <a:ext uri="{FF2B5EF4-FFF2-40B4-BE49-F238E27FC236}">
                <a16:creationId xmlns:a16="http://schemas.microsoft.com/office/drawing/2014/main" xmlns="" id="{D3D0E06B-28A4-4A3F-82CA-FC83741A8294}"/>
              </a:ext>
            </a:extLst>
          </p:cNvPr>
          <p:cNvSpPr/>
          <p:nvPr/>
        </p:nvSpPr>
        <p:spPr>
          <a:xfrm>
            <a:off x="6884124" y="3117176"/>
            <a:ext cx="1988027" cy="2759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ИНДЕКСАЦИЯ:</a:t>
            </a:r>
          </a:p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должностных окладов работников муниципальных учреждений на 4,6% с 01.01.2024.</a:t>
            </a: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расходов на мероприятия МП на 4,6 %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1500"/>
              </a:lnSpc>
              <a:buNone/>
            </a:pPr>
            <a:endParaRPr lang="ru-RU" altLang="zh-CN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KSO_Shape"/>
          <p:cNvSpPr/>
          <p:nvPr/>
        </p:nvSpPr>
        <p:spPr bwMode="auto">
          <a:xfrm>
            <a:off x="2986191" y="2903619"/>
            <a:ext cx="346641" cy="294644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rgbClr val="002060"/>
          </a:solid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</a:endParaRPr>
          </a:p>
        </p:txBody>
      </p:sp>
      <p:sp>
        <p:nvSpPr>
          <p:cNvPr id="37" name="KSO_Shape"/>
          <p:cNvSpPr/>
          <p:nvPr/>
        </p:nvSpPr>
        <p:spPr bwMode="auto">
          <a:xfrm>
            <a:off x="5350448" y="2646028"/>
            <a:ext cx="321647" cy="273936"/>
          </a:xfrm>
          <a:custGeom>
            <a:avLst/>
            <a:gdLst>
              <a:gd name="T0" fmla="*/ 432030 w 2125663"/>
              <a:gd name="T1" fmla="*/ 1344893 h 1811338"/>
              <a:gd name="T2" fmla="*/ 462740 w 2125663"/>
              <a:gd name="T3" fmla="*/ 1477960 h 1811338"/>
              <a:gd name="T4" fmla="*/ 513638 w 2125663"/>
              <a:gd name="T5" fmla="*/ 1557743 h 1811338"/>
              <a:gd name="T6" fmla="*/ 516481 w 2125663"/>
              <a:gd name="T7" fmla="*/ 1336346 h 1811338"/>
              <a:gd name="T8" fmla="*/ 503401 w 2125663"/>
              <a:gd name="T9" fmla="*/ 1310416 h 1811338"/>
              <a:gd name="T10" fmla="*/ 515913 w 2125663"/>
              <a:gd name="T11" fmla="*/ 1250009 h 1811338"/>
              <a:gd name="T12" fmla="*/ 618846 w 2125663"/>
              <a:gd name="T13" fmla="*/ 1242885 h 1811338"/>
              <a:gd name="T14" fmla="*/ 643583 w 2125663"/>
              <a:gd name="T15" fmla="*/ 1263116 h 1811338"/>
              <a:gd name="T16" fmla="*/ 642446 w 2125663"/>
              <a:gd name="T17" fmla="*/ 1324948 h 1811338"/>
              <a:gd name="T18" fmla="*/ 619414 w 2125663"/>
              <a:gd name="T19" fmla="*/ 1342899 h 1811338"/>
              <a:gd name="T20" fmla="*/ 664057 w 2125663"/>
              <a:gd name="T21" fmla="*/ 1524691 h 1811338"/>
              <a:gd name="T22" fmla="*/ 704434 w 2125663"/>
              <a:gd name="T23" fmla="*/ 1417553 h 1811338"/>
              <a:gd name="T24" fmla="*/ 725191 w 2125663"/>
              <a:gd name="T25" fmla="*/ 1259697 h 1811338"/>
              <a:gd name="T26" fmla="*/ 857412 w 2125663"/>
              <a:gd name="T27" fmla="*/ 1192451 h 1811338"/>
              <a:gd name="T28" fmla="*/ 923096 w 2125663"/>
              <a:gd name="T29" fmla="*/ 1212682 h 1811338"/>
              <a:gd name="T30" fmla="*/ 970013 w 2125663"/>
              <a:gd name="T31" fmla="*/ 1259697 h 1811338"/>
              <a:gd name="T32" fmla="*/ 990201 w 2125663"/>
              <a:gd name="T33" fmla="*/ 1325233 h 1811338"/>
              <a:gd name="T34" fmla="*/ 980818 w 2125663"/>
              <a:gd name="T35" fmla="*/ 1537228 h 1811338"/>
              <a:gd name="T36" fmla="*/ 935891 w 2125663"/>
              <a:gd name="T37" fmla="*/ 1570566 h 1811338"/>
              <a:gd name="T38" fmla="*/ 798837 w 2125663"/>
              <a:gd name="T39" fmla="*/ 1607608 h 1811338"/>
              <a:gd name="T40" fmla="*/ 617424 w 2125663"/>
              <a:gd name="T41" fmla="*/ 1622140 h 1811338"/>
              <a:gd name="T42" fmla="*/ 428049 w 2125663"/>
              <a:gd name="T43" fmla="*/ 1615872 h 1811338"/>
              <a:gd name="T44" fmla="*/ 264551 w 2125663"/>
              <a:gd name="T45" fmla="*/ 1588232 h 1811338"/>
              <a:gd name="T46" fmla="*/ 180669 w 2125663"/>
              <a:gd name="T47" fmla="*/ 1549481 h 1811338"/>
              <a:gd name="T48" fmla="*/ 159912 w 2125663"/>
              <a:gd name="T49" fmla="*/ 1517283 h 1811338"/>
              <a:gd name="T50" fmla="*/ 167873 w 2125663"/>
              <a:gd name="T51" fmla="*/ 1284201 h 1811338"/>
              <a:gd name="T52" fmla="*/ 205123 w 2125663"/>
              <a:gd name="T53" fmla="*/ 1228638 h 1811338"/>
              <a:gd name="T54" fmla="*/ 264266 w 2125663"/>
              <a:gd name="T55" fmla="*/ 1196440 h 1811338"/>
              <a:gd name="T56" fmla="*/ 421225 w 2125663"/>
              <a:gd name="T57" fmla="*/ 1183048 h 1811338"/>
              <a:gd name="T58" fmla="*/ 433514 w 2125663"/>
              <a:gd name="T59" fmla="*/ 761303 h 1811338"/>
              <a:gd name="T60" fmla="*/ 391450 w 2125663"/>
              <a:gd name="T61" fmla="*/ 813630 h 1811338"/>
              <a:gd name="T62" fmla="*/ 379229 w 2125663"/>
              <a:gd name="T63" fmla="*/ 902075 h 1811338"/>
              <a:gd name="T64" fmla="*/ 414756 w 2125663"/>
              <a:gd name="T65" fmla="*/ 1016114 h 1811338"/>
              <a:gd name="T66" fmla="*/ 487516 w 2125663"/>
              <a:gd name="T67" fmla="*/ 1099439 h 1811338"/>
              <a:gd name="T68" fmla="*/ 567666 w 2125663"/>
              <a:gd name="T69" fmla="*/ 1135272 h 1811338"/>
              <a:gd name="T70" fmla="*/ 645542 w 2125663"/>
              <a:gd name="T71" fmla="*/ 1111099 h 1811338"/>
              <a:gd name="T72" fmla="*/ 722282 w 2125663"/>
              <a:gd name="T73" fmla="*/ 1035452 h 1811338"/>
              <a:gd name="T74" fmla="*/ 767757 w 2125663"/>
              <a:gd name="T75" fmla="*/ 926248 h 1811338"/>
              <a:gd name="T76" fmla="*/ 666290 w 2125663"/>
              <a:gd name="T77" fmla="*/ 863967 h 1811338"/>
              <a:gd name="T78" fmla="*/ 546918 w 2125663"/>
              <a:gd name="T79" fmla="*/ 832116 h 1811338"/>
              <a:gd name="T80" fmla="*/ 484389 w 2125663"/>
              <a:gd name="T81" fmla="*/ 790595 h 1811338"/>
              <a:gd name="T82" fmla="*/ 452273 w 2125663"/>
              <a:gd name="T83" fmla="*/ 760734 h 1811338"/>
              <a:gd name="T84" fmla="*/ 568234 w 2125663"/>
              <a:gd name="T85" fmla="*/ 587258 h 1811338"/>
              <a:gd name="T86" fmla="*/ 631616 w 2125663"/>
              <a:gd name="T87" fmla="*/ 594937 h 1811338"/>
              <a:gd name="T88" fmla="*/ 705513 w 2125663"/>
              <a:gd name="T89" fmla="*/ 631054 h 1811338"/>
              <a:gd name="T90" fmla="*/ 790210 w 2125663"/>
              <a:gd name="T91" fmla="*/ 732864 h 1811338"/>
              <a:gd name="T92" fmla="*/ 826306 w 2125663"/>
              <a:gd name="T93" fmla="*/ 873920 h 1811338"/>
              <a:gd name="T94" fmla="*/ 818064 w 2125663"/>
              <a:gd name="T95" fmla="*/ 959237 h 1811338"/>
              <a:gd name="T96" fmla="*/ 780831 w 2125663"/>
              <a:gd name="T97" fmla="*/ 1048534 h 1811338"/>
              <a:gd name="T98" fmla="*/ 687607 w 2125663"/>
              <a:gd name="T99" fmla="*/ 1148922 h 1811338"/>
              <a:gd name="T100" fmla="*/ 588983 w 2125663"/>
              <a:gd name="T101" fmla="*/ 1190727 h 1811338"/>
              <a:gd name="T102" fmla="*/ 525033 w 2125663"/>
              <a:gd name="T103" fmla="*/ 1182480 h 1811338"/>
              <a:gd name="T104" fmla="*/ 421293 w 2125663"/>
              <a:gd name="T105" fmla="*/ 1115081 h 1811338"/>
              <a:gd name="T106" fmla="*/ 345406 w 2125663"/>
              <a:gd name="T107" fmla="*/ 1002463 h 1811338"/>
              <a:gd name="T108" fmla="*/ 325511 w 2125663"/>
              <a:gd name="T109" fmla="*/ 929092 h 1811338"/>
              <a:gd name="T110" fmla="*/ 330627 w 2125663"/>
              <a:gd name="T111" fmla="*/ 813915 h 1811338"/>
              <a:gd name="T112" fmla="*/ 388324 w 2125663"/>
              <a:gd name="T113" fmla="*/ 686510 h 1811338"/>
              <a:gd name="T114" fmla="*/ 482400 w 2125663"/>
              <a:gd name="T115" fmla="*/ 608303 h 1811338"/>
              <a:gd name="T116" fmla="*/ 542939 w 2125663"/>
              <a:gd name="T117" fmla="*/ 589534 h 1811338"/>
              <a:gd name="T118" fmla="*/ 0 w 2125663"/>
              <a:gd name="T119" fmla="*/ 0 h 1811338"/>
              <a:gd name="T120" fmla="*/ 174993 w 2125663"/>
              <a:gd name="T121" fmla="*/ 1118883 h 18113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25663" h="1811338">
                <a:moveTo>
                  <a:pt x="470017" y="1320800"/>
                </a:moveTo>
                <a:lnTo>
                  <a:pt x="470335" y="1343069"/>
                </a:lnTo>
                <a:lnTo>
                  <a:pt x="471286" y="1364382"/>
                </a:lnTo>
                <a:lnTo>
                  <a:pt x="472238" y="1385696"/>
                </a:lnTo>
                <a:lnTo>
                  <a:pt x="473190" y="1406374"/>
                </a:lnTo>
                <a:lnTo>
                  <a:pt x="474459" y="1426415"/>
                </a:lnTo>
                <a:lnTo>
                  <a:pt x="476363" y="1446139"/>
                </a:lnTo>
                <a:lnTo>
                  <a:pt x="478267" y="1464908"/>
                </a:lnTo>
                <a:lnTo>
                  <a:pt x="480170" y="1483677"/>
                </a:lnTo>
                <a:lnTo>
                  <a:pt x="482074" y="1501491"/>
                </a:lnTo>
                <a:lnTo>
                  <a:pt x="484612" y="1518988"/>
                </a:lnTo>
                <a:lnTo>
                  <a:pt x="487468" y="1535530"/>
                </a:lnTo>
                <a:lnTo>
                  <a:pt x="490323" y="1552072"/>
                </a:lnTo>
                <a:lnTo>
                  <a:pt x="493179" y="1567660"/>
                </a:lnTo>
                <a:lnTo>
                  <a:pt x="496352" y="1582611"/>
                </a:lnTo>
                <a:lnTo>
                  <a:pt x="500159" y="1597563"/>
                </a:lnTo>
                <a:lnTo>
                  <a:pt x="503649" y="1611560"/>
                </a:lnTo>
                <a:lnTo>
                  <a:pt x="507774" y="1624921"/>
                </a:lnTo>
                <a:lnTo>
                  <a:pt x="511899" y="1637646"/>
                </a:lnTo>
                <a:lnTo>
                  <a:pt x="516341" y="1650052"/>
                </a:lnTo>
                <a:lnTo>
                  <a:pt x="520783" y="1661505"/>
                </a:lnTo>
                <a:lnTo>
                  <a:pt x="525859" y="1672639"/>
                </a:lnTo>
                <a:lnTo>
                  <a:pt x="530936" y="1683137"/>
                </a:lnTo>
                <a:lnTo>
                  <a:pt x="536329" y="1692998"/>
                </a:lnTo>
                <a:lnTo>
                  <a:pt x="541723" y="1702224"/>
                </a:lnTo>
                <a:lnTo>
                  <a:pt x="547752" y="1710813"/>
                </a:lnTo>
                <a:lnTo>
                  <a:pt x="553463" y="1718766"/>
                </a:lnTo>
                <a:lnTo>
                  <a:pt x="559808" y="1726083"/>
                </a:lnTo>
                <a:lnTo>
                  <a:pt x="566154" y="1732763"/>
                </a:lnTo>
                <a:lnTo>
                  <a:pt x="573134" y="1739125"/>
                </a:lnTo>
                <a:lnTo>
                  <a:pt x="580114" y="1744215"/>
                </a:lnTo>
                <a:lnTo>
                  <a:pt x="587412" y="1749305"/>
                </a:lnTo>
                <a:lnTo>
                  <a:pt x="594709" y="1753123"/>
                </a:lnTo>
                <a:lnTo>
                  <a:pt x="594709" y="1499901"/>
                </a:lnTo>
                <a:lnTo>
                  <a:pt x="591537" y="1499264"/>
                </a:lnTo>
                <a:lnTo>
                  <a:pt x="588047" y="1498310"/>
                </a:lnTo>
                <a:lnTo>
                  <a:pt x="584874" y="1497038"/>
                </a:lnTo>
                <a:lnTo>
                  <a:pt x="582018" y="1495765"/>
                </a:lnTo>
                <a:lnTo>
                  <a:pt x="579163" y="1494175"/>
                </a:lnTo>
                <a:lnTo>
                  <a:pt x="576307" y="1491948"/>
                </a:lnTo>
                <a:lnTo>
                  <a:pt x="573769" y="1489721"/>
                </a:lnTo>
                <a:lnTo>
                  <a:pt x="571548" y="1487494"/>
                </a:lnTo>
                <a:lnTo>
                  <a:pt x="569327" y="1484949"/>
                </a:lnTo>
                <a:lnTo>
                  <a:pt x="567106" y="1482404"/>
                </a:lnTo>
                <a:lnTo>
                  <a:pt x="565519" y="1479223"/>
                </a:lnTo>
                <a:lnTo>
                  <a:pt x="564250" y="1476360"/>
                </a:lnTo>
                <a:lnTo>
                  <a:pt x="563298" y="1473179"/>
                </a:lnTo>
                <a:lnTo>
                  <a:pt x="562347" y="1469998"/>
                </a:lnTo>
                <a:lnTo>
                  <a:pt x="562029" y="1466180"/>
                </a:lnTo>
                <a:lnTo>
                  <a:pt x="561712" y="1462999"/>
                </a:lnTo>
                <a:lnTo>
                  <a:pt x="561712" y="1425143"/>
                </a:lnTo>
                <a:lnTo>
                  <a:pt x="562029" y="1421007"/>
                </a:lnTo>
                <a:lnTo>
                  <a:pt x="562664" y="1417508"/>
                </a:lnTo>
                <a:lnTo>
                  <a:pt x="563616" y="1414009"/>
                </a:lnTo>
                <a:lnTo>
                  <a:pt x="564885" y="1410191"/>
                </a:lnTo>
                <a:lnTo>
                  <a:pt x="566154" y="1407010"/>
                </a:lnTo>
                <a:lnTo>
                  <a:pt x="568375" y="1403829"/>
                </a:lnTo>
                <a:lnTo>
                  <a:pt x="570596" y="1400966"/>
                </a:lnTo>
                <a:lnTo>
                  <a:pt x="572817" y="1398103"/>
                </a:lnTo>
                <a:lnTo>
                  <a:pt x="575673" y="1395558"/>
                </a:lnTo>
                <a:lnTo>
                  <a:pt x="578528" y="1393649"/>
                </a:lnTo>
                <a:lnTo>
                  <a:pt x="581701" y="1391741"/>
                </a:lnTo>
                <a:lnTo>
                  <a:pt x="584874" y="1390150"/>
                </a:lnTo>
                <a:lnTo>
                  <a:pt x="588364" y="1388878"/>
                </a:lnTo>
                <a:lnTo>
                  <a:pt x="592171" y="1387605"/>
                </a:lnTo>
                <a:lnTo>
                  <a:pt x="595979" y="1386969"/>
                </a:lnTo>
                <a:lnTo>
                  <a:pt x="599786" y="1386969"/>
                </a:lnTo>
                <a:lnTo>
                  <a:pt x="682597" y="1386969"/>
                </a:lnTo>
                <a:lnTo>
                  <a:pt x="686721" y="1386969"/>
                </a:lnTo>
                <a:lnTo>
                  <a:pt x="690529" y="1387605"/>
                </a:lnTo>
                <a:lnTo>
                  <a:pt x="694019" y="1388878"/>
                </a:lnTo>
                <a:lnTo>
                  <a:pt x="697826" y="1390150"/>
                </a:lnTo>
                <a:lnTo>
                  <a:pt x="700999" y="1391741"/>
                </a:lnTo>
                <a:lnTo>
                  <a:pt x="704172" y="1393649"/>
                </a:lnTo>
                <a:lnTo>
                  <a:pt x="707345" y="1395558"/>
                </a:lnTo>
                <a:lnTo>
                  <a:pt x="709883" y="1398103"/>
                </a:lnTo>
                <a:lnTo>
                  <a:pt x="712104" y="1400966"/>
                </a:lnTo>
                <a:lnTo>
                  <a:pt x="714325" y="1403829"/>
                </a:lnTo>
                <a:lnTo>
                  <a:pt x="716229" y="1407010"/>
                </a:lnTo>
                <a:lnTo>
                  <a:pt x="718132" y="1410191"/>
                </a:lnTo>
                <a:lnTo>
                  <a:pt x="719402" y="1414009"/>
                </a:lnTo>
                <a:lnTo>
                  <a:pt x="720353" y="1417508"/>
                </a:lnTo>
                <a:lnTo>
                  <a:pt x="720671" y="1421007"/>
                </a:lnTo>
                <a:lnTo>
                  <a:pt x="720988" y="1425143"/>
                </a:lnTo>
                <a:lnTo>
                  <a:pt x="720988" y="1462999"/>
                </a:lnTo>
                <a:lnTo>
                  <a:pt x="720988" y="1466180"/>
                </a:lnTo>
                <a:lnTo>
                  <a:pt x="720353" y="1469998"/>
                </a:lnTo>
                <a:lnTo>
                  <a:pt x="719719" y="1473179"/>
                </a:lnTo>
                <a:lnTo>
                  <a:pt x="718450" y="1476360"/>
                </a:lnTo>
                <a:lnTo>
                  <a:pt x="716863" y="1479223"/>
                </a:lnTo>
                <a:lnTo>
                  <a:pt x="715277" y="1482404"/>
                </a:lnTo>
                <a:lnTo>
                  <a:pt x="713373" y="1484949"/>
                </a:lnTo>
                <a:lnTo>
                  <a:pt x="711469" y="1487494"/>
                </a:lnTo>
                <a:lnTo>
                  <a:pt x="708931" y="1489721"/>
                </a:lnTo>
                <a:lnTo>
                  <a:pt x="706710" y="1491948"/>
                </a:lnTo>
                <a:lnTo>
                  <a:pt x="703537" y="1494175"/>
                </a:lnTo>
                <a:lnTo>
                  <a:pt x="700682" y="1495765"/>
                </a:lnTo>
                <a:lnTo>
                  <a:pt x="697826" y="1497038"/>
                </a:lnTo>
                <a:lnTo>
                  <a:pt x="694653" y="1498310"/>
                </a:lnTo>
                <a:lnTo>
                  <a:pt x="691163" y="1499264"/>
                </a:lnTo>
                <a:lnTo>
                  <a:pt x="687991" y="1499901"/>
                </a:lnTo>
                <a:lnTo>
                  <a:pt x="687991" y="1753123"/>
                </a:lnTo>
                <a:lnTo>
                  <a:pt x="695605" y="1749305"/>
                </a:lnTo>
                <a:lnTo>
                  <a:pt x="702586" y="1744215"/>
                </a:lnTo>
                <a:lnTo>
                  <a:pt x="709566" y="1739125"/>
                </a:lnTo>
                <a:lnTo>
                  <a:pt x="716229" y="1732763"/>
                </a:lnTo>
                <a:lnTo>
                  <a:pt x="722892" y="1726083"/>
                </a:lnTo>
                <a:lnTo>
                  <a:pt x="729237" y="1718766"/>
                </a:lnTo>
                <a:lnTo>
                  <a:pt x="734948" y="1710813"/>
                </a:lnTo>
                <a:lnTo>
                  <a:pt x="740977" y="1702224"/>
                </a:lnTo>
                <a:lnTo>
                  <a:pt x="746371" y="1692998"/>
                </a:lnTo>
                <a:lnTo>
                  <a:pt x="751447" y="1683137"/>
                </a:lnTo>
                <a:lnTo>
                  <a:pt x="756841" y="1672639"/>
                </a:lnTo>
                <a:lnTo>
                  <a:pt x="761600" y="1661505"/>
                </a:lnTo>
                <a:lnTo>
                  <a:pt x="766359" y="1650052"/>
                </a:lnTo>
                <a:lnTo>
                  <a:pt x="770801" y="1637646"/>
                </a:lnTo>
                <a:lnTo>
                  <a:pt x="774926" y="1624921"/>
                </a:lnTo>
                <a:lnTo>
                  <a:pt x="779051" y="1611560"/>
                </a:lnTo>
                <a:lnTo>
                  <a:pt x="782541" y="1597563"/>
                </a:lnTo>
                <a:lnTo>
                  <a:pt x="786031" y="1582611"/>
                </a:lnTo>
                <a:lnTo>
                  <a:pt x="789521" y="1567660"/>
                </a:lnTo>
                <a:lnTo>
                  <a:pt x="792377" y="1552072"/>
                </a:lnTo>
                <a:lnTo>
                  <a:pt x="795232" y="1535530"/>
                </a:lnTo>
                <a:lnTo>
                  <a:pt x="797770" y="1518988"/>
                </a:lnTo>
                <a:lnTo>
                  <a:pt x="800626" y="1501491"/>
                </a:lnTo>
                <a:lnTo>
                  <a:pt x="802530" y="1483677"/>
                </a:lnTo>
                <a:lnTo>
                  <a:pt x="804751" y="1464908"/>
                </a:lnTo>
                <a:lnTo>
                  <a:pt x="806337" y="1446139"/>
                </a:lnTo>
                <a:lnTo>
                  <a:pt x="807923" y="1426415"/>
                </a:lnTo>
                <a:lnTo>
                  <a:pt x="809193" y="1406374"/>
                </a:lnTo>
                <a:lnTo>
                  <a:pt x="810779" y="1385696"/>
                </a:lnTo>
                <a:lnTo>
                  <a:pt x="811731" y="1364382"/>
                </a:lnTo>
                <a:lnTo>
                  <a:pt x="812365" y="1343069"/>
                </a:lnTo>
                <a:lnTo>
                  <a:pt x="813000" y="1320800"/>
                </a:lnTo>
                <a:lnTo>
                  <a:pt x="840921" y="1322709"/>
                </a:lnTo>
                <a:lnTo>
                  <a:pt x="866621" y="1324300"/>
                </a:lnTo>
                <a:lnTo>
                  <a:pt x="909771" y="1327481"/>
                </a:lnTo>
                <a:lnTo>
                  <a:pt x="938644" y="1330026"/>
                </a:lnTo>
                <a:lnTo>
                  <a:pt x="948797" y="1330980"/>
                </a:lnTo>
                <a:lnTo>
                  <a:pt x="956729" y="1331298"/>
                </a:lnTo>
                <a:lnTo>
                  <a:pt x="964661" y="1331934"/>
                </a:lnTo>
                <a:lnTo>
                  <a:pt x="972593" y="1332889"/>
                </a:lnTo>
                <a:lnTo>
                  <a:pt x="980208" y="1334161"/>
                </a:lnTo>
                <a:lnTo>
                  <a:pt x="987823" y="1335752"/>
                </a:lnTo>
                <a:lnTo>
                  <a:pt x="995437" y="1337979"/>
                </a:lnTo>
                <a:lnTo>
                  <a:pt x="1002418" y="1340205"/>
                </a:lnTo>
                <a:lnTo>
                  <a:pt x="1009715" y="1343387"/>
                </a:lnTo>
                <a:lnTo>
                  <a:pt x="1016378" y="1346250"/>
                </a:lnTo>
                <a:lnTo>
                  <a:pt x="1023358" y="1349749"/>
                </a:lnTo>
                <a:lnTo>
                  <a:pt x="1030021" y="1353885"/>
                </a:lnTo>
                <a:lnTo>
                  <a:pt x="1036050" y="1357702"/>
                </a:lnTo>
                <a:lnTo>
                  <a:pt x="1042395" y="1361837"/>
                </a:lnTo>
                <a:lnTo>
                  <a:pt x="1048106" y="1366927"/>
                </a:lnTo>
                <a:lnTo>
                  <a:pt x="1053817" y="1371699"/>
                </a:lnTo>
                <a:lnTo>
                  <a:pt x="1059211" y="1377107"/>
                </a:lnTo>
                <a:lnTo>
                  <a:pt x="1064605" y="1382197"/>
                </a:lnTo>
                <a:lnTo>
                  <a:pt x="1069364" y="1388241"/>
                </a:lnTo>
                <a:lnTo>
                  <a:pt x="1073806" y="1393967"/>
                </a:lnTo>
                <a:lnTo>
                  <a:pt x="1078248" y="1400012"/>
                </a:lnTo>
                <a:lnTo>
                  <a:pt x="1082373" y="1406374"/>
                </a:lnTo>
                <a:lnTo>
                  <a:pt x="1085863" y="1413054"/>
                </a:lnTo>
                <a:lnTo>
                  <a:pt x="1089670" y="1419735"/>
                </a:lnTo>
                <a:lnTo>
                  <a:pt x="1092843" y="1426734"/>
                </a:lnTo>
                <a:lnTo>
                  <a:pt x="1095381" y="1433732"/>
                </a:lnTo>
                <a:lnTo>
                  <a:pt x="1097920" y="1441049"/>
                </a:lnTo>
                <a:lnTo>
                  <a:pt x="1100141" y="1448684"/>
                </a:lnTo>
                <a:lnTo>
                  <a:pt x="1101727" y="1456000"/>
                </a:lnTo>
                <a:lnTo>
                  <a:pt x="1103314" y="1463635"/>
                </a:lnTo>
                <a:lnTo>
                  <a:pt x="1104265" y="1471588"/>
                </a:lnTo>
                <a:lnTo>
                  <a:pt x="1104900" y="1479541"/>
                </a:lnTo>
                <a:lnTo>
                  <a:pt x="1104900" y="1487494"/>
                </a:lnTo>
                <a:lnTo>
                  <a:pt x="1104900" y="1686000"/>
                </a:lnTo>
                <a:lnTo>
                  <a:pt x="1104900" y="1690135"/>
                </a:lnTo>
                <a:lnTo>
                  <a:pt x="1104265" y="1693953"/>
                </a:lnTo>
                <a:lnTo>
                  <a:pt x="1103631" y="1697770"/>
                </a:lnTo>
                <a:lnTo>
                  <a:pt x="1102362" y="1701906"/>
                </a:lnTo>
                <a:lnTo>
                  <a:pt x="1101093" y="1705405"/>
                </a:lnTo>
                <a:lnTo>
                  <a:pt x="1099189" y="1709222"/>
                </a:lnTo>
                <a:lnTo>
                  <a:pt x="1096968" y="1713040"/>
                </a:lnTo>
                <a:lnTo>
                  <a:pt x="1094430" y="1716221"/>
                </a:lnTo>
                <a:lnTo>
                  <a:pt x="1091891" y="1719720"/>
                </a:lnTo>
                <a:lnTo>
                  <a:pt x="1089036" y="1722901"/>
                </a:lnTo>
                <a:lnTo>
                  <a:pt x="1085546" y="1726719"/>
                </a:lnTo>
                <a:lnTo>
                  <a:pt x="1082056" y="1729900"/>
                </a:lnTo>
                <a:lnTo>
                  <a:pt x="1078248" y="1732763"/>
                </a:lnTo>
                <a:lnTo>
                  <a:pt x="1074124" y="1736262"/>
                </a:lnTo>
                <a:lnTo>
                  <a:pt x="1069682" y="1739125"/>
                </a:lnTo>
                <a:lnTo>
                  <a:pt x="1065240" y="1741989"/>
                </a:lnTo>
                <a:lnTo>
                  <a:pt x="1055404" y="1748033"/>
                </a:lnTo>
                <a:lnTo>
                  <a:pt x="1044299" y="1753441"/>
                </a:lnTo>
                <a:lnTo>
                  <a:pt x="1032560" y="1758531"/>
                </a:lnTo>
                <a:lnTo>
                  <a:pt x="1019868" y="1763939"/>
                </a:lnTo>
                <a:lnTo>
                  <a:pt x="1005908" y="1768392"/>
                </a:lnTo>
                <a:lnTo>
                  <a:pt x="991630" y="1773164"/>
                </a:lnTo>
                <a:lnTo>
                  <a:pt x="976718" y="1777300"/>
                </a:lnTo>
                <a:lnTo>
                  <a:pt x="960854" y="1781117"/>
                </a:lnTo>
                <a:lnTo>
                  <a:pt x="944038" y="1784934"/>
                </a:lnTo>
                <a:lnTo>
                  <a:pt x="927222" y="1788434"/>
                </a:lnTo>
                <a:lnTo>
                  <a:pt x="909454" y="1791615"/>
                </a:lnTo>
                <a:lnTo>
                  <a:pt x="891369" y="1794796"/>
                </a:lnTo>
                <a:lnTo>
                  <a:pt x="872332" y="1797341"/>
                </a:lnTo>
                <a:lnTo>
                  <a:pt x="853295" y="1799886"/>
                </a:lnTo>
                <a:lnTo>
                  <a:pt x="833941" y="1801795"/>
                </a:lnTo>
                <a:lnTo>
                  <a:pt x="813952" y="1804022"/>
                </a:lnTo>
                <a:lnTo>
                  <a:pt x="793328" y="1805930"/>
                </a:lnTo>
                <a:lnTo>
                  <a:pt x="773022" y="1807203"/>
                </a:lnTo>
                <a:lnTo>
                  <a:pt x="752399" y="1808475"/>
                </a:lnTo>
                <a:lnTo>
                  <a:pt x="731458" y="1809748"/>
                </a:lnTo>
                <a:lnTo>
                  <a:pt x="710200" y="1810384"/>
                </a:lnTo>
                <a:lnTo>
                  <a:pt x="688942" y="1811020"/>
                </a:lnTo>
                <a:lnTo>
                  <a:pt x="667684" y="1811338"/>
                </a:lnTo>
                <a:lnTo>
                  <a:pt x="646427" y="1811338"/>
                </a:lnTo>
                <a:lnTo>
                  <a:pt x="625486" y="1811338"/>
                </a:lnTo>
                <a:lnTo>
                  <a:pt x="603911" y="1811020"/>
                </a:lnTo>
                <a:lnTo>
                  <a:pt x="582653" y="1810384"/>
                </a:lnTo>
                <a:lnTo>
                  <a:pt x="561395" y="1809748"/>
                </a:lnTo>
                <a:lnTo>
                  <a:pt x="540137" y="1808475"/>
                </a:lnTo>
                <a:lnTo>
                  <a:pt x="518879" y="1807203"/>
                </a:lnTo>
                <a:lnTo>
                  <a:pt x="498573" y="1805930"/>
                </a:lnTo>
                <a:lnTo>
                  <a:pt x="477632" y="1804022"/>
                </a:lnTo>
                <a:lnTo>
                  <a:pt x="457326" y="1801795"/>
                </a:lnTo>
                <a:lnTo>
                  <a:pt x="437337" y="1799886"/>
                </a:lnTo>
                <a:lnTo>
                  <a:pt x="417983" y="1797341"/>
                </a:lnTo>
                <a:lnTo>
                  <a:pt x="398629" y="1794796"/>
                </a:lnTo>
                <a:lnTo>
                  <a:pt x="379909" y="1791615"/>
                </a:lnTo>
                <a:lnTo>
                  <a:pt x="361824" y="1788434"/>
                </a:lnTo>
                <a:lnTo>
                  <a:pt x="344056" y="1784934"/>
                </a:lnTo>
                <a:lnTo>
                  <a:pt x="327240" y="1781117"/>
                </a:lnTo>
                <a:lnTo>
                  <a:pt x="310741" y="1777300"/>
                </a:lnTo>
                <a:lnTo>
                  <a:pt x="295195" y="1773164"/>
                </a:lnTo>
                <a:lnTo>
                  <a:pt x="280600" y="1768392"/>
                </a:lnTo>
                <a:lnTo>
                  <a:pt x="266322" y="1763939"/>
                </a:lnTo>
                <a:lnTo>
                  <a:pt x="252996" y="1758531"/>
                </a:lnTo>
                <a:lnTo>
                  <a:pt x="240622" y="1753441"/>
                </a:lnTo>
                <a:lnTo>
                  <a:pt x="229517" y="1748033"/>
                </a:lnTo>
                <a:lnTo>
                  <a:pt x="219047" y="1741989"/>
                </a:lnTo>
                <a:lnTo>
                  <a:pt x="214288" y="1739125"/>
                </a:lnTo>
                <a:lnTo>
                  <a:pt x="209846" y="1736262"/>
                </a:lnTo>
                <a:lnTo>
                  <a:pt x="205404" y="1732763"/>
                </a:lnTo>
                <a:lnTo>
                  <a:pt x="201596" y="1729900"/>
                </a:lnTo>
                <a:lnTo>
                  <a:pt x="198106" y="1726719"/>
                </a:lnTo>
                <a:lnTo>
                  <a:pt x="194299" y="1722901"/>
                </a:lnTo>
                <a:lnTo>
                  <a:pt x="191443" y="1719720"/>
                </a:lnTo>
                <a:lnTo>
                  <a:pt x="188588" y="1716221"/>
                </a:lnTo>
                <a:lnTo>
                  <a:pt x="186367" y="1713040"/>
                </a:lnTo>
                <a:lnTo>
                  <a:pt x="183828" y="1709222"/>
                </a:lnTo>
                <a:lnTo>
                  <a:pt x="181925" y="1705405"/>
                </a:lnTo>
                <a:lnTo>
                  <a:pt x="180338" y="1701906"/>
                </a:lnTo>
                <a:lnTo>
                  <a:pt x="179386" y="1697770"/>
                </a:lnTo>
                <a:lnTo>
                  <a:pt x="178435" y="1693953"/>
                </a:lnTo>
                <a:lnTo>
                  <a:pt x="177800" y="1690135"/>
                </a:lnTo>
                <a:lnTo>
                  <a:pt x="177800" y="1686000"/>
                </a:lnTo>
                <a:lnTo>
                  <a:pt x="177800" y="1487494"/>
                </a:lnTo>
                <a:lnTo>
                  <a:pt x="178117" y="1479541"/>
                </a:lnTo>
                <a:lnTo>
                  <a:pt x="178435" y="1471588"/>
                </a:lnTo>
                <a:lnTo>
                  <a:pt x="179386" y="1463635"/>
                </a:lnTo>
                <a:lnTo>
                  <a:pt x="180973" y="1456000"/>
                </a:lnTo>
                <a:lnTo>
                  <a:pt x="182559" y="1448684"/>
                </a:lnTo>
                <a:lnTo>
                  <a:pt x="184463" y="1441049"/>
                </a:lnTo>
                <a:lnTo>
                  <a:pt x="187318" y="1433732"/>
                </a:lnTo>
                <a:lnTo>
                  <a:pt x="190174" y="1426734"/>
                </a:lnTo>
                <a:lnTo>
                  <a:pt x="193030" y="1419735"/>
                </a:lnTo>
                <a:lnTo>
                  <a:pt x="196520" y="1413054"/>
                </a:lnTo>
                <a:lnTo>
                  <a:pt x="200327" y="1406374"/>
                </a:lnTo>
                <a:lnTo>
                  <a:pt x="204452" y="1400012"/>
                </a:lnTo>
                <a:lnTo>
                  <a:pt x="208576" y="1393967"/>
                </a:lnTo>
                <a:lnTo>
                  <a:pt x="213336" y="1388241"/>
                </a:lnTo>
                <a:lnTo>
                  <a:pt x="218095" y="1382197"/>
                </a:lnTo>
                <a:lnTo>
                  <a:pt x="223489" y="1377107"/>
                </a:lnTo>
                <a:lnTo>
                  <a:pt x="228883" y="1371699"/>
                </a:lnTo>
                <a:lnTo>
                  <a:pt x="234594" y="1366927"/>
                </a:lnTo>
                <a:lnTo>
                  <a:pt x="240305" y="1361837"/>
                </a:lnTo>
                <a:lnTo>
                  <a:pt x="246650" y="1357702"/>
                </a:lnTo>
                <a:lnTo>
                  <a:pt x="252679" y="1353885"/>
                </a:lnTo>
                <a:lnTo>
                  <a:pt x="259659" y="1349749"/>
                </a:lnTo>
                <a:lnTo>
                  <a:pt x="266005" y="1346250"/>
                </a:lnTo>
                <a:lnTo>
                  <a:pt x="272985" y="1343387"/>
                </a:lnTo>
                <a:lnTo>
                  <a:pt x="280282" y="1340205"/>
                </a:lnTo>
                <a:lnTo>
                  <a:pt x="287263" y="1337979"/>
                </a:lnTo>
                <a:lnTo>
                  <a:pt x="294877" y="1335752"/>
                </a:lnTo>
                <a:lnTo>
                  <a:pt x="302492" y="1334161"/>
                </a:lnTo>
                <a:lnTo>
                  <a:pt x="310107" y="1332889"/>
                </a:lnTo>
                <a:lnTo>
                  <a:pt x="318039" y="1331934"/>
                </a:lnTo>
                <a:lnTo>
                  <a:pt x="325971" y="1331298"/>
                </a:lnTo>
                <a:lnTo>
                  <a:pt x="333903" y="1330980"/>
                </a:lnTo>
                <a:lnTo>
                  <a:pt x="344056" y="1330026"/>
                </a:lnTo>
                <a:lnTo>
                  <a:pt x="372929" y="1327481"/>
                </a:lnTo>
                <a:lnTo>
                  <a:pt x="415762" y="1324300"/>
                </a:lnTo>
                <a:lnTo>
                  <a:pt x="441779" y="1322709"/>
                </a:lnTo>
                <a:lnTo>
                  <a:pt x="470017" y="1320800"/>
                </a:lnTo>
                <a:close/>
                <a:moveTo>
                  <a:pt x="1004887" y="995363"/>
                </a:moveTo>
                <a:lnTo>
                  <a:pt x="1176337" y="995363"/>
                </a:lnTo>
                <a:lnTo>
                  <a:pt x="1176337" y="1265238"/>
                </a:lnTo>
                <a:lnTo>
                  <a:pt x="1004887" y="1265238"/>
                </a:lnTo>
                <a:lnTo>
                  <a:pt x="1004887" y="995363"/>
                </a:lnTo>
                <a:close/>
                <a:moveTo>
                  <a:pt x="493561" y="847408"/>
                </a:moveTo>
                <a:lnTo>
                  <a:pt x="491024" y="847726"/>
                </a:lnTo>
                <a:lnTo>
                  <a:pt x="488804" y="848043"/>
                </a:lnTo>
                <a:lnTo>
                  <a:pt x="485950" y="848996"/>
                </a:lnTo>
                <a:lnTo>
                  <a:pt x="483730" y="849948"/>
                </a:lnTo>
                <a:lnTo>
                  <a:pt x="481510" y="851218"/>
                </a:lnTo>
                <a:lnTo>
                  <a:pt x="479290" y="852806"/>
                </a:lnTo>
                <a:lnTo>
                  <a:pt x="475167" y="856933"/>
                </a:lnTo>
                <a:lnTo>
                  <a:pt x="470727" y="861061"/>
                </a:lnTo>
                <a:lnTo>
                  <a:pt x="466604" y="865823"/>
                </a:lnTo>
                <a:lnTo>
                  <a:pt x="462482" y="871221"/>
                </a:lnTo>
                <a:lnTo>
                  <a:pt x="454553" y="882651"/>
                </a:lnTo>
                <a:lnTo>
                  <a:pt x="448527" y="890906"/>
                </a:lnTo>
                <a:lnTo>
                  <a:pt x="442819" y="899478"/>
                </a:lnTo>
                <a:lnTo>
                  <a:pt x="436793" y="908368"/>
                </a:lnTo>
                <a:lnTo>
                  <a:pt x="431402" y="917893"/>
                </a:lnTo>
                <a:lnTo>
                  <a:pt x="429499" y="926783"/>
                </a:lnTo>
                <a:lnTo>
                  <a:pt x="427596" y="935673"/>
                </a:lnTo>
                <a:lnTo>
                  <a:pt x="426010" y="945198"/>
                </a:lnTo>
                <a:lnTo>
                  <a:pt x="424742" y="954406"/>
                </a:lnTo>
                <a:lnTo>
                  <a:pt x="423790" y="963931"/>
                </a:lnTo>
                <a:lnTo>
                  <a:pt x="423156" y="973773"/>
                </a:lnTo>
                <a:lnTo>
                  <a:pt x="422839" y="982981"/>
                </a:lnTo>
                <a:lnTo>
                  <a:pt x="422839" y="992823"/>
                </a:lnTo>
                <a:lnTo>
                  <a:pt x="423156" y="1007111"/>
                </a:lnTo>
                <a:lnTo>
                  <a:pt x="424107" y="1020764"/>
                </a:lnTo>
                <a:lnTo>
                  <a:pt x="426010" y="1034099"/>
                </a:lnTo>
                <a:lnTo>
                  <a:pt x="428547" y="1047434"/>
                </a:lnTo>
                <a:lnTo>
                  <a:pt x="432036" y="1060769"/>
                </a:lnTo>
                <a:lnTo>
                  <a:pt x="435525" y="1073469"/>
                </a:lnTo>
                <a:lnTo>
                  <a:pt x="439965" y="1086169"/>
                </a:lnTo>
                <a:lnTo>
                  <a:pt x="445039" y="1098551"/>
                </a:lnTo>
                <a:lnTo>
                  <a:pt x="450430" y="1110934"/>
                </a:lnTo>
                <a:lnTo>
                  <a:pt x="456456" y="1122999"/>
                </a:lnTo>
                <a:lnTo>
                  <a:pt x="462799" y="1134429"/>
                </a:lnTo>
                <a:lnTo>
                  <a:pt x="469459" y="1145541"/>
                </a:lnTo>
                <a:lnTo>
                  <a:pt x="477070" y="1156019"/>
                </a:lnTo>
                <a:lnTo>
                  <a:pt x="484364" y="1166496"/>
                </a:lnTo>
                <a:lnTo>
                  <a:pt x="492293" y="1176656"/>
                </a:lnTo>
                <a:lnTo>
                  <a:pt x="500539" y="1186181"/>
                </a:lnTo>
                <a:lnTo>
                  <a:pt x="508784" y="1195389"/>
                </a:lnTo>
                <a:lnTo>
                  <a:pt x="517347" y="1204279"/>
                </a:lnTo>
                <a:lnTo>
                  <a:pt x="526227" y="1212216"/>
                </a:lnTo>
                <a:lnTo>
                  <a:pt x="535107" y="1220154"/>
                </a:lnTo>
                <a:lnTo>
                  <a:pt x="543987" y="1227456"/>
                </a:lnTo>
                <a:lnTo>
                  <a:pt x="553184" y="1234124"/>
                </a:lnTo>
                <a:lnTo>
                  <a:pt x="562381" y="1240474"/>
                </a:lnTo>
                <a:lnTo>
                  <a:pt x="571578" y="1245871"/>
                </a:lnTo>
                <a:lnTo>
                  <a:pt x="580775" y="1250951"/>
                </a:lnTo>
                <a:lnTo>
                  <a:pt x="589655" y="1255079"/>
                </a:lnTo>
                <a:lnTo>
                  <a:pt x="598853" y="1258889"/>
                </a:lnTo>
                <a:lnTo>
                  <a:pt x="607732" y="1262381"/>
                </a:lnTo>
                <a:lnTo>
                  <a:pt x="616612" y="1264604"/>
                </a:lnTo>
                <a:lnTo>
                  <a:pt x="624858" y="1266509"/>
                </a:lnTo>
                <a:lnTo>
                  <a:pt x="633421" y="1267461"/>
                </a:lnTo>
                <a:lnTo>
                  <a:pt x="641349" y="1267779"/>
                </a:lnTo>
                <a:lnTo>
                  <a:pt x="649595" y="1267461"/>
                </a:lnTo>
                <a:lnTo>
                  <a:pt x="657524" y="1266509"/>
                </a:lnTo>
                <a:lnTo>
                  <a:pt x="666404" y="1264604"/>
                </a:lnTo>
                <a:lnTo>
                  <a:pt x="674967" y="1262381"/>
                </a:lnTo>
                <a:lnTo>
                  <a:pt x="684164" y="1258889"/>
                </a:lnTo>
                <a:lnTo>
                  <a:pt x="692726" y="1255079"/>
                </a:lnTo>
                <a:lnTo>
                  <a:pt x="701924" y="1250951"/>
                </a:lnTo>
                <a:lnTo>
                  <a:pt x="711121" y="1245871"/>
                </a:lnTo>
                <a:lnTo>
                  <a:pt x="720318" y="1240474"/>
                </a:lnTo>
                <a:lnTo>
                  <a:pt x="729515" y="1234124"/>
                </a:lnTo>
                <a:lnTo>
                  <a:pt x="738395" y="1227456"/>
                </a:lnTo>
                <a:lnTo>
                  <a:pt x="747592" y="1220154"/>
                </a:lnTo>
                <a:lnTo>
                  <a:pt x="756472" y="1212216"/>
                </a:lnTo>
                <a:lnTo>
                  <a:pt x="765352" y="1204279"/>
                </a:lnTo>
                <a:lnTo>
                  <a:pt x="773915" y="1195389"/>
                </a:lnTo>
                <a:lnTo>
                  <a:pt x="782160" y="1186181"/>
                </a:lnTo>
                <a:lnTo>
                  <a:pt x="790406" y="1176656"/>
                </a:lnTo>
                <a:lnTo>
                  <a:pt x="798652" y="1166496"/>
                </a:lnTo>
                <a:lnTo>
                  <a:pt x="805946" y="1156019"/>
                </a:lnTo>
                <a:lnTo>
                  <a:pt x="813240" y="1145541"/>
                </a:lnTo>
                <a:lnTo>
                  <a:pt x="819900" y="1134429"/>
                </a:lnTo>
                <a:lnTo>
                  <a:pt x="826243" y="1122999"/>
                </a:lnTo>
                <a:lnTo>
                  <a:pt x="831952" y="1110934"/>
                </a:lnTo>
                <a:lnTo>
                  <a:pt x="837660" y="1098551"/>
                </a:lnTo>
                <a:lnTo>
                  <a:pt x="842417" y="1086169"/>
                </a:lnTo>
                <a:lnTo>
                  <a:pt x="847174" y="1073469"/>
                </a:lnTo>
                <a:lnTo>
                  <a:pt x="850980" y="1060769"/>
                </a:lnTo>
                <a:lnTo>
                  <a:pt x="853834" y="1047434"/>
                </a:lnTo>
                <a:lnTo>
                  <a:pt x="856689" y="1034099"/>
                </a:lnTo>
                <a:lnTo>
                  <a:pt x="858592" y="1020764"/>
                </a:lnTo>
                <a:lnTo>
                  <a:pt x="859543" y="1007111"/>
                </a:lnTo>
                <a:lnTo>
                  <a:pt x="860177" y="992823"/>
                </a:lnTo>
                <a:lnTo>
                  <a:pt x="859860" y="984886"/>
                </a:lnTo>
                <a:lnTo>
                  <a:pt x="859543" y="976313"/>
                </a:lnTo>
                <a:lnTo>
                  <a:pt x="837343" y="975361"/>
                </a:lnTo>
                <a:lnTo>
                  <a:pt x="814509" y="973773"/>
                </a:lnTo>
                <a:lnTo>
                  <a:pt x="791040" y="970916"/>
                </a:lnTo>
                <a:lnTo>
                  <a:pt x="767255" y="968058"/>
                </a:lnTo>
                <a:lnTo>
                  <a:pt x="743469" y="964566"/>
                </a:lnTo>
                <a:lnTo>
                  <a:pt x="719366" y="960438"/>
                </a:lnTo>
                <a:lnTo>
                  <a:pt x="695898" y="955041"/>
                </a:lnTo>
                <a:lnTo>
                  <a:pt x="684481" y="952501"/>
                </a:lnTo>
                <a:lnTo>
                  <a:pt x="673064" y="949643"/>
                </a:lnTo>
                <a:lnTo>
                  <a:pt x="661964" y="946468"/>
                </a:lnTo>
                <a:lnTo>
                  <a:pt x="651181" y="943293"/>
                </a:lnTo>
                <a:lnTo>
                  <a:pt x="640398" y="940118"/>
                </a:lnTo>
                <a:lnTo>
                  <a:pt x="629932" y="936308"/>
                </a:lnTo>
                <a:lnTo>
                  <a:pt x="620101" y="932816"/>
                </a:lnTo>
                <a:lnTo>
                  <a:pt x="610270" y="929006"/>
                </a:lnTo>
                <a:lnTo>
                  <a:pt x="601073" y="924878"/>
                </a:lnTo>
                <a:lnTo>
                  <a:pt x="592510" y="921068"/>
                </a:lnTo>
                <a:lnTo>
                  <a:pt x="583947" y="916941"/>
                </a:lnTo>
                <a:lnTo>
                  <a:pt x="576018" y="912178"/>
                </a:lnTo>
                <a:lnTo>
                  <a:pt x="568724" y="907733"/>
                </a:lnTo>
                <a:lnTo>
                  <a:pt x="561747" y="903288"/>
                </a:lnTo>
                <a:lnTo>
                  <a:pt x="555404" y="898208"/>
                </a:lnTo>
                <a:lnTo>
                  <a:pt x="550013" y="893128"/>
                </a:lnTo>
                <a:lnTo>
                  <a:pt x="544938" y="887731"/>
                </a:lnTo>
                <a:lnTo>
                  <a:pt x="540498" y="882651"/>
                </a:lnTo>
                <a:lnTo>
                  <a:pt x="536376" y="876936"/>
                </a:lnTo>
                <a:lnTo>
                  <a:pt x="532253" y="872173"/>
                </a:lnTo>
                <a:lnTo>
                  <a:pt x="528447" y="867728"/>
                </a:lnTo>
                <a:lnTo>
                  <a:pt x="524641" y="863601"/>
                </a:lnTo>
                <a:lnTo>
                  <a:pt x="520836" y="860426"/>
                </a:lnTo>
                <a:lnTo>
                  <a:pt x="517347" y="857251"/>
                </a:lnTo>
                <a:lnTo>
                  <a:pt x="514176" y="854393"/>
                </a:lnTo>
                <a:lnTo>
                  <a:pt x="511004" y="852488"/>
                </a:lnTo>
                <a:lnTo>
                  <a:pt x="507833" y="850583"/>
                </a:lnTo>
                <a:lnTo>
                  <a:pt x="504661" y="849313"/>
                </a:lnTo>
                <a:lnTo>
                  <a:pt x="501807" y="848361"/>
                </a:lnTo>
                <a:lnTo>
                  <a:pt x="499270" y="847726"/>
                </a:lnTo>
                <a:lnTo>
                  <a:pt x="496099" y="847408"/>
                </a:lnTo>
                <a:lnTo>
                  <a:pt x="493561" y="847408"/>
                </a:lnTo>
                <a:close/>
                <a:moveTo>
                  <a:pt x="1304925" y="828675"/>
                </a:moveTo>
                <a:lnTo>
                  <a:pt x="1476375" y="828675"/>
                </a:lnTo>
                <a:lnTo>
                  <a:pt x="1476375" y="1252538"/>
                </a:lnTo>
                <a:lnTo>
                  <a:pt x="1304925" y="1252538"/>
                </a:lnTo>
                <a:lnTo>
                  <a:pt x="1304925" y="828675"/>
                </a:lnTo>
                <a:close/>
                <a:moveTo>
                  <a:pt x="634055" y="655638"/>
                </a:moveTo>
                <a:lnTo>
                  <a:pt x="641349" y="655638"/>
                </a:lnTo>
                <a:lnTo>
                  <a:pt x="648644" y="655638"/>
                </a:lnTo>
                <a:lnTo>
                  <a:pt x="655938" y="655956"/>
                </a:lnTo>
                <a:lnTo>
                  <a:pt x="662915" y="656591"/>
                </a:lnTo>
                <a:lnTo>
                  <a:pt x="669892" y="657226"/>
                </a:lnTo>
                <a:lnTo>
                  <a:pt x="677187" y="658178"/>
                </a:lnTo>
                <a:lnTo>
                  <a:pt x="684164" y="659766"/>
                </a:lnTo>
                <a:lnTo>
                  <a:pt x="691141" y="661036"/>
                </a:lnTo>
                <a:lnTo>
                  <a:pt x="698118" y="662623"/>
                </a:lnTo>
                <a:lnTo>
                  <a:pt x="704778" y="664211"/>
                </a:lnTo>
                <a:lnTo>
                  <a:pt x="711438" y="666433"/>
                </a:lnTo>
                <a:lnTo>
                  <a:pt x="718415" y="668338"/>
                </a:lnTo>
                <a:lnTo>
                  <a:pt x="724758" y="670878"/>
                </a:lnTo>
                <a:lnTo>
                  <a:pt x="731418" y="673418"/>
                </a:lnTo>
                <a:lnTo>
                  <a:pt x="737761" y="676276"/>
                </a:lnTo>
                <a:lnTo>
                  <a:pt x="744421" y="679133"/>
                </a:lnTo>
                <a:lnTo>
                  <a:pt x="750446" y="682308"/>
                </a:lnTo>
                <a:lnTo>
                  <a:pt x="763132" y="688976"/>
                </a:lnTo>
                <a:lnTo>
                  <a:pt x="775500" y="696596"/>
                </a:lnTo>
                <a:lnTo>
                  <a:pt x="787235" y="704533"/>
                </a:lnTo>
                <a:lnTo>
                  <a:pt x="798652" y="713423"/>
                </a:lnTo>
                <a:lnTo>
                  <a:pt x="809435" y="722631"/>
                </a:lnTo>
                <a:lnTo>
                  <a:pt x="819900" y="732791"/>
                </a:lnTo>
                <a:lnTo>
                  <a:pt x="830049" y="743586"/>
                </a:lnTo>
                <a:lnTo>
                  <a:pt x="839880" y="754698"/>
                </a:lnTo>
                <a:lnTo>
                  <a:pt x="849394" y="766446"/>
                </a:lnTo>
                <a:lnTo>
                  <a:pt x="858274" y="778511"/>
                </a:lnTo>
                <a:lnTo>
                  <a:pt x="866520" y="791211"/>
                </a:lnTo>
                <a:lnTo>
                  <a:pt x="874449" y="804546"/>
                </a:lnTo>
                <a:lnTo>
                  <a:pt x="881743" y="818198"/>
                </a:lnTo>
                <a:lnTo>
                  <a:pt x="888403" y="832168"/>
                </a:lnTo>
                <a:lnTo>
                  <a:pt x="894746" y="847091"/>
                </a:lnTo>
                <a:lnTo>
                  <a:pt x="900137" y="861696"/>
                </a:lnTo>
                <a:lnTo>
                  <a:pt x="905529" y="876936"/>
                </a:lnTo>
                <a:lnTo>
                  <a:pt x="909651" y="892811"/>
                </a:lnTo>
                <a:lnTo>
                  <a:pt x="913457" y="908686"/>
                </a:lnTo>
                <a:lnTo>
                  <a:pt x="916946" y="924878"/>
                </a:lnTo>
                <a:lnTo>
                  <a:pt x="919166" y="941706"/>
                </a:lnTo>
                <a:lnTo>
                  <a:pt x="921068" y="958533"/>
                </a:lnTo>
                <a:lnTo>
                  <a:pt x="922020" y="975678"/>
                </a:lnTo>
                <a:lnTo>
                  <a:pt x="922337" y="992823"/>
                </a:lnTo>
                <a:lnTo>
                  <a:pt x="922337" y="1002031"/>
                </a:lnTo>
                <a:lnTo>
                  <a:pt x="922020" y="1010921"/>
                </a:lnTo>
                <a:lnTo>
                  <a:pt x="921386" y="1019811"/>
                </a:lnTo>
                <a:lnTo>
                  <a:pt x="920434" y="1028384"/>
                </a:lnTo>
                <a:lnTo>
                  <a:pt x="919483" y="1037274"/>
                </a:lnTo>
                <a:lnTo>
                  <a:pt x="918214" y="1045846"/>
                </a:lnTo>
                <a:lnTo>
                  <a:pt x="916628" y="1054419"/>
                </a:lnTo>
                <a:lnTo>
                  <a:pt x="915043" y="1062674"/>
                </a:lnTo>
                <a:lnTo>
                  <a:pt x="912823" y="1070929"/>
                </a:lnTo>
                <a:lnTo>
                  <a:pt x="910603" y="1079501"/>
                </a:lnTo>
                <a:lnTo>
                  <a:pt x="908383" y="1087756"/>
                </a:lnTo>
                <a:lnTo>
                  <a:pt x="906163" y="1095694"/>
                </a:lnTo>
                <a:lnTo>
                  <a:pt x="903309" y="1103631"/>
                </a:lnTo>
                <a:lnTo>
                  <a:pt x="900137" y="1111569"/>
                </a:lnTo>
                <a:lnTo>
                  <a:pt x="897283" y="1119189"/>
                </a:lnTo>
                <a:lnTo>
                  <a:pt x="894111" y="1126809"/>
                </a:lnTo>
                <a:lnTo>
                  <a:pt x="887134" y="1141731"/>
                </a:lnTo>
                <a:lnTo>
                  <a:pt x="879523" y="1156336"/>
                </a:lnTo>
                <a:lnTo>
                  <a:pt x="871277" y="1170624"/>
                </a:lnTo>
                <a:lnTo>
                  <a:pt x="862714" y="1184276"/>
                </a:lnTo>
                <a:lnTo>
                  <a:pt x="853517" y="1197611"/>
                </a:lnTo>
                <a:lnTo>
                  <a:pt x="843686" y="1209994"/>
                </a:lnTo>
                <a:lnTo>
                  <a:pt x="833854" y="1222376"/>
                </a:lnTo>
                <a:lnTo>
                  <a:pt x="823389" y="1233806"/>
                </a:lnTo>
                <a:lnTo>
                  <a:pt x="812606" y="1244919"/>
                </a:lnTo>
                <a:lnTo>
                  <a:pt x="801823" y="1255396"/>
                </a:lnTo>
                <a:lnTo>
                  <a:pt x="790406" y="1265239"/>
                </a:lnTo>
                <a:lnTo>
                  <a:pt x="778989" y="1274446"/>
                </a:lnTo>
                <a:lnTo>
                  <a:pt x="767255" y="1282701"/>
                </a:lnTo>
                <a:lnTo>
                  <a:pt x="755521" y="1290956"/>
                </a:lnTo>
                <a:lnTo>
                  <a:pt x="743786" y="1298259"/>
                </a:lnTo>
                <a:lnTo>
                  <a:pt x="732052" y="1304609"/>
                </a:lnTo>
                <a:lnTo>
                  <a:pt x="720318" y="1310641"/>
                </a:lnTo>
                <a:lnTo>
                  <a:pt x="708584" y="1315721"/>
                </a:lnTo>
                <a:lnTo>
                  <a:pt x="696849" y="1320166"/>
                </a:lnTo>
                <a:lnTo>
                  <a:pt x="685432" y="1323659"/>
                </a:lnTo>
                <a:lnTo>
                  <a:pt x="674015" y="1326516"/>
                </a:lnTo>
                <a:lnTo>
                  <a:pt x="662915" y="1328421"/>
                </a:lnTo>
                <a:lnTo>
                  <a:pt x="657207" y="1329374"/>
                </a:lnTo>
                <a:lnTo>
                  <a:pt x="652132" y="1329691"/>
                </a:lnTo>
                <a:lnTo>
                  <a:pt x="646424" y="1330009"/>
                </a:lnTo>
                <a:lnTo>
                  <a:pt x="641349" y="1330326"/>
                </a:lnTo>
                <a:lnTo>
                  <a:pt x="635958" y="1330009"/>
                </a:lnTo>
                <a:lnTo>
                  <a:pt x="630884" y="1329691"/>
                </a:lnTo>
                <a:lnTo>
                  <a:pt x="625492" y="1329374"/>
                </a:lnTo>
                <a:lnTo>
                  <a:pt x="620101" y="1328421"/>
                </a:lnTo>
                <a:lnTo>
                  <a:pt x="609001" y="1326516"/>
                </a:lnTo>
                <a:lnTo>
                  <a:pt x="597584" y="1323659"/>
                </a:lnTo>
                <a:lnTo>
                  <a:pt x="585850" y="1320166"/>
                </a:lnTo>
                <a:lnTo>
                  <a:pt x="574433" y="1315721"/>
                </a:lnTo>
                <a:lnTo>
                  <a:pt x="562698" y="1310641"/>
                </a:lnTo>
                <a:lnTo>
                  <a:pt x="550647" y="1304609"/>
                </a:lnTo>
                <a:lnTo>
                  <a:pt x="538913" y="1298259"/>
                </a:lnTo>
                <a:lnTo>
                  <a:pt x="527179" y="1290956"/>
                </a:lnTo>
                <a:lnTo>
                  <a:pt x="515444" y="1282701"/>
                </a:lnTo>
                <a:lnTo>
                  <a:pt x="503710" y="1274446"/>
                </a:lnTo>
                <a:lnTo>
                  <a:pt x="492293" y="1265239"/>
                </a:lnTo>
                <a:lnTo>
                  <a:pt x="481193" y="1255396"/>
                </a:lnTo>
                <a:lnTo>
                  <a:pt x="470093" y="1244919"/>
                </a:lnTo>
                <a:lnTo>
                  <a:pt x="459310" y="1233806"/>
                </a:lnTo>
                <a:lnTo>
                  <a:pt x="448845" y="1222376"/>
                </a:lnTo>
                <a:lnTo>
                  <a:pt x="438696" y="1209994"/>
                </a:lnTo>
                <a:lnTo>
                  <a:pt x="429499" y="1197611"/>
                </a:lnTo>
                <a:lnTo>
                  <a:pt x="419985" y="1184276"/>
                </a:lnTo>
                <a:lnTo>
                  <a:pt x="411422" y="1170624"/>
                </a:lnTo>
                <a:lnTo>
                  <a:pt x="403176" y="1156336"/>
                </a:lnTo>
                <a:lnTo>
                  <a:pt x="395565" y="1141731"/>
                </a:lnTo>
                <a:lnTo>
                  <a:pt x="388588" y="1126809"/>
                </a:lnTo>
                <a:lnTo>
                  <a:pt x="385416" y="1119189"/>
                </a:lnTo>
                <a:lnTo>
                  <a:pt x="382245" y="1111569"/>
                </a:lnTo>
                <a:lnTo>
                  <a:pt x="379390" y="1103631"/>
                </a:lnTo>
                <a:lnTo>
                  <a:pt x="376853" y="1095694"/>
                </a:lnTo>
                <a:lnTo>
                  <a:pt x="374316" y="1087756"/>
                </a:lnTo>
                <a:lnTo>
                  <a:pt x="372096" y="1079501"/>
                </a:lnTo>
                <a:lnTo>
                  <a:pt x="369559" y="1070929"/>
                </a:lnTo>
                <a:lnTo>
                  <a:pt x="367656" y="1062674"/>
                </a:lnTo>
                <a:lnTo>
                  <a:pt x="366071" y="1054419"/>
                </a:lnTo>
                <a:lnTo>
                  <a:pt x="364485" y="1045846"/>
                </a:lnTo>
                <a:lnTo>
                  <a:pt x="363216" y="1037274"/>
                </a:lnTo>
                <a:lnTo>
                  <a:pt x="362265" y="1028384"/>
                </a:lnTo>
                <a:lnTo>
                  <a:pt x="361313" y="1019811"/>
                </a:lnTo>
                <a:lnTo>
                  <a:pt x="360996" y="1010921"/>
                </a:lnTo>
                <a:lnTo>
                  <a:pt x="360362" y="1002031"/>
                </a:lnTo>
                <a:lnTo>
                  <a:pt x="360362" y="992823"/>
                </a:lnTo>
                <a:lnTo>
                  <a:pt x="360679" y="975678"/>
                </a:lnTo>
                <a:lnTo>
                  <a:pt x="361948" y="958533"/>
                </a:lnTo>
                <a:lnTo>
                  <a:pt x="363533" y="941706"/>
                </a:lnTo>
                <a:lnTo>
                  <a:pt x="366071" y="924878"/>
                </a:lnTo>
                <a:lnTo>
                  <a:pt x="368925" y="908686"/>
                </a:lnTo>
                <a:lnTo>
                  <a:pt x="373048" y="892811"/>
                </a:lnTo>
                <a:lnTo>
                  <a:pt x="377171" y="876936"/>
                </a:lnTo>
                <a:lnTo>
                  <a:pt x="382245" y="861696"/>
                </a:lnTo>
                <a:lnTo>
                  <a:pt x="387953" y="847091"/>
                </a:lnTo>
                <a:lnTo>
                  <a:pt x="393979" y="832168"/>
                </a:lnTo>
                <a:lnTo>
                  <a:pt x="400956" y="818198"/>
                </a:lnTo>
                <a:lnTo>
                  <a:pt x="408568" y="804546"/>
                </a:lnTo>
                <a:lnTo>
                  <a:pt x="416179" y="791211"/>
                </a:lnTo>
                <a:lnTo>
                  <a:pt x="424425" y="778511"/>
                </a:lnTo>
                <a:lnTo>
                  <a:pt x="433305" y="766446"/>
                </a:lnTo>
                <a:lnTo>
                  <a:pt x="442819" y="754698"/>
                </a:lnTo>
                <a:lnTo>
                  <a:pt x="452650" y="743586"/>
                </a:lnTo>
                <a:lnTo>
                  <a:pt x="462482" y="732791"/>
                </a:lnTo>
                <a:lnTo>
                  <a:pt x="473264" y="722631"/>
                </a:lnTo>
                <a:lnTo>
                  <a:pt x="484047" y="713423"/>
                </a:lnTo>
                <a:lnTo>
                  <a:pt x="495464" y="704533"/>
                </a:lnTo>
                <a:lnTo>
                  <a:pt x="507516" y="696596"/>
                </a:lnTo>
                <a:lnTo>
                  <a:pt x="519567" y="688976"/>
                </a:lnTo>
                <a:lnTo>
                  <a:pt x="531936" y="682308"/>
                </a:lnTo>
                <a:lnTo>
                  <a:pt x="538278" y="679133"/>
                </a:lnTo>
                <a:lnTo>
                  <a:pt x="544938" y="676276"/>
                </a:lnTo>
                <a:lnTo>
                  <a:pt x="551281" y="673418"/>
                </a:lnTo>
                <a:lnTo>
                  <a:pt x="557941" y="670878"/>
                </a:lnTo>
                <a:lnTo>
                  <a:pt x="564284" y="668338"/>
                </a:lnTo>
                <a:lnTo>
                  <a:pt x="571261" y="666433"/>
                </a:lnTo>
                <a:lnTo>
                  <a:pt x="577921" y="664211"/>
                </a:lnTo>
                <a:lnTo>
                  <a:pt x="584898" y="662623"/>
                </a:lnTo>
                <a:lnTo>
                  <a:pt x="591875" y="661036"/>
                </a:lnTo>
                <a:lnTo>
                  <a:pt x="598535" y="659766"/>
                </a:lnTo>
                <a:lnTo>
                  <a:pt x="605830" y="658178"/>
                </a:lnTo>
                <a:lnTo>
                  <a:pt x="612490" y="657226"/>
                </a:lnTo>
                <a:lnTo>
                  <a:pt x="619784" y="656591"/>
                </a:lnTo>
                <a:lnTo>
                  <a:pt x="627078" y="655956"/>
                </a:lnTo>
                <a:lnTo>
                  <a:pt x="634055" y="655638"/>
                </a:lnTo>
                <a:close/>
                <a:moveTo>
                  <a:pt x="1604962" y="463550"/>
                </a:moveTo>
                <a:lnTo>
                  <a:pt x="1776412" y="463550"/>
                </a:lnTo>
                <a:lnTo>
                  <a:pt x="1776412" y="1252538"/>
                </a:lnTo>
                <a:lnTo>
                  <a:pt x="1604962" y="1252538"/>
                </a:lnTo>
                <a:lnTo>
                  <a:pt x="1604962" y="463550"/>
                </a:lnTo>
                <a:close/>
                <a:moveTo>
                  <a:pt x="0" y="0"/>
                </a:moveTo>
                <a:lnTo>
                  <a:pt x="2125663" y="0"/>
                </a:lnTo>
                <a:lnTo>
                  <a:pt x="2125663" y="171553"/>
                </a:lnTo>
                <a:lnTo>
                  <a:pt x="2039621" y="171553"/>
                </a:lnTo>
                <a:lnTo>
                  <a:pt x="2039621" y="1577975"/>
                </a:lnTo>
                <a:lnTo>
                  <a:pt x="1252220" y="1577975"/>
                </a:lnTo>
                <a:lnTo>
                  <a:pt x="1252220" y="1449310"/>
                </a:lnTo>
                <a:lnTo>
                  <a:pt x="1911033" y="1449310"/>
                </a:lnTo>
                <a:lnTo>
                  <a:pt x="1911033" y="171553"/>
                </a:lnTo>
                <a:lnTo>
                  <a:pt x="195263" y="171553"/>
                </a:lnTo>
                <a:lnTo>
                  <a:pt x="195263" y="1249164"/>
                </a:lnTo>
                <a:lnTo>
                  <a:pt x="66675" y="1249164"/>
                </a:lnTo>
                <a:lnTo>
                  <a:pt x="66675" y="171553"/>
                </a:lnTo>
                <a:lnTo>
                  <a:pt x="0" y="171553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</a:endParaRPr>
          </a:p>
        </p:txBody>
      </p:sp>
      <p:sp>
        <p:nvSpPr>
          <p:cNvPr id="38" name="KSO_Shape"/>
          <p:cNvSpPr/>
          <p:nvPr/>
        </p:nvSpPr>
        <p:spPr bwMode="auto">
          <a:xfrm>
            <a:off x="7665281" y="2597651"/>
            <a:ext cx="332209" cy="251924"/>
          </a:xfrm>
          <a:custGeom>
            <a:avLst/>
            <a:gdLst>
              <a:gd name="T0" fmla="*/ 104753 w 3040062"/>
              <a:gd name="T1" fmla="*/ 1241540 h 2303463"/>
              <a:gd name="T2" fmla="*/ 251725 w 3040062"/>
              <a:gd name="T3" fmla="*/ 1260899 h 2303463"/>
              <a:gd name="T4" fmla="*/ 265692 w 3040062"/>
              <a:gd name="T5" fmla="*/ 1110467 h 2303463"/>
              <a:gd name="T6" fmla="*/ 844867 w 3040062"/>
              <a:gd name="T7" fmla="*/ 970596 h 2303463"/>
              <a:gd name="T8" fmla="*/ 870584 w 3040062"/>
              <a:gd name="T9" fmla="*/ 987377 h 2303463"/>
              <a:gd name="T10" fmla="*/ 872172 w 3040062"/>
              <a:gd name="T11" fmla="*/ 1402771 h 2303463"/>
              <a:gd name="T12" fmla="*/ 848359 w 3040062"/>
              <a:gd name="T13" fmla="*/ 1421768 h 2303463"/>
              <a:gd name="T14" fmla="*/ 615315 w 3040062"/>
              <a:gd name="T15" fmla="*/ 1415119 h 2303463"/>
              <a:gd name="T16" fmla="*/ 603250 w 3040062"/>
              <a:gd name="T17" fmla="*/ 1002891 h 2303463"/>
              <a:gd name="T18" fmla="*/ 617855 w 3040062"/>
              <a:gd name="T19" fmla="*/ 975662 h 2303463"/>
              <a:gd name="T20" fmla="*/ 1240437 w 3040062"/>
              <a:gd name="T21" fmla="*/ 749300 h 2303463"/>
              <a:gd name="T22" fmla="*/ 1265867 w 3040062"/>
              <a:gd name="T23" fmla="*/ 766421 h 2303463"/>
              <a:gd name="T24" fmla="*/ 1267138 w 3040062"/>
              <a:gd name="T25" fmla="*/ 1402743 h 2303463"/>
              <a:gd name="T26" fmla="*/ 1243616 w 3040062"/>
              <a:gd name="T27" fmla="*/ 1421766 h 2303463"/>
              <a:gd name="T28" fmla="*/ 1010298 w 3040062"/>
              <a:gd name="T29" fmla="*/ 1415108 h 2303463"/>
              <a:gd name="T30" fmla="*/ 998537 w 3040062"/>
              <a:gd name="T31" fmla="*/ 782273 h 2303463"/>
              <a:gd name="T32" fmla="*/ 1012841 w 3040062"/>
              <a:gd name="T33" fmla="*/ 755007 h 2303463"/>
              <a:gd name="T34" fmla="*/ 2175011 w 3040062"/>
              <a:gd name="T35" fmla="*/ 666432 h 2303463"/>
              <a:gd name="T36" fmla="*/ 2235666 w 3040062"/>
              <a:gd name="T37" fmla="*/ 692135 h 2303463"/>
              <a:gd name="T38" fmla="*/ 2277268 w 3040062"/>
              <a:gd name="T39" fmla="*/ 742271 h 2303463"/>
              <a:gd name="T40" fmla="*/ 2290605 w 3040062"/>
              <a:gd name="T41" fmla="*/ 1286150 h 2303463"/>
              <a:gd name="T42" fmla="*/ 2948603 w 3040062"/>
              <a:gd name="T43" fmla="*/ 1365796 h 2303463"/>
              <a:gd name="T44" fmla="*/ 3005765 w 3040062"/>
              <a:gd name="T45" fmla="*/ 1408316 h 2303463"/>
              <a:gd name="T46" fmla="*/ 3036887 w 3040062"/>
              <a:gd name="T47" fmla="*/ 1473366 h 2303463"/>
              <a:gd name="T48" fmla="*/ 3035616 w 3040062"/>
              <a:gd name="T49" fmla="*/ 2191451 h 2303463"/>
              <a:gd name="T50" fmla="*/ 3001319 w 3040062"/>
              <a:gd name="T51" fmla="*/ 2254597 h 2303463"/>
              <a:gd name="T52" fmla="*/ 2941934 w 3040062"/>
              <a:gd name="T53" fmla="*/ 2294578 h 2303463"/>
              <a:gd name="T54" fmla="*/ 2171200 w 3040062"/>
              <a:gd name="T55" fmla="*/ 2303146 h 2303463"/>
              <a:gd name="T56" fmla="*/ 2113403 w 3040062"/>
              <a:gd name="T57" fmla="*/ 2292040 h 2303463"/>
              <a:gd name="T58" fmla="*/ 1552263 w 3040062"/>
              <a:gd name="T59" fmla="*/ 1741815 h 2303463"/>
              <a:gd name="T60" fmla="*/ 1526223 w 3040062"/>
              <a:gd name="T61" fmla="*/ 1686919 h 2303463"/>
              <a:gd name="T62" fmla="*/ 1529081 w 3040062"/>
              <a:gd name="T63" fmla="*/ 1626946 h 2303463"/>
              <a:gd name="T64" fmla="*/ 1560520 w 3040062"/>
              <a:gd name="T65" fmla="*/ 1574272 h 2303463"/>
              <a:gd name="T66" fmla="*/ 1612919 w 3040062"/>
              <a:gd name="T67" fmla="*/ 1542858 h 2303463"/>
              <a:gd name="T68" fmla="*/ 1673891 w 3040062"/>
              <a:gd name="T69" fmla="*/ 1539685 h 2303463"/>
              <a:gd name="T70" fmla="*/ 1728513 w 3040062"/>
              <a:gd name="T71" fmla="*/ 1565705 h 2303463"/>
              <a:gd name="T72" fmla="*/ 2024167 w 3040062"/>
              <a:gd name="T73" fmla="*/ 760992 h 2303463"/>
              <a:gd name="T74" fmla="*/ 2057829 w 3040062"/>
              <a:gd name="T75" fmla="*/ 704828 h 2303463"/>
              <a:gd name="T76" fmla="*/ 2113721 w 3040062"/>
              <a:gd name="T77" fmla="*/ 670875 h 2303463"/>
              <a:gd name="T78" fmla="*/ 1640947 w 3040062"/>
              <a:gd name="T79" fmla="*/ 485773 h 2303463"/>
              <a:gd name="T80" fmla="*/ 1662436 w 3040062"/>
              <a:gd name="T81" fmla="*/ 507334 h 2303463"/>
              <a:gd name="T82" fmla="*/ 1658328 w 3040062"/>
              <a:gd name="T83" fmla="*/ 1408133 h 2303463"/>
              <a:gd name="T84" fmla="*/ 1631151 w 3040062"/>
              <a:gd name="T85" fmla="*/ 1422401 h 2303463"/>
              <a:gd name="T86" fmla="*/ 1401409 w 3040062"/>
              <a:gd name="T87" fmla="*/ 1410669 h 2303463"/>
              <a:gd name="T88" fmla="*/ 1394457 w 3040062"/>
              <a:gd name="T89" fmla="*/ 510505 h 2303463"/>
              <a:gd name="T90" fmla="*/ 1413734 w 3040062"/>
              <a:gd name="T91" fmla="*/ 486725 h 2303463"/>
              <a:gd name="T92" fmla="*/ 2856582 w 3040062"/>
              <a:gd name="T93" fmla="*/ 2539 h 2303463"/>
              <a:gd name="T94" fmla="*/ 2942924 w 3040062"/>
              <a:gd name="T95" fmla="*/ 45384 h 2303463"/>
              <a:gd name="T96" fmla="*/ 3001649 w 3040062"/>
              <a:gd name="T97" fmla="*/ 130121 h 2303463"/>
              <a:gd name="T98" fmla="*/ 3021012 w 3040062"/>
              <a:gd name="T99" fmla="*/ 1276768 h 2303463"/>
              <a:gd name="T100" fmla="*/ 2944193 w 3040062"/>
              <a:gd name="T101" fmla="*/ 1247252 h 2303463"/>
              <a:gd name="T102" fmla="*/ 374889 w 3040062"/>
              <a:gd name="T103" fmla="*/ 1959424 h 2303463"/>
              <a:gd name="T104" fmla="*/ 127291 w 3040062"/>
              <a:gd name="T105" fmla="*/ 2259336 h 2303463"/>
              <a:gd name="T106" fmla="*/ 50472 w 3040062"/>
              <a:gd name="T107" fmla="*/ 2198402 h 2303463"/>
              <a:gd name="T108" fmla="*/ 6349 w 3040062"/>
              <a:gd name="T109" fmla="*/ 2100970 h 2303463"/>
              <a:gd name="T110" fmla="*/ 3809 w 3040062"/>
              <a:gd name="T111" fmla="*/ 183438 h 2303463"/>
              <a:gd name="T112" fmla="*/ 44441 w 3040062"/>
              <a:gd name="T113" fmla="*/ 83468 h 2303463"/>
              <a:gd name="T114" fmla="*/ 118720 w 3040062"/>
              <a:gd name="T115" fmla="*/ 17773 h 2303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040062" h="2303463">
                <a:moveTo>
                  <a:pt x="124116" y="1098725"/>
                </a:moveTo>
                <a:lnTo>
                  <a:pt x="120307" y="1099042"/>
                </a:lnTo>
                <a:lnTo>
                  <a:pt x="116498" y="1099994"/>
                </a:lnTo>
                <a:lnTo>
                  <a:pt x="113324" y="1101898"/>
                </a:lnTo>
                <a:lnTo>
                  <a:pt x="110467" y="1104120"/>
                </a:lnTo>
                <a:lnTo>
                  <a:pt x="108245" y="1107294"/>
                </a:lnTo>
                <a:lnTo>
                  <a:pt x="106340" y="1110467"/>
                </a:lnTo>
                <a:lnTo>
                  <a:pt x="105071" y="1114276"/>
                </a:lnTo>
                <a:lnTo>
                  <a:pt x="104753" y="1118084"/>
                </a:lnTo>
                <a:lnTo>
                  <a:pt x="104753" y="1241540"/>
                </a:lnTo>
                <a:lnTo>
                  <a:pt x="105071" y="1245348"/>
                </a:lnTo>
                <a:lnTo>
                  <a:pt x="106340" y="1249157"/>
                </a:lnTo>
                <a:lnTo>
                  <a:pt x="108245" y="1252330"/>
                </a:lnTo>
                <a:lnTo>
                  <a:pt x="110467" y="1255187"/>
                </a:lnTo>
                <a:lnTo>
                  <a:pt x="113324" y="1257726"/>
                </a:lnTo>
                <a:lnTo>
                  <a:pt x="116498" y="1259312"/>
                </a:lnTo>
                <a:lnTo>
                  <a:pt x="120307" y="1260899"/>
                </a:lnTo>
                <a:lnTo>
                  <a:pt x="124116" y="1261217"/>
                </a:lnTo>
                <a:lnTo>
                  <a:pt x="247598" y="1261217"/>
                </a:lnTo>
                <a:lnTo>
                  <a:pt x="251725" y="1260899"/>
                </a:lnTo>
                <a:lnTo>
                  <a:pt x="255216" y="1259312"/>
                </a:lnTo>
                <a:lnTo>
                  <a:pt x="258708" y="1257726"/>
                </a:lnTo>
                <a:lnTo>
                  <a:pt x="261565" y="1255187"/>
                </a:lnTo>
                <a:lnTo>
                  <a:pt x="264105" y="1252330"/>
                </a:lnTo>
                <a:lnTo>
                  <a:pt x="265692" y="1249157"/>
                </a:lnTo>
                <a:lnTo>
                  <a:pt x="266644" y="1245348"/>
                </a:lnTo>
                <a:lnTo>
                  <a:pt x="266961" y="1241540"/>
                </a:lnTo>
                <a:lnTo>
                  <a:pt x="266961" y="1118084"/>
                </a:lnTo>
                <a:lnTo>
                  <a:pt x="266644" y="1114276"/>
                </a:lnTo>
                <a:lnTo>
                  <a:pt x="265692" y="1110467"/>
                </a:lnTo>
                <a:lnTo>
                  <a:pt x="264105" y="1107294"/>
                </a:lnTo>
                <a:lnTo>
                  <a:pt x="261565" y="1104120"/>
                </a:lnTo>
                <a:lnTo>
                  <a:pt x="258708" y="1101898"/>
                </a:lnTo>
                <a:lnTo>
                  <a:pt x="255216" y="1099994"/>
                </a:lnTo>
                <a:lnTo>
                  <a:pt x="251725" y="1099042"/>
                </a:lnTo>
                <a:lnTo>
                  <a:pt x="247598" y="1098725"/>
                </a:lnTo>
                <a:lnTo>
                  <a:pt x="124116" y="1098725"/>
                </a:lnTo>
                <a:close/>
                <a:moveTo>
                  <a:pt x="636270" y="969963"/>
                </a:moveTo>
                <a:lnTo>
                  <a:pt x="841692" y="969963"/>
                </a:lnTo>
                <a:lnTo>
                  <a:pt x="844867" y="970596"/>
                </a:lnTo>
                <a:lnTo>
                  <a:pt x="848359" y="970913"/>
                </a:lnTo>
                <a:lnTo>
                  <a:pt x="851534" y="971546"/>
                </a:lnTo>
                <a:lnTo>
                  <a:pt x="854709" y="972813"/>
                </a:lnTo>
                <a:lnTo>
                  <a:pt x="857567" y="974396"/>
                </a:lnTo>
                <a:lnTo>
                  <a:pt x="860107" y="975662"/>
                </a:lnTo>
                <a:lnTo>
                  <a:pt x="862647" y="977878"/>
                </a:lnTo>
                <a:lnTo>
                  <a:pt x="865187" y="979778"/>
                </a:lnTo>
                <a:lnTo>
                  <a:pt x="867092" y="982311"/>
                </a:lnTo>
                <a:lnTo>
                  <a:pt x="868997" y="984844"/>
                </a:lnTo>
                <a:lnTo>
                  <a:pt x="870584" y="987377"/>
                </a:lnTo>
                <a:lnTo>
                  <a:pt x="872172" y="990226"/>
                </a:lnTo>
                <a:lnTo>
                  <a:pt x="873124" y="993076"/>
                </a:lnTo>
                <a:lnTo>
                  <a:pt x="873760" y="996242"/>
                </a:lnTo>
                <a:lnTo>
                  <a:pt x="874712" y="999725"/>
                </a:lnTo>
                <a:lnTo>
                  <a:pt x="874712" y="1002891"/>
                </a:lnTo>
                <a:lnTo>
                  <a:pt x="874712" y="1389790"/>
                </a:lnTo>
                <a:lnTo>
                  <a:pt x="874712" y="1393273"/>
                </a:lnTo>
                <a:lnTo>
                  <a:pt x="873760" y="1396439"/>
                </a:lnTo>
                <a:lnTo>
                  <a:pt x="873124" y="1399605"/>
                </a:lnTo>
                <a:lnTo>
                  <a:pt x="872172" y="1402771"/>
                </a:lnTo>
                <a:lnTo>
                  <a:pt x="870584" y="1405304"/>
                </a:lnTo>
                <a:lnTo>
                  <a:pt x="868997" y="1408154"/>
                </a:lnTo>
                <a:lnTo>
                  <a:pt x="867092" y="1410686"/>
                </a:lnTo>
                <a:lnTo>
                  <a:pt x="865187" y="1413219"/>
                </a:lnTo>
                <a:lnTo>
                  <a:pt x="862647" y="1415119"/>
                </a:lnTo>
                <a:lnTo>
                  <a:pt x="860107" y="1417019"/>
                </a:lnTo>
                <a:lnTo>
                  <a:pt x="857567" y="1418602"/>
                </a:lnTo>
                <a:lnTo>
                  <a:pt x="854709" y="1420185"/>
                </a:lnTo>
                <a:lnTo>
                  <a:pt x="851534" y="1421135"/>
                </a:lnTo>
                <a:lnTo>
                  <a:pt x="848359" y="1421768"/>
                </a:lnTo>
                <a:lnTo>
                  <a:pt x="844867" y="1422401"/>
                </a:lnTo>
                <a:lnTo>
                  <a:pt x="841692" y="1422401"/>
                </a:lnTo>
                <a:lnTo>
                  <a:pt x="636270" y="1422401"/>
                </a:lnTo>
                <a:lnTo>
                  <a:pt x="632777" y="1422401"/>
                </a:lnTo>
                <a:lnTo>
                  <a:pt x="629920" y="1421768"/>
                </a:lnTo>
                <a:lnTo>
                  <a:pt x="626745" y="1421135"/>
                </a:lnTo>
                <a:lnTo>
                  <a:pt x="623570" y="1420185"/>
                </a:lnTo>
                <a:lnTo>
                  <a:pt x="620713" y="1418602"/>
                </a:lnTo>
                <a:lnTo>
                  <a:pt x="617855" y="1417019"/>
                </a:lnTo>
                <a:lnTo>
                  <a:pt x="615315" y="1415119"/>
                </a:lnTo>
                <a:lnTo>
                  <a:pt x="613093" y="1413219"/>
                </a:lnTo>
                <a:lnTo>
                  <a:pt x="610870" y="1410686"/>
                </a:lnTo>
                <a:lnTo>
                  <a:pt x="608965" y="1408154"/>
                </a:lnTo>
                <a:lnTo>
                  <a:pt x="607378" y="1405304"/>
                </a:lnTo>
                <a:lnTo>
                  <a:pt x="606108" y="1402771"/>
                </a:lnTo>
                <a:lnTo>
                  <a:pt x="605155" y="1399605"/>
                </a:lnTo>
                <a:lnTo>
                  <a:pt x="603885" y="1396439"/>
                </a:lnTo>
                <a:lnTo>
                  <a:pt x="603568" y="1393273"/>
                </a:lnTo>
                <a:lnTo>
                  <a:pt x="603250" y="1389790"/>
                </a:lnTo>
                <a:lnTo>
                  <a:pt x="603250" y="1002891"/>
                </a:lnTo>
                <a:lnTo>
                  <a:pt x="603568" y="999725"/>
                </a:lnTo>
                <a:lnTo>
                  <a:pt x="603885" y="996242"/>
                </a:lnTo>
                <a:lnTo>
                  <a:pt x="605155" y="993076"/>
                </a:lnTo>
                <a:lnTo>
                  <a:pt x="606108" y="990226"/>
                </a:lnTo>
                <a:lnTo>
                  <a:pt x="607378" y="987377"/>
                </a:lnTo>
                <a:lnTo>
                  <a:pt x="608965" y="984844"/>
                </a:lnTo>
                <a:lnTo>
                  <a:pt x="610870" y="982311"/>
                </a:lnTo>
                <a:lnTo>
                  <a:pt x="613093" y="979778"/>
                </a:lnTo>
                <a:lnTo>
                  <a:pt x="615315" y="977878"/>
                </a:lnTo>
                <a:lnTo>
                  <a:pt x="617855" y="975662"/>
                </a:lnTo>
                <a:lnTo>
                  <a:pt x="620713" y="974396"/>
                </a:lnTo>
                <a:lnTo>
                  <a:pt x="623570" y="972813"/>
                </a:lnTo>
                <a:lnTo>
                  <a:pt x="626745" y="971546"/>
                </a:lnTo>
                <a:lnTo>
                  <a:pt x="629920" y="970913"/>
                </a:lnTo>
                <a:lnTo>
                  <a:pt x="632777" y="970596"/>
                </a:lnTo>
                <a:lnTo>
                  <a:pt x="636270" y="969963"/>
                </a:lnTo>
                <a:close/>
                <a:moveTo>
                  <a:pt x="1027781" y="749300"/>
                </a:moveTo>
                <a:lnTo>
                  <a:pt x="1031278" y="749300"/>
                </a:lnTo>
                <a:lnTo>
                  <a:pt x="1236940" y="749300"/>
                </a:lnTo>
                <a:lnTo>
                  <a:pt x="1240437" y="749300"/>
                </a:lnTo>
                <a:lnTo>
                  <a:pt x="1243616" y="750251"/>
                </a:lnTo>
                <a:lnTo>
                  <a:pt x="1246476" y="750885"/>
                </a:lnTo>
                <a:lnTo>
                  <a:pt x="1249655" y="751837"/>
                </a:lnTo>
                <a:lnTo>
                  <a:pt x="1252516" y="753105"/>
                </a:lnTo>
                <a:lnTo>
                  <a:pt x="1255377" y="755007"/>
                </a:lnTo>
                <a:lnTo>
                  <a:pt x="1257920" y="756592"/>
                </a:lnTo>
                <a:lnTo>
                  <a:pt x="1260145" y="758812"/>
                </a:lnTo>
                <a:lnTo>
                  <a:pt x="1262370" y="761348"/>
                </a:lnTo>
                <a:lnTo>
                  <a:pt x="1264595" y="763567"/>
                </a:lnTo>
                <a:lnTo>
                  <a:pt x="1265867" y="766421"/>
                </a:lnTo>
                <a:lnTo>
                  <a:pt x="1267138" y="769274"/>
                </a:lnTo>
                <a:lnTo>
                  <a:pt x="1268410" y="772445"/>
                </a:lnTo>
                <a:lnTo>
                  <a:pt x="1269363" y="775615"/>
                </a:lnTo>
                <a:lnTo>
                  <a:pt x="1269681" y="778786"/>
                </a:lnTo>
                <a:lnTo>
                  <a:pt x="1269999" y="782273"/>
                </a:lnTo>
                <a:lnTo>
                  <a:pt x="1269999" y="1389744"/>
                </a:lnTo>
                <a:lnTo>
                  <a:pt x="1269681" y="1393231"/>
                </a:lnTo>
                <a:lnTo>
                  <a:pt x="1269363" y="1396402"/>
                </a:lnTo>
                <a:lnTo>
                  <a:pt x="1268410" y="1399572"/>
                </a:lnTo>
                <a:lnTo>
                  <a:pt x="1267138" y="1402743"/>
                </a:lnTo>
                <a:lnTo>
                  <a:pt x="1265867" y="1405279"/>
                </a:lnTo>
                <a:lnTo>
                  <a:pt x="1264595" y="1408133"/>
                </a:lnTo>
                <a:lnTo>
                  <a:pt x="1262370" y="1410669"/>
                </a:lnTo>
                <a:lnTo>
                  <a:pt x="1260145" y="1413206"/>
                </a:lnTo>
                <a:lnTo>
                  <a:pt x="1257920" y="1415108"/>
                </a:lnTo>
                <a:lnTo>
                  <a:pt x="1255377" y="1417010"/>
                </a:lnTo>
                <a:lnTo>
                  <a:pt x="1252516" y="1418595"/>
                </a:lnTo>
                <a:lnTo>
                  <a:pt x="1249655" y="1420181"/>
                </a:lnTo>
                <a:lnTo>
                  <a:pt x="1246476" y="1421132"/>
                </a:lnTo>
                <a:lnTo>
                  <a:pt x="1243616" y="1421766"/>
                </a:lnTo>
                <a:lnTo>
                  <a:pt x="1240437" y="1422400"/>
                </a:lnTo>
                <a:lnTo>
                  <a:pt x="1236940" y="1422400"/>
                </a:lnTo>
                <a:lnTo>
                  <a:pt x="1031278" y="1422400"/>
                </a:lnTo>
                <a:lnTo>
                  <a:pt x="1027781" y="1422400"/>
                </a:lnTo>
                <a:lnTo>
                  <a:pt x="1024602" y="1421766"/>
                </a:lnTo>
                <a:lnTo>
                  <a:pt x="1021424" y="1421132"/>
                </a:lnTo>
                <a:lnTo>
                  <a:pt x="1018245" y="1420181"/>
                </a:lnTo>
                <a:lnTo>
                  <a:pt x="1015384" y="1418595"/>
                </a:lnTo>
                <a:lnTo>
                  <a:pt x="1012841" y="1417010"/>
                </a:lnTo>
                <a:lnTo>
                  <a:pt x="1010298" y="1415108"/>
                </a:lnTo>
                <a:lnTo>
                  <a:pt x="1007755" y="1413206"/>
                </a:lnTo>
                <a:lnTo>
                  <a:pt x="1005848" y="1410669"/>
                </a:lnTo>
                <a:lnTo>
                  <a:pt x="1003941" y="1408133"/>
                </a:lnTo>
                <a:lnTo>
                  <a:pt x="1002351" y="1405279"/>
                </a:lnTo>
                <a:lnTo>
                  <a:pt x="1000762" y="1402743"/>
                </a:lnTo>
                <a:lnTo>
                  <a:pt x="999808" y="1399572"/>
                </a:lnTo>
                <a:lnTo>
                  <a:pt x="999173" y="1396402"/>
                </a:lnTo>
                <a:lnTo>
                  <a:pt x="998537" y="1393231"/>
                </a:lnTo>
                <a:lnTo>
                  <a:pt x="998537" y="1389744"/>
                </a:lnTo>
                <a:lnTo>
                  <a:pt x="998537" y="782273"/>
                </a:lnTo>
                <a:lnTo>
                  <a:pt x="998537" y="778786"/>
                </a:lnTo>
                <a:lnTo>
                  <a:pt x="999173" y="775615"/>
                </a:lnTo>
                <a:lnTo>
                  <a:pt x="999808" y="772445"/>
                </a:lnTo>
                <a:lnTo>
                  <a:pt x="1000762" y="769274"/>
                </a:lnTo>
                <a:lnTo>
                  <a:pt x="1002351" y="766421"/>
                </a:lnTo>
                <a:lnTo>
                  <a:pt x="1003941" y="763567"/>
                </a:lnTo>
                <a:lnTo>
                  <a:pt x="1005848" y="761348"/>
                </a:lnTo>
                <a:lnTo>
                  <a:pt x="1007755" y="758812"/>
                </a:lnTo>
                <a:lnTo>
                  <a:pt x="1010298" y="756592"/>
                </a:lnTo>
                <a:lnTo>
                  <a:pt x="1012841" y="755007"/>
                </a:lnTo>
                <a:lnTo>
                  <a:pt x="1015384" y="753105"/>
                </a:lnTo>
                <a:lnTo>
                  <a:pt x="1018245" y="751837"/>
                </a:lnTo>
                <a:lnTo>
                  <a:pt x="1021424" y="750885"/>
                </a:lnTo>
                <a:lnTo>
                  <a:pt x="1024602" y="750251"/>
                </a:lnTo>
                <a:lnTo>
                  <a:pt x="1027781" y="749300"/>
                </a:lnTo>
                <a:close/>
                <a:moveTo>
                  <a:pt x="2147065" y="665163"/>
                </a:moveTo>
                <a:lnTo>
                  <a:pt x="2154052" y="665163"/>
                </a:lnTo>
                <a:lnTo>
                  <a:pt x="2161038" y="665163"/>
                </a:lnTo>
                <a:lnTo>
                  <a:pt x="2168025" y="665798"/>
                </a:lnTo>
                <a:lnTo>
                  <a:pt x="2175011" y="666432"/>
                </a:lnTo>
                <a:lnTo>
                  <a:pt x="2181680" y="667702"/>
                </a:lnTo>
                <a:lnTo>
                  <a:pt x="2188349" y="669288"/>
                </a:lnTo>
                <a:lnTo>
                  <a:pt x="2194700" y="670875"/>
                </a:lnTo>
                <a:lnTo>
                  <a:pt x="2201369" y="673413"/>
                </a:lnTo>
                <a:lnTo>
                  <a:pt x="2207085" y="675952"/>
                </a:lnTo>
                <a:lnTo>
                  <a:pt x="2213437" y="678173"/>
                </a:lnTo>
                <a:lnTo>
                  <a:pt x="2219471" y="681346"/>
                </a:lnTo>
                <a:lnTo>
                  <a:pt x="2224869" y="684519"/>
                </a:lnTo>
                <a:lnTo>
                  <a:pt x="2230585" y="688327"/>
                </a:lnTo>
                <a:lnTo>
                  <a:pt x="2235666" y="692135"/>
                </a:lnTo>
                <a:lnTo>
                  <a:pt x="2241065" y="695943"/>
                </a:lnTo>
                <a:lnTo>
                  <a:pt x="2245829" y="700702"/>
                </a:lnTo>
                <a:lnTo>
                  <a:pt x="2250910" y="704828"/>
                </a:lnTo>
                <a:lnTo>
                  <a:pt x="2255356" y="709587"/>
                </a:lnTo>
                <a:lnTo>
                  <a:pt x="2259484" y="714347"/>
                </a:lnTo>
                <a:lnTo>
                  <a:pt x="2263612" y="719741"/>
                </a:lnTo>
                <a:lnTo>
                  <a:pt x="2267423" y="724819"/>
                </a:lnTo>
                <a:lnTo>
                  <a:pt x="2270916" y="730530"/>
                </a:lnTo>
                <a:lnTo>
                  <a:pt x="2274092" y="736559"/>
                </a:lnTo>
                <a:lnTo>
                  <a:pt x="2277268" y="742271"/>
                </a:lnTo>
                <a:lnTo>
                  <a:pt x="2280126" y="748300"/>
                </a:lnTo>
                <a:lnTo>
                  <a:pt x="2282666" y="754646"/>
                </a:lnTo>
                <a:lnTo>
                  <a:pt x="2284572" y="760992"/>
                </a:lnTo>
                <a:lnTo>
                  <a:pt x="2286477" y="767021"/>
                </a:lnTo>
                <a:lnTo>
                  <a:pt x="2287747" y="773685"/>
                </a:lnTo>
                <a:lnTo>
                  <a:pt x="2289018" y="780349"/>
                </a:lnTo>
                <a:lnTo>
                  <a:pt x="2289970" y="787330"/>
                </a:lnTo>
                <a:lnTo>
                  <a:pt x="2290605" y="794311"/>
                </a:lnTo>
                <a:lnTo>
                  <a:pt x="2290605" y="801292"/>
                </a:lnTo>
                <a:lnTo>
                  <a:pt x="2290605" y="1286150"/>
                </a:lnTo>
                <a:lnTo>
                  <a:pt x="2884137" y="1353738"/>
                </a:lnTo>
                <a:lnTo>
                  <a:pt x="2890488" y="1354055"/>
                </a:lnTo>
                <a:lnTo>
                  <a:pt x="2898110" y="1354372"/>
                </a:lnTo>
                <a:lnTo>
                  <a:pt x="2905732" y="1355007"/>
                </a:lnTo>
                <a:lnTo>
                  <a:pt x="2913353" y="1355642"/>
                </a:lnTo>
                <a:lnTo>
                  <a:pt x="2920657" y="1357228"/>
                </a:lnTo>
                <a:lnTo>
                  <a:pt x="2927644" y="1358815"/>
                </a:lnTo>
                <a:lnTo>
                  <a:pt x="2934948" y="1361036"/>
                </a:lnTo>
                <a:lnTo>
                  <a:pt x="2941934" y="1362940"/>
                </a:lnTo>
                <a:lnTo>
                  <a:pt x="2948603" y="1365796"/>
                </a:lnTo>
                <a:lnTo>
                  <a:pt x="2955272" y="1368969"/>
                </a:lnTo>
                <a:lnTo>
                  <a:pt x="2961941" y="1372142"/>
                </a:lnTo>
                <a:lnTo>
                  <a:pt x="2968292" y="1375633"/>
                </a:lnTo>
                <a:lnTo>
                  <a:pt x="2974008" y="1379758"/>
                </a:lnTo>
                <a:lnTo>
                  <a:pt x="2980042" y="1383883"/>
                </a:lnTo>
                <a:lnTo>
                  <a:pt x="2985758" y="1388008"/>
                </a:lnTo>
                <a:lnTo>
                  <a:pt x="2990839" y="1393085"/>
                </a:lnTo>
                <a:lnTo>
                  <a:pt x="2996238" y="1397845"/>
                </a:lnTo>
                <a:lnTo>
                  <a:pt x="3001319" y="1403239"/>
                </a:lnTo>
                <a:lnTo>
                  <a:pt x="3005765" y="1408316"/>
                </a:lnTo>
                <a:lnTo>
                  <a:pt x="3010529" y="1414345"/>
                </a:lnTo>
                <a:lnTo>
                  <a:pt x="3014657" y="1419739"/>
                </a:lnTo>
                <a:lnTo>
                  <a:pt x="3018468" y="1426086"/>
                </a:lnTo>
                <a:lnTo>
                  <a:pt x="3021961" y="1432432"/>
                </a:lnTo>
                <a:lnTo>
                  <a:pt x="3025454" y="1438778"/>
                </a:lnTo>
                <a:lnTo>
                  <a:pt x="3028312" y="1445125"/>
                </a:lnTo>
                <a:lnTo>
                  <a:pt x="3030853" y="1452106"/>
                </a:lnTo>
                <a:lnTo>
                  <a:pt x="3033393" y="1459087"/>
                </a:lnTo>
                <a:lnTo>
                  <a:pt x="3035616" y="1466067"/>
                </a:lnTo>
                <a:lnTo>
                  <a:pt x="3036887" y="1473366"/>
                </a:lnTo>
                <a:lnTo>
                  <a:pt x="3038474" y="1480664"/>
                </a:lnTo>
                <a:lnTo>
                  <a:pt x="3039427" y="1488280"/>
                </a:lnTo>
                <a:lnTo>
                  <a:pt x="3040062" y="1495895"/>
                </a:lnTo>
                <a:lnTo>
                  <a:pt x="3040062" y="1503511"/>
                </a:lnTo>
                <a:lnTo>
                  <a:pt x="3040062" y="2154008"/>
                </a:lnTo>
                <a:lnTo>
                  <a:pt x="3040062" y="2161623"/>
                </a:lnTo>
                <a:lnTo>
                  <a:pt x="3039427" y="2169556"/>
                </a:lnTo>
                <a:lnTo>
                  <a:pt x="3038474" y="2177172"/>
                </a:lnTo>
                <a:lnTo>
                  <a:pt x="3036887" y="2184470"/>
                </a:lnTo>
                <a:lnTo>
                  <a:pt x="3035616" y="2191451"/>
                </a:lnTo>
                <a:lnTo>
                  <a:pt x="3033393" y="2198749"/>
                </a:lnTo>
                <a:lnTo>
                  <a:pt x="3030853" y="2205730"/>
                </a:lnTo>
                <a:lnTo>
                  <a:pt x="3028312" y="2212394"/>
                </a:lnTo>
                <a:lnTo>
                  <a:pt x="3025454" y="2219057"/>
                </a:lnTo>
                <a:lnTo>
                  <a:pt x="3021961" y="2225404"/>
                </a:lnTo>
                <a:lnTo>
                  <a:pt x="3018468" y="2231433"/>
                </a:lnTo>
                <a:lnTo>
                  <a:pt x="3014657" y="2237779"/>
                </a:lnTo>
                <a:lnTo>
                  <a:pt x="3010529" y="2243808"/>
                </a:lnTo>
                <a:lnTo>
                  <a:pt x="3005765" y="2249202"/>
                </a:lnTo>
                <a:lnTo>
                  <a:pt x="3001319" y="2254597"/>
                </a:lnTo>
                <a:lnTo>
                  <a:pt x="2996238" y="2259674"/>
                </a:lnTo>
                <a:lnTo>
                  <a:pt x="2990839" y="2264433"/>
                </a:lnTo>
                <a:lnTo>
                  <a:pt x="2985758" y="2269510"/>
                </a:lnTo>
                <a:lnTo>
                  <a:pt x="2980042" y="2273953"/>
                </a:lnTo>
                <a:lnTo>
                  <a:pt x="2974008" y="2278078"/>
                </a:lnTo>
                <a:lnTo>
                  <a:pt x="2968292" y="2281886"/>
                </a:lnTo>
                <a:lnTo>
                  <a:pt x="2961941" y="2285376"/>
                </a:lnTo>
                <a:lnTo>
                  <a:pt x="2955272" y="2288867"/>
                </a:lnTo>
                <a:lnTo>
                  <a:pt x="2948603" y="2291723"/>
                </a:lnTo>
                <a:lnTo>
                  <a:pt x="2941934" y="2294578"/>
                </a:lnTo>
                <a:lnTo>
                  <a:pt x="2934948" y="2297117"/>
                </a:lnTo>
                <a:lnTo>
                  <a:pt x="2927644" y="2298703"/>
                </a:lnTo>
                <a:lnTo>
                  <a:pt x="2920657" y="2300607"/>
                </a:lnTo>
                <a:lnTo>
                  <a:pt x="2913353" y="2301877"/>
                </a:lnTo>
                <a:lnTo>
                  <a:pt x="2905732" y="2302829"/>
                </a:lnTo>
                <a:lnTo>
                  <a:pt x="2898110" y="2303146"/>
                </a:lnTo>
                <a:lnTo>
                  <a:pt x="2890488" y="2303463"/>
                </a:lnTo>
                <a:lnTo>
                  <a:pt x="2177552" y="2303463"/>
                </a:lnTo>
                <a:lnTo>
                  <a:pt x="2173423" y="2303146"/>
                </a:lnTo>
                <a:lnTo>
                  <a:pt x="2171200" y="2303146"/>
                </a:lnTo>
                <a:lnTo>
                  <a:pt x="2169613" y="2303146"/>
                </a:lnTo>
                <a:lnTo>
                  <a:pt x="2162944" y="2303146"/>
                </a:lnTo>
                <a:lnTo>
                  <a:pt x="2156275" y="2303146"/>
                </a:lnTo>
                <a:lnTo>
                  <a:pt x="2149924" y="2302511"/>
                </a:lnTo>
                <a:lnTo>
                  <a:pt x="2143572" y="2301559"/>
                </a:lnTo>
                <a:lnTo>
                  <a:pt x="2137538" y="2300607"/>
                </a:lnTo>
                <a:lnTo>
                  <a:pt x="2131187" y="2298703"/>
                </a:lnTo>
                <a:lnTo>
                  <a:pt x="2125153" y="2297117"/>
                </a:lnTo>
                <a:lnTo>
                  <a:pt x="2119437" y="2294896"/>
                </a:lnTo>
                <a:lnTo>
                  <a:pt x="2113403" y="2292040"/>
                </a:lnTo>
                <a:lnTo>
                  <a:pt x="2107370" y="2289501"/>
                </a:lnTo>
                <a:lnTo>
                  <a:pt x="2101971" y="2286645"/>
                </a:lnTo>
                <a:lnTo>
                  <a:pt x="2096572" y="2283155"/>
                </a:lnTo>
                <a:lnTo>
                  <a:pt x="2091491" y="2279665"/>
                </a:lnTo>
                <a:lnTo>
                  <a:pt x="2086093" y="2275222"/>
                </a:lnTo>
                <a:lnTo>
                  <a:pt x="2081329" y="2271097"/>
                </a:lnTo>
                <a:lnTo>
                  <a:pt x="2076883" y="2266972"/>
                </a:lnTo>
                <a:lnTo>
                  <a:pt x="1560520" y="1751334"/>
                </a:lnTo>
                <a:lnTo>
                  <a:pt x="1556074" y="1746574"/>
                </a:lnTo>
                <a:lnTo>
                  <a:pt x="1552263" y="1741815"/>
                </a:lnTo>
                <a:lnTo>
                  <a:pt x="1548135" y="1737055"/>
                </a:lnTo>
                <a:lnTo>
                  <a:pt x="1544642" y="1731661"/>
                </a:lnTo>
                <a:lnTo>
                  <a:pt x="1541466" y="1726583"/>
                </a:lnTo>
                <a:lnTo>
                  <a:pt x="1538291" y="1720872"/>
                </a:lnTo>
                <a:lnTo>
                  <a:pt x="1535432" y="1715477"/>
                </a:lnTo>
                <a:lnTo>
                  <a:pt x="1532892" y="1709766"/>
                </a:lnTo>
                <a:lnTo>
                  <a:pt x="1530987" y="1704054"/>
                </a:lnTo>
                <a:lnTo>
                  <a:pt x="1529081" y="1698342"/>
                </a:lnTo>
                <a:lnTo>
                  <a:pt x="1527493" y="1692631"/>
                </a:lnTo>
                <a:lnTo>
                  <a:pt x="1526223" y="1686919"/>
                </a:lnTo>
                <a:lnTo>
                  <a:pt x="1525270" y="1680890"/>
                </a:lnTo>
                <a:lnTo>
                  <a:pt x="1524635" y="1674544"/>
                </a:lnTo>
                <a:lnTo>
                  <a:pt x="1524000" y="1668515"/>
                </a:lnTo>
                <a:lnTo>
                  <a:pt x="1524000" y="1662803"/>
                </a:lnTo>
                <a:lnTo>
                  <a:pt x="1524000" y="1656774"/>
                </a:lnTo>
                <a:lnTo>
                  <a:pt x="1524635" y="1650428"/>
                </a:lnTo>
                <a:lnTo>
                  <a:pt x="1525270" y="1644716"/>
                </a:lnTo>
                <a:lnTo>
                  <a:pt x="1526223" y="1638687"/>
                </a:lnTo>
                <a:lnTo>
                  <a:pt x="1527493" y="1632658"/>
                </a:lnTo>
                <a:lnTo>
                  <a:pt x="1529081" y="1626946"/>
                </a:lnTo>
                <a:lnTo>
                  <a:pt x="1530987" y="1621235"/>
                </a:lnTo>
                <a:lnTo>
                  <a:pt x="1532892" y="1615523"/>
                </a:lnTo>
                <a:lnTo>
                  <a:pt x="1535432" y="1609811"/>
                </a:lnTo>
                <a:lnTo>
                  <a:pt x="1538291" y="1604417"/>
                </a:lnTo>
                <a:lnTo>
                  <a:pt x="1541466" y="1599023"/>
                </a:lnTo>
                <a:lnTo>
                  <a:pt x="1544642" y="1593628"/>
                </a:lnTo>
                <a:lnTo>
                  <a:pt x="1548135" y="1588551"/>
                </a:lnTo>
                <a:lnTo>
                  <a:pt x="1552263" y="1583474"/>
                </a:lnTo>
                <a:lnTo>
                  <a:pt x="1556074" y="1578714"/>
                </a:lnTo>
                <a:lnTo>
                  <a:pt x="1560520" y="1574272"/>
                </a:lnTo>
                <a:lnTo>
                  <a:pt x="1564966" y="1569830"/>
                </a:lnTo>
                <a:lnTo>
                  <a:pt x="1570047" y="1565705"/>
                </a:lnTo>
                <a:lnTo>
                  <a:pt x="1574811" y="1561897"/>
                </a:lnTo>
                <a:lnTo>
                  <a:pt x="1579574" y="1558406"/>
                </a:lnTo>
                <a:lnTo>
                  <a:pt x="1584973" y="1554916"/>
                </a:lnTo>
                <a:lnTo>
                  <a:pt x="1590054" y="1552060"/>
                </a:lnTo>
                <a:lnTo>
                  <a:pt x="1595770" y="1549521"/>
                </a:lnTo>
                <a:lnTo>
                  <a:pt x="1601486" y="1546666"/>
                </a:lnTo>
                <a:lnTo>
                  <a:pt x="1606885" y="1544444"/>
                </a:lnTo>
                <a:lnTo>
                  <a:pt x="1612919" y="1542858"/>
                </a:lnTo>
                <a:lnTo>
                  <a:pt x="1618635" y="1540954"/>
                </a:lnTo>
                <a:lnTo>
                  <a:pt x="1624669" y="1539685"/>
                </a:lnTo>
                <a:lnTo>
                  <a:pt x="1630702" y="1538733"/>
                </a:lnTo>
                <a:lnTo>
                  <a:pt x="1637054" y="1538098"/>
                </a:lnTo>
                <a:lnTo>
                  <a:pt x="1642770" y="1537463"/>
                </a:lnTo>
                <a:lnTo>
                  <a:pt x="1649121" y="1537146"/>
                </a:lnTo>
                <a:lnTo>
                  <a:pt x="1655473" y="1537463"/>
                </a:lnTo>
                <a:lnTo>
                  <a:pt x="1661824" y="1538098"/>
                </a:lnTo>
                <a:lnTo>
                  <a:pt x="1667858" y="1538733"/>
                </a:lnTo>
                <a:lnTo>
                  <a:pt x="1673891" y="1539685"/>
                </a:lnTo>
                <a:lnTo>
                  <a:pt x="1679925" y="1540954"/>
                </a:lnTo>
                <a:lnTo>
                  <a:pt x="1685641" y="1542858"/>
                </a:lnTo>
                <a:lnTo>
                  <a:pt x="1691675" y="1544444"/>
                </a:lnTo>
                <a:lnTo>
                  <a:pt x="1697391" y="1546666"/>
                </a:lnTo>
                <a:lnTo>
                  <a:pt x="1702790" y="1549521"/>
                </a:lnTo>
                <a:lnTo>
                  <a:pt x="1708506" y="1552060"/>
                </a:lnTo>
                <a:lnTo>
                  <a:pt x="1713587" y="1554916"/>
                </a:lnTo>
                <a:lnTo>
                  <a:pt x="1718986" y="1558406"/>
                </a:lnTo>
                <a:lnTo>
                  <a:pt x="1723749" y="1561897"/>
                </a:lnTo>
                <a:lnTo>
                  <a:pt x="1728513" y="1565705"/>
                </a:lnTo>
                <a:lnTo>
                  <a:pt x="1733594" y="1569830"/>
                </a:lnTo>
                <a:lnTo>
                  <a:pt x="1738040" y="1574272"/>
                </a:lnTo>
                <a:lnTo>
                  <a:pt x="2017816" y="1853827"/>
                </a:lnTo>
                <a:lnTo>
                  <a:pt x="2017816" y="801292"/>
                </a:lnTo>
                <a:lnTo>
                  <a:pt x="2018133" y="794311"/>
                </a:lnTo>
                <a:lnTo>
                  <a:pt x="2018451" y="787330"/>
                </a:lnTo>
                <a:lnTo>
                  <a:pt x="2019404" y="780349"/>
                </a:lnTo>
                <a:lnTo>
                  <a:pt x="2020674" y="773685"/>
                </a:lnTo>
                <a:lnTo>
                  <a:pt x="2021944" y="767021"/>
                </a:lnTo>
                <a:lnTo>
                  <a:pt x="2024167" y="760992"/>
                </a:lnTo>
                <a:lnTo>
                  <a:pt x="2026073" y="754646"/>
                </a:lnTo>
                <a:lnTo>
                  <a:pt x="2028613" y="748300"/>
                </a:lnTo>
                <a:lnTo>
                  <a:pt x="2031471" y="742271"/>
                </a:lnTo>
                <a:lnTo>
                  <a:pt x="2034329" y="736559"/>
                </a:lnTo>
                <a:lnTo>
                  <a:pt x="2037823" y="730530"/>
                </a:lnTo>
                <a:lnTo>
                  <a:pt x="2040998" y="724819"/>
                </a:lnTo>
                <a:lnTo>
                  <a:pt x="2045127" y="719741"/>
                </a:lnTo>
                <a:lnTo>
                  <a:pt x="2048937" y="714347"/>
                </a:lnTo>
                <a:lnTo>
                  <a:pt x="2053383" y="709587"/>
                </a:lnTo>
                <a:lnTo>
                  <a:pt x="2057829" y="704828"/>
                </a:lnTo>
                <a:lnTo>
                  <a:pt x="2062275" y="700702"/>
                </a:lnTo>
                <a:lnTo>
                  <a:pt x="2067674" y="695943"/>
                </a:lnTo>
                <a:lnTo>
                  <a:pt x="2072437" y="692135"/>
                </a:lnTo>
                <a:lnTo>
                  <a:pt x="2078154" y="688327"/>
                </a:lnTo>
                <a:lnTo>
                  <a:pt x="2083552" y="684519"/>
                </a:lnTo>
                <a:lnTo>
                  <a:pt x="2089268" y="681346"/>
                </a:lnTo>
                <a:lnTo>
                  <a:pt x="2095302" y="678173"/>
                </a:lnTo>
                <a:lnTo>
                  <a:pt x="2101018" y="675952"/>
                </a:lnTo>
                <a:lnTo>
                  <a:pt x="2107370" y="673413"/>
                </a:lnTo>
                <a:lnTo>
                  <a:pt x="2113721" y="670875"/>
                </a:lnTo>
                <a:lnTo>
                  <a:pt x="2120390" y="669288"/>
                </a:lnTo>
                <a:lnTo>
                  <a:pt x="2127059" y="667702"/>
                </a:lnTo>
                <a:lnTo>
                  <a:pt x="2133728" y="666432"/>
                </a:lnTo>
                <a:lnTo>
                  <a:pt x="2140079" y="665798"/>
                </a:lnTo>
                <a:lnTo>
                  <a:pt x="2147065" y="665163"/>
                </a:lnTo>
                <a:close/>
                <a:moveTo>
                  <a:pt x="1426690" y="484188"/>
                </a:moveTo>
                <a:lnTo>
                  <a:pt x="1631151" y="484188"/>
                </a:lnTo>
                <a:lnTo>
                  <a:pt x="1634627" y="484505"/>
                </a:lnTo>
                <a:lnTo>
                  <a:pt x="1637787" y="484822"/>
                </a:lnTo>
                <a:lnTo>
                  <a:pt x="1640947" y="485773"/>
                </a:lnTo>
                <a:lnTo>
                  <a:pt x="1644107" y="486725"/>
                </a:lnTo>
                <a:lnTo>
                  <a:pt x="1646635" y="488310"/>
                </a:lnTo>
                <a:lnTo>
                  <a:pt x="1649479" y="489895"/>
                </a:lnTo>
                <a:lnTo>
                  <a:pt x="1652008" y="491798"/>
                </a:lnTo>
                <a:lnTo>
                  <a:pt x="1654536" y="493700"/>
                </a:lnTo>
                <a:lnTo>
                  <a:pt x="1656432" y="496237"/>
                </a:lnTo>
                <a:lnTo>
                  <a:pt x="1658328" y="498773"/>
                </a:lnTo>
                <a:lnTo>
                  <a:pt x="1659908" y="501310"/>
                </a:lnTo>
                <a:lnTo>
                  <a:pt x="1661488" y="504164"/>
                </a:lnTo>
                <a:lnTo>
                  <a:pt x="1662436" y="507334"/>
                </a:lnTo>
                <a:lnTo>
                  <a:pt x="1663068" y="510505"/>
                </a:lnTo>
                <a:lnTo>
                  <a:pt x="1663700" y="513676"/>
                </a:lnTo>
                <a:lnTo>
                  <a:pt x="1663700" y="517164"/>
                </a:lnTo>
                <a:lnTo>
                  <a:pt x="1663700" y="1389743"/>
                </a:lnTo>
                <a:lnTo>
                  <a:pt x="1663700" y="1393231"/>
                </a:lnTo>
                <a:lnTo>
                  <a:pt x="1663068" y="1396401"/>
                </a:lnTo>
                <a:lnTo>
                  <a:pt x="1662436" y="1399572"/>
                </a:lnTo>
                <a:lnTo>
                  <a:pt x="1661488" y="1402743"/>
                </a:lnTo>
                <a:lnTo>
                  <a:pt x="1659908" y="1405279"/>
                </a:lnTo>
                <a:lnTo>
                  <a:pt x="1658328" y="1408133"/>
                </a:lnTo>
                <a:lnTo>
                  <a:pt x="1656432" y="1410669"/>
                </a:lnTo>
                <a:lnTo>
                  <a:pt x="1654536" y="1413206"/>
                </a:lnTo>
                <a:lnTo>
                  <a:pt x="1652008" y="1415108"/>
                </a:lnTo>
                <a:lnTo>
                  <a:pt x="1649479" y="1417011"/>
                </a:lnTo>
                <a:lnTo>
                  <a:pt x="1646635" y="1418596"/>
                </a:lnTo>
                <a:lnTo>
                  <a:pt x="1644107" y="1420182"/>
                </a:lnTo>
                <a:lnTo>
                  <a:pt x="1640947" y="1421133"/>
                </a:lnTo>
                <a:lnTo>
                  <a:pt x="1637787" y="1421767"/>
                </a:lnTo>
                <a:lnTo>
                  <a:pt x="1634627" y="1422401"/>
                </a:lnTo>
                <a:lnTo>
                  <a:pt x="1631151" y="1422401"/>
                </a:lnTo>
                <a:lnTo>
                  <a:pt x="1426690" y="1422401"/>
                </a:lnTo>
                <a:lnTo>
                  <a:pt x="1423214" y="1422401"/>
                </a:lnTo>
                <a:lnTo>
                  <a:pt x="1420054" y="1421767"/>
                </a:lnTo>
                <a:lnTo>
                  <a:pt x="1416894" y="1421133"/>
                </a:lnTo>
                <a:lnTo>
                  <a:pt x="1413734" y="1420182"/>
                </a:lnTo>
                <a:lnTo>
                  <a:pt x="1411206" y="1418596"/>
                </a:lnTo>
                <a:lnTo>
                  <a:pt x="1408362" y="1417011"/>
                </a:lnTo>
                <a:lnTo>
                  <a:pt x="1405834" y="1415108"/>
                </a:lnTo>
                <a:lnTo>
                  <a:pt x="1403622" y="1413206"/>
                </a:lnTo>
                <a:lnTo>
                  <a:pt x="1401409" y="1410669"/>
                </a:lnTo>
                <a:lnTo>
                  <a:pt x="1399513" y="1408133"/>
                </a:lnTo>
                <a:lnTo>
                  <a:pt x="1397933" y="1405279"/>
                </a:lnTo>
                <a:lnTo>
                  <a:pt x="1396669" y="1402743"/>
                </a:lnTo>
                <a:lnTo>
                  <a:pt x="1395405" y="1399572"/>
                </a:lnTo>
                <a:lnTo>
                  <a:pt x="1394457" y="1396401"/>
                </a:lnTo>
                <a:lnTo>
                  <a:pt x="1394141" y="1393231"/>
                </a:lnTo>
                <a:lnTo>
                  <a:pt x="1393825" y="1389743"/>
                </a:lnTo>
                <a:lnTo>
                  <a:pt x="1393825" y="517164"/>
                </a:lnTo>
                <a:lnTo>
                  <a:pt x="1394141" y="513676"/>
                </a:lnTo>
                <a:lnTo>
                  <a:pt x="1394457" y="510505"/>
                </a:lnTo>
                <a:lnTo>
                  <a:pt x="1395405" y="507334"/>
                </a:lnTo>
                <a:lnTo>
                  <a:pt x="1396669" y="504164"/>
                </a:lnTo>
                <a:lnTo>
                  <a:pt x="1397933" y="501310"/>
                </a:lnTo>
                <a:lnTo>
                  <a:pt x="1399513" y="498773"/>
                </a:lnTo>
                <a:lnTo>
                  <a:pt x="1401409" y="496237"/>
                </a:lnTo>
                <a:lnTo>
                  <a:pt x="1403622" y="493700"/>
                </a:lnTo>
                <a:lnTo>
                  <a:pt x="1405834" y="491798"/>
                </a:lnTo>
                <a:lnTo>
                  <a:pt x="1408362" y="489895"/>
                </a:lnTo>
                <a:lnTo>
                  <a:pt x="1411206" y="488310"/>
                </a:lnTo>
                <a:lnTo>
                  <a:pt x="1413734" y="486725"/>
                </a:lnTo>
                <a:lnTo>
                  <a:pt x="1416894" y="485773"/>
                </a:lnTo>
                <a:lnTo>
                  <a:pt x="1420054" y="484822"/>
                </a:lnTo>
                <a:lnTo>
                  <a:pt x="1423214" y="484505"/>
                </a:lnTo>
                <a:lnTo>
                  <a:pt x="1426690" y="484188"/>
                </a:lnTo>
                <a:close/>
                <a:moveTo>
                  <a:pt x="183794" y="0"/>
                </a:moveTo>
                <a:lnTo>
                  <a:pt x="193952" y="0"/>
                </a:lnTo>
                <a:lnTo>
                  <a:pt x="2827060" y="0"/>
                </a:lnTo>
                <a:lnTo>
                  <a:pt x="2837218" y="0"/>
                </a:lnTo>
                <a:lnTo>
                  <a:pt x="2847059" y="952"/>
                </a:lnTo>
                <a:lnTo>
                  <a:pt x="2856582" y="2539"/>
                </a:lnTo>
                <a:lnTo>
                  <a:pt x="2866105" y="4443"/>
                </a:lnTo>
                <a:lnTo>
                  <a:pt x="2875628" y="6982"/>
                </a:lnTo>
                <a:lnTo>
                  <a:pt x="2884516" y="10156"/>
                </a:lnTo>
                <a:lnTo>
                  <a:pt x="2893721" y="13964"/>
                </a:lnTo>
                <a:lnTo>
                  <a:pt x="2902292" y="17773"/>
                </a:lnTo>
                <a:lnTo>
                  <a:pt x="2911180" y="22851"/>
                </a:lnTo>
                <a:lnTo>
                  <a:pt x="2919433" y="27611"/>
                </a:lnTo>
                <a:lnTo>
                  <a:pt x="2927369" y="33324"/>
                </a:lnTo>
                <a:lnTo>
                  <a:pt x="2935623" y="39036"/>
                </a:lnTo>
                <a:lnTo>
                  <a:pt x="2942924" y="45384"/>
                </a:lnTo>
                <a:lnTo>
                  <a:pt x="2950225" y="52366"/>
                </a:lnTo>
                <a:lnTo>
                  <a:pt x="2957525" y="59665"/>
                </a:lnTo>
                <a:lnTo>
                  <a:pt x="2964192" y="67282"/>
                </a:lnTo>
                <a:lnTo>
                  <a:pt x="2970540" y="74899"/>
                </a:lnTo>
                <a:lnTo>
                  <a:pt x="2976571" y="83468"/>
                </a:lnTo>
                <a:lnTo>
                  <a:pt x="2982285" y="92037"/>
                </a:lnTo>
                <a:lnTo>
                  <a:pt x="2987682" y="101240"/>
                </a:lnTo>
                <a:lnTo>
                  <a:pt x="2992761" y="110444"/>
                </a:lnTo>
                <a:lnTo>
                  <a:pt x="2997522" y="119965"/>
                </a:lnTo>
                <a:lnTo>
                  <a:pt x="3001649" y="130121"/>
                </a:lnTo>
                <a:lnTo>
                  <a:pt x="3005458" y="140276"/>
                </a:lnTo>
                <a:lnTo>
                  <a:pt x="3008950" y="150749"/>
                </a:lnTo>
                <a:lnTo>
                  <a:pt x="3012124" y="161540"/>
                </a:lnTo>
                <a:lnTo>
                  <a:pt x="3014663" y="172330"/>
                </a:lnTo>
                <a:lnTo>
                  <a:pt x="3016885" y="183438"/>
                </a:lnTo>
                <a:lnTo>
                  <a:pt x="3018473" y="194546"/>
                </a:lnTo>
                <a:lnTo>
                  <a:pt x="3019742" y="205971"/>
                </a:lnTo>
                <a:lnTo>
                  <a:pt x="3020695" y="218031"/>
                </a:lnTo>
                <a:lnTo>
                  <a:pt x="3021012" y="229774"/>
                </a:lnTo>
                <a:lnTo>
                  <a:pt x="3021012" y="1276768"/>
                </a:lnTo>
                <a:lnTo>
                  <a:pt x="3013711" y="1272642"/>
                </a:lnTo>
                <a:lnTo>
                  <a:pt x="3006410" y="1268833"/>
                </a:lnTo>
                <a:lnTo>
                  <a:pt x="2999109" y="1265342"/>
                </a:lnTo>
                <a:lnTo>
                  <a:pt x="2991808" y="1262169"/>
                </a:lnTo>
                <a:lnTo>
                  <a:pt x="2983872" y="1258995"/>
                </a:lnTo>
                <a:lnTo>
                  <a:pt x="2976254" y="1256139"/>
                </a:lnTo>
                <a:lnTo>
                  <a:pt x="2968318" y="1253282"/>
                </a:lnTo>
                <a:lnTo>
                  <a:pt x="2960382" y="1251061"/>
                </a:lnTo>
                <a:lnTo>
                  <a:pt x="2952129" y="1248839"/>
                </a:lnTo>
                <a:lnTo>
                  <a:pt x="2944193" y="1247252"/>
                </a:lnTo>
                <a:lnTo>
                  <a:pt x="2935940" y="1245348"/>
                </a:lnTo>
                <a:lnTo>
                  <a:pt x="2927369" y="1244079"/>
                </a:lnTo>
                <a:lnTo>
                  <a:pt x="2919116" y="1242809"/>
                </a:lnTo>
                <a:lnTo>
                  <a:pt x="2910863" y="1242175"/>
                </a:lnTo>
                <a:lnTo>
                  <a:pt x="2901975" y="1241540"/>
                </a:lnTo>
                <a:lnTo>
                  <a:pt x="2893404" y="1241540"/>
                </a:lnTo>
                <a:lnTo>
                  <a:pt x="2646123" y="1213294"/>
                </a:lnTo>
                <a:lnTo>
                  <a:pt x="2646123" y="313876"/>
                </a:lnTo>
                <a:lnTo>
                  <a:pt x="374889" y="313876"/>
                </a:lnTo>
                <a:lnTo>
                  <a:pt x="374889" y="1959424"/>
                </a:lnTo>
                <a:lnTo>
                  <a:pt x="1610021" y="1959424"/>
                </a:lnTo>
                <a:lnTo>
                  <a:pt x="1923646" y="2273300"/>
                </a:lnTo>
                <a:lnTo>
                  <a:pt x="193952" y="2273300"/>
                </a:lnTo>
                <a:lnTo>
                  <a:pt x="183794" y="2273300"/>
                </a:lnTo>
                <a:lnTo>
                  <a:pt x="173953" y="2272348"/>
                </a:lnTo>
                <a:lnTo>
                  <a:pt x="164113" y="2270761"/>
                </a:lnTo>
                <a:lnTo>
                  <a:pt x="154908" y="2268857"/>
                </a:lnTo>
                <a:lnTo>
                  <a:pt x="145385" y="2266318"/>
                </a:lnTo>
                <a:lnTo>
                  <a:pt x="136496" y="2263144"/>
                </a:lnTo>
                <a:lnTo>
                  <a:pt x="127291" y="2259336"/>
                </a:lnTo>
                <a:lnTo>
                  <a:pt x="118720" y="2255528"/>
                </a:lnTo>
                <a:lnTo>
                  <a:pt x="109832" y="2250450"/>
                </a:lnTo>
                <a:lnTo>
                  <a:pt x="101579" y="2245689"/>
                </a:lnTo>
                <a:lnTo>
                  <a:pt x="93326" y="2240294"/>
                </a:lnTo>
                <a:lnTo>
                  <a:pt x="85390" y="2234264"/>
                </a:lnTo>
                <a:lnTo>
                  <a:pt x="77771" y="2227917"/>
                </a:lnTo>
                <a:lnTo>
                  <a:pt x="70470" y="2220935"/>
                </a:lnTo>
                <a:lnTo>
                  <a:pt x="63487" y="2213635"/>
                </a:lnTo>
                <a:lnTo>
                  <a:pt x="56821" y="2206018"/>
                </a:lnTo>
                <a:lnTo>
                  <a:pt x="50472" y="2198402"/>
                </a:lnTo>
                <a:lnTo>
                  <a:pt x="44441" y="2189833"/>
                </a:lnTo>
                <a:lnTo>
                  <a:pt x="38727" y="2181264"/>
                </a:lnTo>
                <a:lnTo>
                  <a:pt x="33013" y="2172060"/>
                </a:lnTo>
                <a:lnTo>
                  <a:pt x="28252" y="2162856"/>
                </a:lnTo>
                <a:lnTo>
                  <a:pt x="23490" y="2153335"/>
                </a:lnTo>
                <a:lnTo>
                  <a:pt x="19364" y="2143180"/>
                </a:lnTo>
                <a:lnTo>
                  <a:pt x="15237" y="2133024"/>
                </a:lnTo>
                <a:lnTo>
                  <a:pt x="11745" y="2122551"/>
                </a:lnTo>
                <a:lnTo>
                  <a:pt x="8888" y="2112078"/>
                </a:lnTo>
                <a:lnTo>
                  <a:pt x="6349" y="2100970"/>
                </a:lnTo>
                <a:lnTo>
                  <a:pt x="3809" y="2089862"/>
                </a:lnTo>
                <a:lnTo>
                  <a:pt x="2540" y="2078754"/>
                </a:lnTo>
                <a:lnTo>
                  <a:pt x="952" y="2067329"/>
                </a:lnTo>
                <a:lnTo>
                  <a:pt x="318" y="2055269"/>
                </a:lnTo>
                <a:lnTo>
                  <a:pt x="0" y="2043844"/>
                </a:lnTo>
                <a:lnTo>
                  <a:pt x="0" y="229774"/>
                </a:lnTo>
                <a:lnTo>
                  <a:pt x="318" y="218031"/>
                </a:lnTo>
                <a:lnTo>
                  <a:pt x="952" y="205971"/>
                </a:lnTo>
                <a:lnTo>
                  <a:pt x="2540" y="194546"/>
                </a:lnTo>
                <a:lnTo>
                  <a:pt x="3809" y="183438"/>
                </a:lnTo>
                <a:lnTo>
                  <a:pt x="6349" y="172330"/>
                </a:lnTo>
                <a:lnTo>
                  <a:pt x="8888" y="161540"/>
                </a:lnTo>
                <a:lnTo>
                  <a:pt x="11745" y="150749"/>
                </a:lnTo>
                <a:lnTo>
                  <a:pt x="15237" y="140276"/>
                </a:lnTo>
                <a:lnTo>
                  <a:pt x="19364" y="130121"/>
                </a:lnTo>
                <a:lnTo>
                  <a:pt x="23490" y="119965"/>
                </a:lnTo>
                <a:lnTo>
                  <a:pt x="28252" y="110444"/>
                </a:lnTo>
                <a:lnTo>
                  <a:pt x="33013" y="101240"/>
                </a:lnTo>
                <a:lnTo>
                  <a:pt x="38727" y="92037"/>
                </a:lnTo>
                <a:lnTo>
                  <a:pt x="44441" y="83468"/>
                </a:lnTo>
                <a:lnTo>
                  <a:pt x="50472" y="74899"/>
                </a:lnTo>
                <a:lnTo>
                  <a:pt x="56821" y="67282"/>
                </a:lnTo>
                <a:lnTo>
                  <a:pt x="63487" y="59665"/>
                </a:lnTo>
                <a:lnTo>
                  <a:pt x="70470" y="52366"/>
                </a:lnTo>
                <a:lnTo>
                  <a:pt x="77771" y="45384"/>
                </a:lnTo>
                <a:lnTo>
                  <a:pt x="85390" y="39036"/>
                </a:lnTo>
                <a:lnTo>
                  <a:pt x="93326" y="33324"/>
                </a:lnTo>
                <a:lnTo>
                  <a:pt x="101579" y="27611"/>
                </a:lnTo>
                <a:lnTo>
                  <a:pt x="109832" y="22851"/>
                </a:lnTo>
                <a:lnTo>
                  <a:pt x="118720" y="17773"/>
                </a:lnTo>
                <a:lnTo>
                  <a:pt x="127291" y="13964"/>
                </a:lnTo>
                <a:lnTo>
                  <a:pt x="136496" y="10156"/>
                </a:lnTo>
                <a:lnTo>
                  <a:pt x="145385" y="6982"/>
                </a:lnTo>
                <a:lnTo>
                  <a:pt x="154908" y="4443"/>
                </a:lnTo>
                <a:lnTo>
                  <a:pt x="164113" y="2539"/>
                </a:lnTo>
                <a:lnTo>
                  <a:pt x="173953" y="952"/>
                </a:lnTo>
                <a:lnTo>
                  <a:pt x="183794" y="0"/>
                </a:lnTo>
                <a:close/>
              </a:path>
            </a:pathLst>
          </a:custGeom>
          <a:solidFill>
            <a:srgbClr val="002060"/>
          </a:solid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650" y="271993"/>
            <a:ext cx="7886700" cy="1325563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в 2024 году</a:t>
            </a:r>
            <a:endParaRPr lang="ru-RU" b="1" dirty="0"/>
          </a:p>
        </p:txBody>
      </p:sp>
      <p:graphicFrame>
        <p:nvGraphicFramePr>
          <p:cNvPr id="5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4144962"/>
              </p:ext>
            </p:extLst>
          </p:nvPr>
        </p:nvGraphicFramePr>
        <p:xfrm>
          <a:off x="508000" y="1319478"/>
          <a:ext cx="7619999" cy="55977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524750" y="1428279"/>
            <a:ext cx="12615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лн.руб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356600" y="0"/>
            <a:ext cx="787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№15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8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419591" y="429506"/>
            <a:ext cx="7078241" cy="1005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на 2024 год</a:t>
            </a: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13124" y="0"/>
            <a:ext cx="9308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№16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组合 27"/>
          <p:cNvGrpSpPr>
            <a:grpSpLocks noChangeAspect="1"/>
          </p:cNvGrpSpPr>
          <p:nvPr/>
        </p:nvGrpSpPr>
        <p:grpSpPr bwMode="auto">
          <a:xfrm>
            <a:off x="801176" y="1750361"/>
            <a:ext cx="2870233" cy="2868580"/>
            <a:chOff x="1254572" y="1492250"/>
            <a:chExt cx="2754313" cy="2752725"/>
          </a:xfrm>
        </p:grpSpPr>
        <p:grpSp>
          <p:nvGrpSpPr>
            <p:cNvPr id="7" name="组合 1"/>
            <p:cNvGrpSpPr>
              <a:grpSpLocks/>
            </p:cNvGrpSpPr>
            <p:nvPr/>
          </p:nvGrpSpPr>
          <p:grpSpPr bwMode="auto">
            <a:xfrm>
              <a:off x="1254572" y="1492250"/>
              <a:ext cx="2754313" cy="2752725"/>
              <a:chOff x="853080" y="2201172"/>
              <a:chExt cx="3060000" cy="3060000"/>
            </a:xfrm>
          </p:grpSpPr>
          <p:sp>
            <p:nvSpPr>
              <p:cNvPr id="9" name="椭圆 2"/>
              <p:cNvSpPr>
                <a:spLocks noChangeAspect="1"/>
              </p:cNvSpPr>
              <p:nvPr/>
            </p:nvSpPr>
            <p:spPr>
              <a:xfrm>
                <a:off x="853080" y="2201172"/>
                <a:ext cx="3060000" cy="3060000"/>
              </a:xfrm>
              <a:prstGeom prst="ellipse">
                <a:avLst/>
              </a:prstGeom>
              <a:noFill/>
              <a:ln w="76200">
                <a:solidFill>
                  <a:schemeClr val="accent5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defRPr/>
                </a:pPr>
                <a:endParaRPr lang="zh-CN" altLang="en-US" sz="2000"/>
              </a:p>
            </p:txBody>
          </p:sp>
          <p:sp>
            <p:nvSpPr>
              <p:cNvPr id="10" name="椭圆 3"/>
              <p:cNvSpPr>
                <a:spLocks noChangeAspect="1"/>
              </p:cNvSpPr>
              <p:nvPr/>
            </p:nvSpPr>
            <p:spPr bwMode="auto">
              <a:xfrm>
                <a:off x="1051881" y="2435878"/>
                <a:ext cx="2590858" cy="2590588"/>
              </a:xfrm>
              <a:prstGeom prst="ellipse">
                <a:avLst/>
              </a:prstGeom>
              <a:solidFill>
                <a:srgbClr val="FFFFFF">
                  <a:alpha val="25098"/>
                </a:srgbClr>
              </a:solidFill>
              <a:ln w="76200" algn="ctr">
                <a:solidFill>
                  <a:srgbClr val="595959">
                    <a:alpha val="25098"/>
                  </a:srgbClr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defRPr/>
                </a:pPr>
                <a:endParaRPr lang="zh-CN" altLang="en-US" sz="2000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</p:grpSp>
        <p:sp>
          <p:nvSpPr>
            <p:cNvPr id="8" name="Rectangle 13"/>
            <p:cNvSpPr>
              <a:spLocks noChangeArrowheads="1"/>
            </p:cNvSpPr>
            <p:nvPr/>
          </p:nvSpPr>
          <p:spPr bwMode="auto">
            <a:xfrm>
              <a:off x="1684873" y="1973209"/>
              <a:ext cx="1724068" cy="1742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ru-RU" altLang="zh-CN" sz="2800" b="1" dirty="0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Всего расходы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ru-RU" altLang="zh-CN" sz="2800" b="1" dirty="0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1 934,4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ru-RU" altLang="zh-CN" sz="2800" b="1" dirty="0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из них:</a:t>
              </a:r>
              <a:endParaRPr lang="zh-CN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组合 31"/>
          <p:cNvGrpSpPr>
            <a:grpSpLocks noChangeAspect="1"/>
          </p:cNvGrpSpPr>
          <p:nvPr/>
        </p:nvGrpSpPr>
        <p:grpSpPr bwMode="auto">
          <a:xfrm>
            <a:off x="3859770" y="2377912"/>
            <a:ext cx="3802766" cy="520202"/>
            <a:chOff x="2267286" y="2120826"/>
            <a:chExt cx="3941881" cy="537780"/>
          </a:xfrm>
        </p:grpSpPr>
        <p:sp>
          <p:nvSpPr>
            <p:cNvPr id="12" name="矩形 6"/>
            <p:cNvSpPr>
              <a:spLocks/>
            </p:cNvSpPr>
            <p:nvPr/>
          </p:nvSpPr>
          <p:spPr bwMode="auto">
            <a:xfrm>
              <a:off x="2267286" y="2146142"/>
              <a:ext cx="3941881" cy="4949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31615C"/>
              </a:solidFill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zh-CN" altLang="en-US" sz="24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46"/>
            <p:cNvSpPr txBox="1">
              <a:spLocks noChangeArrowheads="1"/>
            </p:cNvSpPr>
            <p:nvPr/>
          </p:nvSpPr>
          <p:spPr bwMode="auto">
            <a:xfrm>
              <a:off x="2611673" y="2120826"/>
              <a:ext cx="1235760" cy="537780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fontAlgn="base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fontAlgn="base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fontAlgn="base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fontAlgn="base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fontAlgn="base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ru-RU" altLang="zh-CN" sz="2800" b="1" dirty="0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235,7</a:t>
              </a:r>
              <a:endPara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46"/>
          <p:cNvSpPr txBox="1">
            <a:spLocks noChangeAspect="1" noChangeArrowheads="1"/>
          </p:cNvSpPr>
          <p:nvPr/>
        </p:nvSpPr>
        <p:spPr bwMode="auto">
          <a:xfrm>
            <a:off x="4029103" y="2797369"/>
            <a:ext cx="392314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altLang="zh-CN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Дорожный фонд</a:t>
            </a:r>
            <a:endParaRPr lang="ru-RU" altLang="zh-CN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组合 32"/>
          <p:cNvGrpSpPr>
            <a:grpSpLocks noChangeAspect="1"/>
          </p:cNvGrpSpPr>
          <p:nvPr/>
        </p:nvGrpSpPr>
        <p:grpSpPr bwMode="auto">
          <a:xfrm>
            <a:off x="3703137" y="3242584"/>
            <a:ext cx="3959400" cy="536073"/>
            <a:chOff x="4037837" y="2716634"/>
            <a:chExt cx="3729037" cy="422928"/>
          </a:xfrm>
        </p:grpSpPr>
        <p:sp>
          <p:nvSpPr>
            <p:cNvPr id="16" name="矩形 5"/>
            <p:cNvSpPr>
              <a:spLocks/>
            </p:cNvSpPr>
            <p:nvPr/>
          </p:nvSpPr>
          <p:spPr bwMode="auto">
            <a:xfrm>
              <a:off x="4037837" y="2750625"/>
              <a:ext cx="3729037" cy="388937"/>
            </a:xfrm>
            <a:prstGeom prst="rect">
              <a:avLst/>
            </a:prstGeom>
            <a:ln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46"/>
            <p:cNvSpPr txBox="1">
              <a:spLocks noChangeArrowheads="1"/>
            </p:cNvSpPr>
            <p:nvPr/>
          </p:nvSpPr>
          <p:spPr bwMode="auto">
            <a:xfrm>
              <a:off x="4332538" y="2716634"/>
              <a:ext cx="2356172" cy="412787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fontAlgn="base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fontAlgn="base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fontAlgn="base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fontAlgn="base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fontAlgn="base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ru-RU" altLang="zh-CN" sz="2800" b="1" dirty="0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51,4</a:t>
              </a:r>
              <a:endPara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46"/>
          <p:cNvSpPr txBox="1">
            <a:spLocks noChangeAspect="1" noChangeArrowheads="1"/>
          </p:cNvSpPr>
          <p:nvPr/>
        </p:nvSpPr>
        <p:spPr bwMode="auto">
          <a:xfrm>
            <a:off x="3150876" y="4731377"/>
            <a:ext cx="5285491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zh-CN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Адресная инвестиционная программа</a:t>
            </a:r>
            <a:endParaRPr lang="ru-RU" altLang="zh-CN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组合 33"/>
          <p:cNvGrpSpPr>
            <a:grpSpLocks noChangeAspect="1"/>
          </p:cNvGrpSpPr>
          <p:nvPr/>
        </p:nvGrpSpPr>
        <p:grpSpPr bwMode="auto">
          <a:xfrm>
            <a:off x="2979203" y="4276067"/>
            <a:ext cx="4123545" cy="529863"/>
            <a:chOff x="1934505" y="2234957"/>
            <a:chExt cx="4371975" cy="398332"/>
          </a:xfrm>
        </p:grpSpPr>
        <p:sp>
          <p:nvSpPr>
            <p:cNvPr id="20" name="矩形 4"/>
            <p:cNvSpPr>
              <a:spLocks/>
            </p:cNvSpPr>
            <p:nvPr/>
          </p:nvSpPr>
          <p:spPr bwMode="auto">
            <a:xfrm>
              <a:off x="1934505" y="2234957"/>
              <a:ext cx="4371975" cy="38893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146"/>
            <p:cNvSpPr txBox="1">
              <a:spLocks noChangeArrowheads="1"/>
            </p:cNvSpPr>
            <p:nvPr/>
          </p:nvSpPr>
          <p:spPr bwMode="auto">
            <a:xfrm>
              <a:off x="2429092" y="2239951"/>
              <a:ext cx="2489391" cy="393338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fontAlgn="base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fontAlgn="base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fontAlgn="base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fontAlgn="base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fontAlgn="base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ru-RU" altLang="zh-CN" sz="2800" b="1" dirty="0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37,1</a:t>
              </a:r>
              <a:endPara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Box 146"/>
          <p:cNvSpPr txBox="1">
            <a:spLocks noChangeAspect="1" noChangeArrowheads="1"/>
          </p:cNvSpPr>
          <p:nvPr/>
        </p:nvSpPr>
        <p:spPr bwMode="auto">
          <a:xfrm>
            <a:off x="3604305" y="3778785"/>
            <a:ext cx="5474941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zh-CN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Указа Президента № 204</a:t>
            </a:r>
            <a:endParaRPr lang="ru-RU" altLang="zh-CN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组合 28"/>
          <p:cNvGrpSpPr>
            <a:grpSpLocks noChangeAspect="1"/>
          </p:cNvGrpSpPr>
          <p:nvPr/>
        </p:nvGrpSpPr>
        <p:grpSpPr bwMode="auto">
          <a:xfrm>
            <a:off x="3182455" y="2178218"/>
            <a:ext cx="895783" cy="883775"/>
            <a:chOff x="2876550" y="1331913"/>
            <a:chExt cx="751449" cy="741362"/>
          </a:xfrm>
        </p:grpSpPr>
        <p:grpSp>
          <p:nvGrpSpPr>
            <p:cNvPr id="24" name="组合 10"/>
            <p:cNvGrpSpPr>
              <a:grpSpLocks/>
            </p:cNvGrpSpPr>
            <p:nvPr/>
          </p:nvGrpSpPr>
          <p:grpSpPr bwMode="auto">
            <a:xfrm>
              <a:off x="2876550" y="1331913"/>
              <a:ext cx="741363" cy="741362"/>
              <a:chOff x="1026678" y="2401342"/>
              <a:chExt cx="823237" cy="823237"/>
            </a:xfrm>
          </p:grpSpPr>
          <p:sp>
            <p:nvSpPr>
              <p:cNvPr id="26" name="椭圆 11"/>
              <p:cNvSpPr>
                <a:spLocks noChangeAspect="1"/>
              </p:cNvSpPr>
              <p:nvPr/>
            </p:nvSpPr>
            <p:spPr bwMode="auto">
              <a:xfrm>
                <a:off x="1026678" y="2401342"/>
                <a:ext cx="823237" cy="8232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CN" altLang="en-US" sz="24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椭圆 12"/>
              <p:cNvSpPr>
                <a:spLocks noChangeAspect="1"/>
              </p:cNvSpPr>
              <p:nvPr/>
            </p:nvSpPr>
            <p:spPr bwMode="auto">
              <a:xfrm>
                <a:off x="1078298" y="2452963"/>
                <a:ext cx="720000" cy="7200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31615C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zh-CN" altLang="en-US" sz="24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5" name="Rectangle 13"/>
            <p:cNvSpPr>
              <a:spLocks noChangeArrowheads="1"/>
            </p:cNvSpPr>
            <p:nvPr/>
          </p:nvSpPr>
          <p:spPr bwMode="auto">
            <a:xfrm>
              <a:off x="2880286" y="1495108"/>
              <a:ext cx="747713" cy="38727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 fontAlgn="base" hangingPunct="1">
                <a:buClrTx/>
                <a:buSzTx/>
              </a:pPr>
              <a:r>
                <a:rPr lang="ru-RU" altLang="zh-CN" sz="2400" b="1" dirty="0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CN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组合 29"/>
          <p:cNvGrpSpPr>
            <a:grpSpLocks noChangeAspect="1"/>
          </p:cNvGrpSpPr>
          <p:nvPr/>
        </p:nvGrpSpPr>
        <p:grpSpPr bwMode="auto">
          <a:xfrm>
            <a:off x="3125877" y="3058162"/>
            <a:ext cx="867068" cy="857873"/>
            <a:chOff x="3581823" y="2498725"/>
            <a:chExt cx="747713" cy="739775"/>
          </a:xfrm>
        </p:grpSpPr>
        <p:grpSp>
          <p:nvGrpSpPr>
            <p:cNvPr id="29" name="组合 7"/>
            <p:cNvGrpSpPr>
              <a:grpSpLocks/>
            </p:cNvGrpSpPr>
            <p:nvPr/>
          </p:nvGrpSpPr>
          <p:grpSpPr bwMode="auto">
            <a:xfrm>
              <a:off x="3584575" y="2498725"/>
              <a:ext cx="739775" cy="739775"/>
              <a:chOff x="4396580" y="2306605"/>
              <a:chExt cx="822211" cy="822211"/>
            </a:xfrm>
          </p:grpSpPr>
          <p:sp>
            <p:nvSpPr>
              <p:cNvPr id="31" name="椭圆 8"/>
              <p:cNvSpPr>
                <a:spLocks noChangeAspect="1"/>
              </p:cNvSpPr>
              <p:nvPr/>
            </p:nvSpPr>
            <p:spPr bwMode="auto">
              <a:xfrm>
                <a:off x="4396580" y="2306605"/>
                <a:ext cx="822211" cy="82221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CN" altLang="en-US" sz="24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椭圆 9"/>
              <p:cNvSpPr>
                <a:spLocks noChangeAspect="1"/>
              </p:cNvSpPr>
              <p:nvPr/>
            </p:nvSpPr>
            <p:spPr>
              <a:xfrm>
                <a:off x="4447748" y="2357773"/>
                <a:ext cx="719876" cy="719876"/>
              </a:xfrm>
              <a:prstGeom prst="ellipse">
                <a:avLst/>
              </a:prstGeom>
              <a:ln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0" name="Rectangle 13"/>
            <p:cNvSpPr>
              <a:spLocks noChangeArrowheads="1"/>
            </p:cNvSpPr>
            <p:nvPr/>
          </p:nvSpPr>
          <p:spPr bwMode="auto">
            <a:xfrm>
              <a:off x="3581823" y="2682593"/>
              <a:ext cx="747713" cy="398110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 fontAlgn="base" hangingPunct="1">
                <a:buClrTx/>
                <a:buSzTx/>
              </a:pPr>
              <a:r>
                <a:rPr lang="ru-RU" altLang="zh-CN" sz="2400" b="1" dirty="0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zh-CN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组合 30"/>
          <p:cNvGrpSpPr>
            <a:grpSpLocks noChangeAspect="1"/>
          </p:cNvGrpSpPr>
          <p:nvPr/>
        </p:nvGrpSpPr>
        <p:grpSpPr bwMode="auto">
          <a:xfrm>
            <a:off x="2525264" y="3984213"/>
            <a:ext cx="897334" cy="867788"/>
            <a:chOff x="2878138" y="3673475"/>
            <a:chExt cx="756603" cy="739775"/>
          </a:xfrm>
        </p:grpSpPr>
        <p:grpSp>
          <p:nvGrpSpPr>
            <p:cNvPr id="34" name="组合 13"/>
            <p:cNvGrpSpPr>
              <a:grpSpLocks/>
            </p:cNvGrpSpPr>
            <p:nvPr/>
          </p:nvGrpSpPr>
          <p:grpSpPr bwMode="auto">
            <a:xfrm>
              <a:off x="2878138" y="3673475"/>
              <a:ext cx="739775" cy="739775"/>
              <a:chOff x="4396507" y="3324383"/>
              <a:chExt cx="822355" cy="822355"/>
            </a:xfrm>
          </p:grpSpPr>
          <p:sp>
            <p:nvSpPr>
              <p:cNvPr id="36" name="椭圆 14"/>
              <p:cNvSpPr>
                <a:spLocks noChangeAspect="1"/>
              </p:cNvSpPr>
              <p:nvPr/>
            </p:nvSpPr>
            <p:spPr bwMode="auto">
              <a:xfrm>
                <a:off x="4396507" y="3324383"/>
                <a:ext cx="822355" cy="82235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 wrap="none" anchor="ctr"/>
              <a:lstStyle/>
              <a:p>
                <a:endParaRPr lang="zh-CN" altLang="en-US" sz="24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椭圆 15"/>
              <p:cNvSpPr>
                <a:spLocks noChangeAspect="1"/>
              </p:cNvSpPr>
              <p:nvPr/>
            </p:nvSpPr>
            <p:spPr>
              <a:xfrm>
                <a:off x="4447683" y="3375560"/>
                <a:ext cx="720002" cy="720002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5" name="Rectangle 13"/>
            <p:cNvSpPr>
              <a:spLocks noChangeArrowheads="1"/>
            </p:cNvSpPr>
            <p:nvPr/>
          </p:nvSpPr>
          <p:spPr bwMode="auto">
            <a:xfrm>
              <a:off x="2887028" y="3818085"/>
              <a:ext cx="747713" cy="39356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algn="ctr" eaLnBrk="1" fontAlgn="base" hangingPunct="1">
                <a:buClrTx/>
                <a:buSzTx/>
              </a:pPr>
              <a:r>
                <a:rPr lang="ru-RU" altLang="zh-CN" sz="2400" b="1" dirty="0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zh-CN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Text Box 176"/>
          <p:cNvSpPr txBox="1">
            <a:spLocks noChangeArrowheads="1"/>
          </p:cNvSpPr>
          <p:nvPr/>
        </p:nvSpPr>
        <p:spPr bwMode="auto">
          <a:xfrm>
            <a:off x="8053431" y="1405256"/>
            <a:ext cx="109056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Безопасность жизнедеятельности населения, курс повышения квалификации с  выдачей удостоверения установленного образца в академии СНТ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1178" y="4946821"/>
            <a:ext cx="5033319" cy="1911179"/>
          </a:xfrm>
          <a:prstGeom prst="rect">
            <a:avLst/>
          </a:prstGeom>
          <a:noFill/>
          <a:effectLst>
            <a:softEdge rad="317500"/>
          </a:effectLst>
        </p:spPr>
      </p:pic>
      <p:grpSp>
        <p:nvGrpSpPr>
          <p:cNvPr id="47" name="组合 31"/>
          <p:cNvGrpSpPr>
            <a:grpSpLocks noChangeAspect="1"/>
          </p:cNvGrpSpPr>
          <p:nvPr/>
        </p:nvGrpSpPr>
        <p:grpSpPr bwMode="auto">
          <a:xfrm>
            <a:off x="3299982" y="1449624"/>
            <a:ext cx="3802766" cy="540129"/>
            <a:chOff x="2133733" y="2020547"/>
            <a:chExt cx="3941881" cy="558381"/>
          </a:xfrm>
        </p:grpSpPr>
        <p:sp>
          <p:nvSpPr>
            <p:cNvPr id="48" name="矩形 6"/>
            <p:cNvSpPr>
              <a:spLocks/>
            </p:cNvSpPr>
            <p:nvPr/>
          </p:nvSpPr>
          <p:spPr bwMode="auto">
            <a:xfrm>
              <a:off x="2133733" y="2083965"/>
              <a:ext cx="3941881" cy="494963"/>
            </a:xfrm>
            <a:prstGeom prst="rect">
              <a:avLst/>
            </a:prstGeom>
            <a:solidFill>
              <a:srgbClr val="8FC7C2"/>
            </a:solidFill>
            <a:ln>
              <a:solidFill>
                <a:srgbClr val="31615C"/>
              </a:solidFill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zh-CN" altLang="en-US" sz="24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TextBox 146"/>
            <p:cNvSpPr txBox="1">
              <a:spLocks noChangeArrowheads="1"/>
            </p:cNvSpPr>
            <p:nvPr/>
          </p:nvSpPr>
          <p:spPr bwMode="auto">
            <a:xfrm>
              <a:off x="2470192" y="2020547"/>
              <a:ext cx="1235760" cy="537780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fontAlgn="base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fontAlgn="base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fontAlgn="base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fontAlgn="base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fontAlgn="base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ru-RU" altLang="zh-CN" sz="2800" b="1" dirty="0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271,6</a:t>
              </a:r>
              <a:endPara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0" name="组合 28"/>
          <p:cNvGrpSpPr>
            <a:grpSpLocks noChangeAspect="1"/>
          </p:cNvGrpSpPr>
          <p:nvPr/>
        </p:nvGrpSpPr>
        <p:grpSpPr bwMode="auto">
          <a:xfrm>
            <a:off x="2599074" y="1338492"/>
            <a:ext cx="895783" cy="883775"/>
            <a:chOff x="2876550" y="1331913"/>
            <a:chExt cx="751449" cy="741362"/>
          </a:xfrm>
        </p:grpSpPr>
        <p:grpSp>
          <p:nvGrpSpPr>
            <p:cNvPr id="51" name="组合 10"/>
            <p:cNvGrpSpPr>
              <a:grpSpLocks/>
            </p:cNvGrpSpPr>
            <p:nvPr/>
          </p:nvGrpSpPr>
          <p:grpSpPr bwMode="auto">
            <a:xfrm>
              <a:off x="2876550" y="1331913"/>
              <a:ext cx="741363" cy="741362"/>
              <a:chOff x="1026678" y="2401342"/>
              <a:chExt cx="823237" cy="823237"/>
            </a:xfrm>
          </p:grpSpPr>
          <p:sp>
            <p:nvSpPr>
              <p:cNvPr id="53" name="椭圆 11"/>
              <p:cNvSpPr>
                <a:spLocks noChangeAspect="1"/>
              </p:cNvSpPr>
              <p:nvPr/>
            </p:nvSpPr>
            <p:spPr bwMode="auto">
              <a:xfrm>
                <a:off x="1026678" y="2401342"/>
                <a:ext cx="823237" cy="8232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CN" altLang="en-US" sz="24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椭圆 12"/>
              <p:cNvSpPr>
                <a:spLocks noChangeAspect="1"/>
              </p:cNvSpPr>
              <p:nvPr/>
            </p:nvSpPr>
            <p:spPr bwMode="auto">
              <a:xfrm>
                <a:off x="1078298" y="2452963"/>
                <a:ext cx="720000" cy="720000"/>
              </a:xfrm>
              <a:prstGeom prst="ellipse">
                <a:avLst/>
              </a:prstGeom>
              <a:solidFill>
                <a:srgbClr val="ABD5D1"/>
              </a:solidFill>
              <a:ln>
                <a:solidFill>
                  <a:srgbClr val="31615C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zh-CN" altLang="en-US" sz="24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2" name="Rectangle 13"/>
            <p:cNvSpPr>
              <a:spLocks noChangeArrowheads="1"/>
            </p:cNvSpPr>
            <p:nvPr/>
          </p:nvSpPr>
          <p:spPr bwMode="auto">
            <a:xfrm>
              <a:off x="2880286" y="1495108"/>
              <a:ext cx="747713" cy="474500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 fontAlgn="base" hangingPunct="1">
                <a:buClrTx/>
                <a:buSzTx/>
              </a:pPr>
              <a:r>
                <a:rPr lang="en-US" altLang="zh-CN" sz="24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3749934" y="1898826"/>
            <a:ext cx="38912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altLang="zh-CN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«Дорожные </a:t>
            </a:r>
            <a:r>
              <a:rPr lang="ru-RU" altLang="zh-CN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карты</a:t>
            </a:r>
            <a:r>
              <a:rPr lang="ru-RU" altLang="zh-CN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по зарплате</a:t>
            </a:r>
            <a:endParaRPr lang="ru-RU" altLang="zh-CN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238092" y="362466"/>
            <a:ext cx="7078241" cy="1005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Заработная плата в </a:t>
            </a:r>
          </a:p>
          <a:p>
            <a:pPr lvl="0"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соответствии с «дорожными картами»</a:t>
            </a: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77881" y="0"/>
            <a:ext cx="76611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№17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одержимое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423706"/>
              </p:ext>
            </p:extLst>
          </p:nvPr>
        </p:nvGraphicFramePr>
        <p:xfrm>
          <a:off x="437786" y="1529409"/>
          <a:ext cx="8640960" cy="5328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Z:\Блеклова\Блеклова\проект доходов бюджета\2024-2026\для презентации\ZBGRNfB81Y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708" y="3272525"/>
            <a:ext cx="2752108" cy="3443416"/>
          </a:xfrm>
          <a:prstGeom prst="rect">
            <a:avLst/>
          </a:prstGeom>
          <a:noFill/>
          <a:effectLst>
            <a:softEdge rad="317500"/>
          </a:effectLst>
        </p:spPr>
      </p:pic>
      <p:cxnSp>
        <p:nvCxnSpPr>
          <p:cNvPr id="32" name="肘形连接符 29"/>
          <p:cNvCxnSpPr/>
          <p:nvPr/>
        </p:nvCxnSpPr>
        <p:spPr>
          <a:xfrm rot="16200000" flipV="1">
            <a:off x="4624659" y="4459903"/>
            <a:ext cx="887470" cy="852486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5"/>
          <p:cNvCxnSpPr/>
          <p:nvPr/>
        </p:nvCxnSpPr>
        <p:spPr>
          <a:xfrm rot="16200000" flipV="1">
            <a:off x="5824313" y="4714796"/>
            <a:ext cx="831332" cy="220652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肘形连接符 30"/>
          <p:cNvCxnSpPr/>
          <p:nvPr/>
        </p:nvCxnSpPr>
        <p:spPr>
          <a:xfrm rot="5400000" flipH="1" flipV="1">
            <a:off x="7394443" y="4459652"/>
            <a:ext cx="831335" cy="730937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1"/>
          <p:cNvSpPr txBox="1">
            <a:spLocks/>
          </p:cNvSpPr>
          <p:nvPr/>
        </p:nvSpPr>
        <p:spPr>
          <a:xfrm>
            <a:off x="1238092" y="362466"/>
            <a:ext cx="7078241" cy="1005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Дорожный фонд</a:t>
            </a: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21363" y="0"/>
            <a:ext cx="9226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№18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组合 2"/>
          <p:cNvGrpSpPr/>
          <p:nvPr/>
        </p:nvGrpSpPr>
        <p:grpSpPr>
          <a:xfrm>
            <a:off x="2919956" y="4919512"/>
            <a:ext cx="6117178" cy="1591356"/>
            <a:chOff x="3129188" y="4015775"/>
            <a:chExt cx="7763401" cy="2101946"/>
          </a:xfrm>
        </p:grpSpPr>
        <p:grpSp>
          <p:nvGrpSpPr>
            <p:cNvPr id="7" name="Group 3"/>
            <p:cNvGrpSpPr/>
            <p:nvPr/>
          </p:nvGrpSpPr>
          <p:grpSpPr>
            <a:xfrm>
              <a:off x="3131084" y="4265735"/>
              <a:ext cx="7761505" cy="1851986"/>
              <a:chOff x="2060039" y="3145321"/>
              <a:chExt cx="6537934" cy="1560029"/>
            </a:xfrm>
          </p:grpSpPr>
          <p:grpSp>
            <p:nvGrpSpPr>
              <p:cNvPr id="13" name="Group 4"/>
              <p:cNvGrpSpPr/>
              <p:nvPr/>
            </p:nvGrpSpPr>
            <p:grpSpPr>
              <a:xfrm>
                <a:off x="2060039" y="4199786"/>
                <a:ext cx="1401956" cy="447877"/>
                <a:chOff x="3278586" y="3776866"/>
                <a:chExt cx="1182684" cy="377829"/>
              </a:xfrm>
              <a:solidFill>
                <a:schemeClr val="tx1">
                  <a:lumMod val="65000"/>
                  <a:lumOff val="35000"/>
                </a:schemeClr>
              </a:solidFill>
            </p:grpSpPr>
            <p:sp>
              <p:nvSpPr>
                <p:cNvPr id="25" name="Oval 11"/>
                <p:cNvSpPr>
                  <a:spLocks noChangeArrowheads="1"/>
                </p:cNvSpPr>
                <p:nvPr/>
              </p:nvSpPr>
              <p:spPr bwMode="auto">
                <a:xfrm>
                  <a:off x="3792935" y="3886405"/>
                  <a:ext cx="165100" cy="16510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62510" tIns="81255" rIns="162510" bIns="8125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199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6" name="Freeform 12"/>
                <p:cNvSpPr>
                  <a:spLocks noEditPoints="1"/>
                </p:cNvSpPr>
                <p:nvPr/>
              </p:nvSpPr>
              <p:spPr bwMode="auto">
                <a:xfrm>
                  <a:off x="3688160" y="3776866"/>
                  <a:ext cx="379413" cy="377824"/>
                </a:xfrm>
                <a:custGeom>
                  <a:avLst/>
                  <a:gdLst>
                    <a:gd name="T0" fmla="*/ 50 w 101"/>
                    <a:gd name="T1" fmla="*/ 0 h 100"/>
                    <a:gd name="T2" fmla="*/ 101 w 101"/>
                    <a:gd name="T3" fmla="*/ 50 h 100"/>
                    <a:gd name="T4" fmla="*/ 50 w 101"/>
                    <a:gd name="T5" fmla="*/ 100 h 100"/>
                    <a:gd name="T6" fmla="*/ 0 w 101"/>
                    <a:gd name="T7" fmla="*/ 50 h 100"/>
                    <a:gd name="T8" fmla="*/ 50 w 101"/>
                    <a:gd name="T9" fmla="*/ 0 h 100"/>
                    <a:gd name="T10" fmla="*/ 50 w 101"/>
                    <a:gd name="T11" fmla="*/ 77 h 100"/>
                    <a:gd name="T12" fmla="*/ 78 w 101"/>
                    <a:gd name="T13" fmla="*/ 50 h 100"/>
                    <a:gd name="T14" fmla="*/ 50 w 101"/>
                    <a:gd name="T15" fmla="*/ 23 h 100"/>
                    <a:gd name="T16" fmla="*/ 23 w 101"/>
                    <a:gd name="T17" fmla="*/ 50 h 100"/>
                    <a:gd name="T18" fmla="*/ 50 w 101"/>
                    <a:gd name="T19" fmla="*/ 7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1" h="100">
                      <a:moveTo>
                        <a:pt x="50" y="0"/>
                      </a:moveTo>
                      <a:cubicBezTo>
                        <a:pt x="78" y="0"/>
                        <a:pt x="101" y="23"/>
                        <a:pt x="101" y="50"/>
                      </a:cubicBezTo>
                      <a:cubicBezTo>
                        <a:pt x="101" y="78"/>
                        <a:pt x="78" y="100"/>
                        <a:pt x="50" y="100"/>
                      </a:cubicBezTo>
                      <a:cubicBezTo>
                        <a:pt x="23" y="100"/>
                        <a:pt x="0" y="78"/>
                        <a:pt x="0" y="50"/>
                      </a:cubicBezTo>
                      <a:cubicBezTo>
                        <a:pt x="0" y="23"/>
                        <a:pt x="23" y="0"/>
                        <a:pt x="50" y="0"/>
                      </a:cubicBezTo>
                      <a:close/>
                      <a:moveTo>
                        <a:pt x="50" y="77"/>
                      </a:moveTo>
                      <a:cubicBezTo>
                        <a:pt x="65" y="77"/>
                        <a:pt x="78" y="65"/>
                        <a:pt x="78" y="50"/>
                      </a:cubicBezTo>
                      <a:cubicBezTo>
                        <a:pt x="78" y="35"/>
                        <a:pt x="65" y="23"/>
                        <a:pt x="50" y="23"/>
                      </a:cubicBezTo>
                      <a:cubicBezTo>
                        <a:pt x="35" y="23"/>
                        <a:pt x="23" y="35"/>
                        <a:pt x="23" y="50"/>
                      </a:cubicBezTo>
                      <a:cubicBezTo>
                        <a:pt x="23" y="65"/>
                        <a:pt x="35" y="77"/>
                        <a:pt x="50" y="7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62510" tIns="81255" rIns="162510" bIns="8125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199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7" name="Oval 13"/>
                <p:cNvSpPr>
                  <a:spLocks noChangeArrowheads="1"/>
                </p:cNvSpPr>
                <p:nvPr/>
              </p:nvSpPr>
              <p:spPr bwMode="auto">
                <a:xfrm>
                  <a:off x="4191400" y="3886405"/>
                  <a:ext cx="165100" cy="16510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62510" tIns="81255" rIns="162510" bIns="8125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199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8" name="Freeform 14"/>
                <p:cNvSpPr>
                  <a:spLocks noEditPoints="1"/>
                </p:cNvSpPr>
                <p:nvPr/>
              </p:nvSpPr>
              <p:spPr bwMode="auto">
                <a:xfrm>
                  <a:off x="4086621" y="3776870"/>
                  <a:ext cx="374649" cy="377825"/>
                </a:xfrm>
                <a:custGeom>
                  <a:avLst/>
                  <a:gdLst>
                    <a:gd name="T0" fmla="*/ 50 w 100"/>
                    <a:gd name="T1" fmla="*/ 0 h 100"/>
                    <a:gd name="T2" fmla="*/ 100 w 100"/>
                    <a:gd name="T3" fmla="*/ 50 h 100"/>
                    <a:gd name="T4" fmla="*/ 50 w 100"/>
                    <a:gd name="T5" fmla="*/ 100 h 100"/>
                    <a:gd name="T6" fmla="*/ 0 w 100"/>
                    <a:gd name="T7" fmla="*/ 50 h 100"/>
                    <a:gd name="T8" fmla="*/ 50 w 100"/>
                    <a:gd name="T9" fmla="*/ 0 h 100"/>
                    <a:gd name="T10" fmla="*/ 50 w 100"/>
                    <a:gd name="T11" fmla="*/ 77 h 100"/>
                    <a:gd name="T12" fmla="*/ 77 w 100"/>
                    <a:gd name="T13" fmla="*/ 50 h 100"/>
                    <a:gd name="T14" fmla="*/ 50 w 100"/>
                    <a:gd name="T15" fmla="*/ 23 h 100"/>
                    <a:gd name="T16" fmla="*/ 23 w 100"/>
                    <a:gd name="T17" fmla="*/ 50 h 100"/>
                    <a:gd name="T18" fmla="*/ 50 w 100"/>
                    <a:gd name="T19" fmla="*/ 7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0" h="100">
                      <a:moveTo>
                        <a:pt x="50" y="0"/>
                      </a:moveTo>
                      <a:cubicBezTo>
                        <a:pt x="78" y="0"/>
                        <a:pt x="100" y="23"/>
                        <a:pt x="100" y="50"/>
                      </a:cubicBezTo>
                      <a:cubicBezTo>
                        <a:pt x="100" y="78"/>
                        <a:pt x="78" y="100"/>
                        <a:pt x="50" y="100"/>
                      </a:cubicBezTo>
                      <a:cubicBezTo>
                        <a:pt x="22" y="100"/>
                        <a:pt x="0" y="78"/>
                        <a:pt x="0" y="50"/>
                      </a:cubicBezTo>
                      <a:cubicBezTo>
                        <a:pt x="0" y="23"/>
                        <a:pt x="22" y="0"/>
                        <a:pt x="50" y="0"/>
                      </a:cubicBezTo>
                      <a:close/>
                      <a:moveTo>
                        <a:pt x="50" y="77"/>
                      </a:moveTo>
                      <a:cubicBezTo>
                        <a:pt x="65" y="77"/>
                        <a:pt x="77" y="65"/>
                        <a:pt x="77" y="50"/>
                      </a:cubicBezTo>
                      <a:cubicBezTo>
                        <a:pt x="77" y="35"/>
                        <a:pt x="65" y="23"/>
                        <a:pt x="50" y="23"/>
                      </a:cubicBezTo>
                      <a:cubicBezTo>
                        <a:pt x="35" y="23"/>
                        <a:pt x="23" y="35"/>
                        <a:pt x="23" y="50"/>
                      </a:cubicBezTo>
                      <a:cubicBezTo>
                        <a:pt x="23" y="65"/>
                        <a:pt x="35" y="77"/>
                        <a:pt x="50" y="7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62510" tIns="81255" rIns="162510" bIns="8125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199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9" name="Oval 15"/>
                <p:cNvSpPr>
                  <a:spLocks noChangeArrowheads="1"/>
                </p:cNvSpPr>
                <p:nvPr/>
              </p:nvSpPr>
              <p:spPr bwMode="auto">
                <a:xfrm>
                  <a:off x="3388124" y="3886405"/>
                  <a:ext cx="165100" cy="16510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62510" tIns="81255" rIns="162510" bIns="8125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199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0" name="Freeform 16"/>
                <p:cNvSpPr>
                  <a:spLocks noEditPoints="1"/>
                </p:cNvSpPr>
                <p:nvPr/>
              </p:nvSpPr>
              <p:spPr bwMode="auto">
                <a:xfrm>
                  <a:off x="3278586" y="3776868"/>
                  <a:ext cx="379413" cy="377824"/>
                </a:xfrm>
                <a:custGeom>
                  <a:avLst/>
                  <a:gdLst>
                    <a:gd name="T0" fmla="*/ 51 w 101"/>
                    <a:gd name="T1" fmla="*/ 0 h 100"/>
                    <a:gd name="T2" fmla="*/ 101 w 101"/>
                    <a:gd name="T3" fmla="*/ 50 h 100"/>
                    <a:gd name="T4" fmla="*/ 51 w 101"/>
                    <a:gd name="T5" fmla="*/ 100 h 100"/>
                    <a:gd name="T6" fmla="*/ 0 w 101"/>
                    <a:gd name="T7" fmla="*/ 50 h 100"/>
                    <a:gd name="T8" fmla="*/ 51 w 101"/>
                    <a:gd name="T9" fmla="*/ 0 h 100"/>
                    <a:gd name="T10" fmla="*/ 51 w 101"/>
                    <a:gd name="T11" fmla="*/ 77 h 100"/>
                    <a:gd name="T12" fmla="*/ 78 w 101"/>
                    <a:gd name="T13" fmla="*/ 50 h 100"/>
                    <a:gd name="T14" fmla="*/ 51 w 101"/>
                    <a:gd name="T15" fmla="*/ 23 h 100"/>
                    <a:gd name="T16" fmla="*/ 24 w 101"/>
                    <a:gd name="T17" fmla="*/ 50 h 100"/>
                    <a:gd name="T18" fmla="*/ 51 w 101"/>
                    <a:gd name="T19" fmla="*/ 7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1" h="100">
                      <a:moveTo>
                        <a:pt x="51" y="0"/>
                      </a:moveTo>
                      <a:cubicBezTo>
                        <a:pt x="78" y="0"/>
                        <a:pt x="101" y="23"/>
                        <a:pt x="101" y="50"/>
                      </a:cubicBezTo>
                      <a:cubicBezTo>
                        <a:pt x="101" y="78"/>
                        <a:pt x="78" y="100"/>
                        <a:pt x="51" y="100"/>
                      </a:cubicBezTo>
                      <a:cubicBezTo>
                        <a:pt x="23" y="100"/>
                        <a:pt x="0" y="78"/>
                        <a:pt x="0" y="50"/>
                      </a:cubicBezTo>
                      <a:cubicBezTo>
                        <a:pt x="0" y="23"/>
                        <a:pt x="23" y="0"/>
                        <a:pt x="51" y="0"/>
                      </a:cubicBezTo>
                      <a:close/>
                      <a:moveTo>
                        <a:pt x="51" y="77"/>
                      </a:moveTo>
                      <a:cubicBezTo>
                        <a:pt x="66" y="77"/>
                        <a:pt x="78" y="65"/>
                        <a:pt x="78" y="50"/>
                      </a:cubicBezTo>
                      <a:cubicBezTo>
                        <a:pt x="78" y="35"/>
                        <a:pt x="66" y="23"/>
                        <a:pt x="51" y="23"/>
                      </a:cubicBezTo>
                      <a:cubicBezTo>
                        <a:pt x="36" y="23"/>
                        <a:pt x="24" y="35"/>
                        <a:pt x="24" y="50"/>
                      </a:cubicBezTo>
                      <a:cubicBezTo>
                        <a:pt x="24" y="65"/>
                        <a:pt x="36" y="77"/>
                        <a:pt x="51" y="7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62510" tIns="81255" rIns="162510" bIns="8125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199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4" name="Group 6"/>
              <p:cNvGrpSpPr/>
              <p:nvPr/>
            </p:nvGrpSpPr>
            <p:grpSpPr>
              <a:xfrm>
                <a:off x="6352958" y="3145321"/>
                <a:ext cx="2245015" cy="1560029"/>
                <a:chOff x="5256213" y="2846388"/>
                <a:chExt cx="1893888" cy="1316037"/>
              </a:xfrm>
              <a:solidFill>
                <a:schemeClr val="tx1">
                  <a:lumMod val="65000"/>
                  <a:lumOff val="35000"/>
                </a:schemeClr>
              </a:solidFill>
            </p:grpSpPr>
            <p:sp>
              <p:nvSpPr>
                <p:cNvPr id="15" name="Freeform 5"/>
                <p:cNvSpPr>
                  <a:spLocks noEditPoints="1"/>
                </p:cNvSpPr>
                <p:nvPr/>
              </p:nvSpPr>
              <p:spPr bwMode="auto">
                <a:xfrm>
                  <a:off x="6443663" y="3179763"/>
                  <a:ext cx="706438" cy="857250"/>
                </a:xfrm>
                <a:custGeom>
                  <a:avLst/>
                  <a:gdLst>
                    <a:gd name="T0" fmla="*/ 7 w 188"/>
                    <a:gd name="T1" fmla="*/ 165 h 227"/>
                    <a:gd name="T2" fmla="*/ 32 w 188"/>
                    <a:gd name="T3" fmla="*/ 134 h 227"/>
                    <a:gd name="T4" fmla="*/ 39 w 188"/>
                    <a:gd name="T5" fmla="*/ 125 h 227"/>
                    <a:gd name="T6" fmla="*/ 46 w 188"/>
                    <a:gd name="T7" fmla="*/ 15 h 227"/>
                    <a:gd name="T8" fmla="*/ 50 w 188"/>
                    <a:gd name="T9" fmla="*/ 0 h 227"/>
                    <a:gd name="T10" fmla="*/ 152 w 188"/>
                    <a:gd name="T11" fmla="*/ 5 h 227"/>
                    <a:gd name="T12" fmla="*/ 168 w 188"/>
                    <a:gd name="T13" fmla="*/ 11 h 227"/>
                    <a:gd name="T14" fmla="*/ 172 w 188"/>
                    <a:gd name="T15" fmla="*/ 24 h 227"/>
                    <a:gd name="T16" fmla="*/ 165 w 188"/>
                    <a:gd name="T17" fmla="*/ 25 h 227"/>
                    <a:gd name="T18" fmla="*/ 179 w 188"/>
                    <a:gd name="T19" fmla="*/ 84 h 227"/>
                    <a:gd name="T20" fmla="*/ 185 w 188"/>
                    <a:gd name="T21" fmla="*/ 88 h 227"/>
                    <a:gd name="T22" fmla="*/ 185 w 188"/>
                    <a:gd name="T23" fmla="*/ 134 h 227"/>
                    <a:gd name="T24" fmla="*/ 181 w 188"/>
                    <a:gd name="T25" fmla="*/ 154 h 227"/>
                    <a:gd name="T26" fmla="*/ 181 w 188"/>
                    <a:gd name="T27" fmla="*/ 159 h 227"/>
                    <a:gd name="T28" fmla="*/ 188 w 188"/>
                    <a:gd name="T29" fmla="*/ 165 h 227"/>
                    <a:gd name="T30" fmla="*/ 187 w 188"/>
                    <a:gd name="T31" fmla="*/ 191 h 227"/>
                    <a:gd name="T32" fmla="*/ 180 w 188"/>
                    <a:gd name="T33" fmla="*/ 202 h 227"/>
                    <a:gd name="T34" fmla="*/ 166 w 188"/>
                    <a:gd name="T35" fmla="*/ 202 h 227"/>
                    <a:gd name="T36" fmla="*/ 162 w 188"/>
                    <a:gd name="T37" fmla="*/ 202 h 227"/>
                    <a:gd name="T38" fmla="*/ 163 w 188"/>
                    <a:gd name="T39" fmla="*/ 221 h 227"/>
                    <a:gd name="T40" fmla="*/ 163 w 188"/>
                    <a:gd name="T41" fmla="*/ 221 h 227"/>
                    <a:gd name="T42" fmla="*/ 161 w 188"/>
                    <a:gd name="T43" fmla="*/ 225 h 227"/>
                    <a:gd name="T44" fmla="*/ 155 w 188"/>
                    <a:gd name="T45" fmla="*/ 227 h 227"/>
                    <a:gd name="T46" fmla="*/ 155 w 188"/>
                    <a:gd name="T47" fmla="*/ 227 h 227"/>
                    <a:gd name="T48" fmla="*/ 131 w 188"/>
                    <a:gd name="T49" fmla="*/ 227 h 227"/>
                    <a:gd name="T50" fmla="*/ 131 w 188"/>
                    <a:gd name="T51" fmla="*/ 227 h 227"/>
                    <a:gd name="T52" fmla="*/ 130 w 188"/>
                    <a:gd name="T53" fmla="*/ 227 h 227"/>
                    <a:gd name="T54" fmla="*/ 128 w 188"/>
                    <a:gd name="T55" fmla="*/ 225 h 227"/>
                    <a:gd name="T56" fmla="*/ 127 w 188"/>
                    <a:gd name="T57" fmla="*/ 220 h 227"/>
                    <a:gd name="T58" fmla="*/ 127 w 188"/>
                    <a:gd name="T59" fmla="*/ 219 h 227"/>
                    <a:gd name="T60" fmla="*/ 127 w 188"/>
                    <a:gd name="T61" fmla="*/ 202 h 227"/>
                    <a:gd name="T62" fmla="*/ 117 w 188"/>
                    <a:gd name="T63" fmla="*/ 202 h 227"/>
                    <a:gd name="T64" fmla="*/ 110 w 188"/>
                    <a:gd name="T65" fmla="*/ 172 h 227"/>
                    <a:gd name="T66" fmla="*/ 85 w 188"/>
                    <a:gd name="T67" fmla="*/ 146 h 227"/>
                    <a:gd name="T68" fmla="*/ 43 w 188"/>
                    <a:gd name="T69" fmla="*/ 144 h 227"/>
                    <a:gd name="T70" fmla="*/ 16 w 188"/>
                    <a:gd name="T71" fmla="*/ 170 h 227"/>
                    <a:gd name="T72" fmla="*/ 6 w 188"/>
                    <a:gd name="T73" fmla="*/ 215 h 227"/>
                    <a:gd name="T74" fmla="*/ 0 w 188"/>
                    <a:gd name="T75" fmla="*/ 215 h 227"/>
                    <a:gd name="T76" fmla="*/ 7 w 188"/>
                    <a:gd name="T77" fmla="*/ 165 h 227"/>
                    <a:gd name="T78" fmla="*/ 147 w 188"/>
                    <a:gd name="T79" fmla="*/ 15 h 227"/>
                    <a:gd name="T80" fmla="*/ 133 w 188"/>
                    <a:gd name="T81" fmla="*/ 14 h 227"/>
                    <a:gd name="T82" fmla="*/ 135 w 188"/>
                    <a:gd name="T83" fmla="*/ 112 h 227"/>
                    <a:gd name="T84" fmla="*/ 161 w 188"/>
                    <a:gd name="T85" fmla="*/ 112 h 227"/>
                    <a:gd name="T86" fmla="*/ 161 w 188"/>
                    <a:gd name="T87" fmla="*/ 80 h 227"/>
                    <a:gd name="T88" fmla="*/ 147 w 188"/>
                    <a:gd name="T89" fmla="*/ 15 h 227"/>
                    <a:gd name="T90" fmla="*/ 132 w 188"/>
                    <a:gd name="T91" fmla="*/ 219 h 227"/>
                    <a:gd name="T92" fmla="*/ 132 w 188"/>
                    <a:gd name="T93" fmla="*/ 220 h 227"/>
                    <a:gd name="T94" fmla="*/ 132 w 188"/>
                    <a:gd name="T95" fmla="*/ 222 h 227"/>
                    <a:gd name="T96" fmla="*/ 141 w 188"/>
                    <a:gd name="T97" fmla="*/ 222 h 227"/>
                    <a:gd name="T98" fmla="*/ 155 w 188"/>
                    <a:gd name="T99" fmla="*/ 222 h 227"/>
                    <a:gd name="T100" fmla="*/ 157 w 188"/>
                    <a:gd name="T101" fmla="*/ 222 h 227"/>
                    <a:gd name="T102" fmla="*/ 158 w 188"/>
                    <a:gd name="T103" fmla="*/ 221 h 227"/>
                    <a:gd name="T104" fmla="*/ 158 w 188"/>
                    <a:gd name="T105" fmla="*/ 221 h 227"/>
                    <a:gd name="T106" fmla="*/ 157 w 188"/>
                    <a:gd name="T107" fmla="*/ 202 h 227"/>
                    <a:gd name="T108" fmla="*/ 132 w 188"/>
                    <a:gd name="T109" fmla="*/ 202 h 227"/>
                    <a:gd name="T110" fmla="*/ 132 w 188"/>
                    <a:gd name="T111" fmla="*/ 219 h 227"/>
                    <a:gd name="T112" fmla="*/ 131 w 188"/>
                    <a:gd name="T113" fmla="*/ 81 h 227"/>
                    <a:gd name="T114" fmla="*/ 129 w 188"/>
                    <a:gd name="T115" fmla="*/ 15 h 227"/>
                    <a:gd name="T116" fmla="*/ 79 w 188"/>
                    <a:gd name="T117" fmla="*/ 13 h 227"/>
                    <a:gd name="T118" fmla="*/ 78 w 188"/>
                    <a:gd name="T119" fmla="*/ 65 h 227"/>
                    <a:gd name="T120" fmla="*/ 131 w 188"/>
                    <a:gd name="T121" fmla="*/ 81 h 2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88" h="227">
                      <a:moveTo>
                        <a:pt x="7" y="165"/>
                      </a:moveTo>
                      <a:cubicBezTo>
                        <a:pt x="11" y="154"/>
                        <a:pt x="25" y="139"/>
                        <a:pt x="32" y="134"/>
                      </a:cubicBezTo>
                      <a:cubicBezTo>
                        <a:pt x="39" y="128"/>
                        <a:pt x="39" y="125"/>
                        <a:pt x="39" y="125"/>
                      </a:cubicBezTo>
                      <a:cubicBezTo>
                        <a:pt x="39" y="125"/>
                        <a:pt x="44" y="30"/>
                        <a:pt x="46" y="15"/>
                      </a:cubicBezTo>
                      <a:cubicBezTo>
                        <a:pt x="48" y="0"/>
                        <a:pt x="50" y="0"/>
                        <a:pt x="50" y="0"/>
                      </a:cubicBezTo>
                      <a:cubicBezTo>
                        <a:pt x="50" y="0"/>
                        <a:pt x="137" y="4"/>
                        <a:pt x="152" y="5"/>
                      </a:cubicBezTo>
                      <a:cubicBezTo>
                        <a:pt x="166" y="5"/>
                        <a:pt x="165" y="8"/>
                        <a:pt x="168" y="11"/>
                      </a:cubicBezTo>
                      <a:cubicBezTo>
                        <a:pt x="171" y="13"/>
                        <a:pt x="172" y="22"/>
                        <a:pt x="172" y="24"/>
                      </a:cubicBezTo>
                      <a:cubicBezTo>
                        <a:pt x="172" y="26"/>
                        <a:pt x="165" y="25"/>
                        <a:pt x="165" y="25"/>
                      </a:cubicBezTo>
                      <a:cubicBezTo>
                        <a:pt x="165" y="25"/>
                        <a:pt x="179" y="82"/>
                        <a:pt x="179" y="84"/>
                      </a:cubicBezTo>
                      <a:cubicBezTo>
                        <a:pt x="179" y="86"/>
                        <a:pt x="185" y="88"/>
                        <a:pt x="185" y="88"/>
                      </a:cubicBezTo>
                      <a:cubicBezTo>
                        <a:pt x="185" y="88"/>
                        <a:pt x="184" y="113"/>
                        <a:pt x="185" y="134"/>
                      </a:cubicBezTo>
                      <a:cubicBezTo>
                        <a:pt x="185" y="155"/>
                        <a:pt x="181" y="154"/>
                        <a:pt x="181" y="154"/>
                      </a:cubicBezTo>
                      <a:cubicBezTo>
                        <a:pt x="181" y="154"/>
                        <a:pt x="177" y="159"/>
                        <a:pt x="181" y="159"/>
                      </a:cubicBezTo>
                      <a:cubicBezTo>
                        <a:pt x="186" y="159"/>
                        <a:pt x="188" y="165"/>
                        <a:pt x="188" y="165"/>
                      </a:cubicBezTo>
                      <a:cubicBezTo>
                        <a:pt x="188" y="165"/>
                        <a:pt x="187" y="181"/>
                        <a:pt x="187" y="191"/>
                      </a:cubicBezTo>
                      <a:cubicBezTo>
                        <a:pt x="187" y="202"/>
                        <a:pt x="180" y="202"/>
                        <a:pt x="180" y="202"/>
                      </a:cubicBezTo>
                      <a:cubicBezTo>
                        <a:pt x="166" y="202"/>
                        <a:pt x="166" y="202"/>
                        <a:pt x="166" y="202"/>
                      </a:cubicBezTo>
                      <a:cubicBezTo>
                        <a:pt x="162" y="202"/>
                        <a:pt x="162" y="202"/>
                        <a:pt x="162" y="202"/>
                      </a:cubicBezTo>
                      <a:cubicBezTo>
                        <a:pt x="163" y="221"/>
                        <a:pt x="163" y="221"/>
                        <a:pt x="163" y="221"/>
                      </a:cubicBezTo>
                      <a:cubicBezTo>
                        <a:pt x="163" y="221"/>
                        <a:pt x="163" y="221"/>
                        <a:pt x="163" y="221"/>
                      </a:cubicBezTo>
                      <a:cubicBezTo>
                        <a:pt x="163" y="222"/>
                        <a:pt x="162" y="223"/>
                        <a:pt x="161" y="225"/>
                      </a:cubicBezTo>
                      <a:cubicBezTo>
                        <a:pt x="160" y="226"/>
                        <a:pt x="158" y="227"/>
                        <a:pt x="155" y="227"/>
                      </a:cubicBezTo>
                      <a:cubicBezTo>
                        <a:pt x="155" y="227"/>
                        <a:pt x="155" y="227"/>
                        <a:pt x="155" y="227"/>
                      </a:cubicBezTo>
                      <a:cubicBezTo>
                        <a:pt x="151" y="227"/>
                        <a:pt x="131" y="227"/>
                        <a:pt x="131" y="227"/>
                      </a:cubicBezTo>
                      <a:cubicBezTo>
                        <a:pt x="131" y="227"/>
                        <a:pt x="131" y="227"/>
                        <a:pt x="131" y="227"/>
                      </a:cubicBezTo>
                      <a:cubicBezTo>
                        <a:pt x="130" y="227"/>
                        <a:pt x="130" y="227"/>
                        <a:pt x="130" y="227"/>
                      </a:cubicBezTo>
                      <a:cubicBezTo>
                        <a:pt x="130" y="227"/>
                        <a:pt x="129" y="226"/>
                        <a:pt x="128" y="225"/>
                      </a:cubicBezTo>
                      <a:cubicBezTo>
                        <a:pt x="127" y="224"/>
                        <a:pt x="127" y="222"/>
                        <a:pt x="127" y="220"/>
                      </a:cubicBezTo>
                      <a:cubicBezTo>
                        <a:pt x="127" y="219"/>
                        <a:pt x="127" y="219"/>
                        <a:pt x="127" y="219"/>
                      </a:cubicBezTo>
                      <a:cubicBezTo>
                        <a:pt x="127" y="216"/>
                        <a:pt x="127" y="207"/>
                        <a:pt x="127" y="202"/>
                      </a:cubicBezTo>
                      <a:cubicBezTo>
                        <a:pt x="117" y="202"/>
                        <a:pt x="117" y="202"/>
                        <a:pt x="117" y="202"/>
                      </a:cubicBezTo>
                      <a:cubicBezTo>
                        <a:pt x="117" y="202"/>
                        <a:pt x="114" y="193"/>
                        <a:pt x="110" y="172"/>
                      </a:cubicBezTo>
                      <a:cubicBezTo>
                        <a:pt x="106" y="152"/>
                        <a:pt x="85" y="146"/>
                        <a:pt x="85" y="146"/>
                      </a:cubicBezTo>
                      <a:cubicBezTo>
                        <a:pt x="43" y="144"/>
                        <a:pt x="43" y="144"/>
                        <a:pt x="43" y="144"/>
                      </a:cubicBezTo>
                      <a:cubicBezTo>
                        <a:pt x="43" y="144"/>
                        <a:pt x="27" y="149"/>
                        <a:pt x="16" y="170"/>
                      </a:cubicBezTo>
                      <a:cubicBezTo>
                        <a:pt x="6" y="190"/>
                        <a:pt x="6" y="215"/>
                        <a:pt x="6" y="215"/>
                      </a:cubicBezTo>
                      <a:cubicBezTo>
                        <a:pt x="0" y="215"/>
                        <a:pt x="0" y="215"/>
                        <a:pt x="0" y="215"/>
                      </a:cubicBezTo>
                      <a:cubicBezTo>
                        <a:pt x="0" y="215"/>
                        <a:pt x="4" y="177"/>
                        <a:pt x="7" y="165"/>
                      </a:cubicBezTo>
                      <a:close/>
                      <a:moveTo>
                        <a:pt x="147" y="15"/>
                      </a:moveTo>
                      <a:cubicBezTo>
                        <a:pt x="133" y="14"/>
                        <a:pt x="133" y="14"/>
                        <a:pt x="133" y="14"/>
                      </a:cubicBezTo>
                      <a:cubicBezTo>
                        <a:pt x="135" y="112"/>
                        <a:pt x="135" y="112"/>
                        <a:pt x="135" y="112"/>
                      </a:cubicBezTo>
                      <a:cubicBezTo>
                        <a:pt x="161" y="112"/>
                        <a:pt x="161" y="112"/>
                        <a:pt x="161" y="112"/>
                      </a:cubicBezTo>
                      <a:cubicBezTo>
                        <a:pt x="161" y="112"/>
                        <a:pt x="161" y="90"/>
                        <a:pt x="161" y="80"/>
                      </a:cubicBezTo>
                      <a:cubicBezTo>
                        <a:pt x="161" y="69"/>
                        <a:pt x="147" y="15"/>
                        <a:pt x="147" y="15"/>
                      </a:cubicBezTo>
                      <a:close/>
                      <a:moveTo>
                        <a:pt x="132" y="219"/>
                      </a:moveTo>
                      <a:cubicBezTo>
                        <a:pt x="132" y="219"/>
                        <a:pt x="132" y="219"/>
                        <a:pt x="132" y="220"/>
                      </a:cubicBezTo>
                      <a:cubicBezTo>
                        <a:pt x="132" y="221"/>
                        <a:pt x="132" y="221"/>
                        <a:pt x="132" y="222"/>
                      </a:cubicBezTo>
                      <a:cubicBezTo>
                        <a:pt x="134" y="222"/>
                        <a:pt x="137" y="222"/>
                        <a:pt x="141" y="222"/>
                      </a:cubicBezTo>
                      <a:cubicBezTo>
                        <a:pt x="147" y="222"/>
                        <a:pt x="153" y="222"/>
                        <a:pt x="155" y="222"/>
                      </a:cubicBezTo>
                      <a:cubicBezTo>
                        <a:pt x="157" y="222"/>
                        <a:pt x="157" y="222"/>
                        <a:pt x="157" y="222"/>
                      </a:cubicBezTo>
                      <a:cubicBezTo>
                        <a:pt x="157" y="221"/>
                        <a:pt x="158" y="221"/>
                        <a:pt x="158" y="221"/>
                      </a:cubicBezTo>
                      <a:cubicBezTo>
                        <a:pt x="158" y="221"/>
                        <a:pt x="158" y="221"/>
                        <a:pt x="158" y="221"/>
                      </a:cubicBezTo>
                      <a:cubicBezTo>
                        <a:pt x="157" y="202"/>
                        <a:pt x="157" y="202"/>
                        <a:pt x="157" y="202"/>
                      </a:cubicBezTo>
                      <a:cubicBezTo>
                        <a:pt x="132" y="202"/>
                        <a:pt x="132" y="202"/>
                        <a:pt x="132" y="202"/>
                      </a:cubicBezTo>
                      <a:cubicBezTo>
                        <a:pt x="132" y="207"/>
                        <a:pt x="132" y="216"/>
                        <a:pt x="132" y="219"/>
                      </a:cubicBezTo>
                      <a:close/>
                      <a:moveTo>
                        <a:pt x="131" y="81"/>
                      </a:moveTo>
                      <a:cubicBezTo>
                        <a:pt x="129" y="15"/>
                        <a:pt x="129" y="15"/>
                        <a:pt x="129" y="15"/>
                      </a:cubicBezTo>
                      <a:cubicBezTo>
                        <a:pt x="79" y="13"/>
                        <a:pt x="79" y="13"/>
                        <a:pt x="79" y="13"/>
                      </a:cubicBezTo>
                      <a:cubicBezTo>
                        <a:pt x="78" y="65"/>
                        <a:pt x="78" y="65"/>
                        <a:pt x="78" y="65"/>
                      </a:cubicBezTo>
                      <a:lnTo>
                        <a:pt x="131" y="8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62510" tIns="81255" rIns="162510" bIns="8125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199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6" name="Freeform 6"/>
                <p:cNvSpPr>
                  <a:spLocks noEditPoints="1"/>
                </p:cNvSpPr>
                <p:nvPr/>
              </p:nvSpPr>
              <p:spPr bwMode="auto">
                <a:xfrm>
                  <a:off x="6488113" y="3784600"/>
                  <a:ext cx="376238" cy="377825"/>
                </a:xfrm>
                <a:custGeom>
                  <a:avLst/>
                  <a:gdLst>
                    <a:gd name="T0" fmla="*/ 50 w 100"/>
                    <a:gd name="T1" fmla="*/ 0 h 100"/>
                    <a:gd name="T2" fmla="*/ 100 w 100"/>
                    <a:gd name="T3" fmla="*/ 50 h 100"/>
                    <a:gd name="T4" fmla="*/ 50 w 100"/>
                    <a:gd name="T5" fmla="*/ 100 h 100"/>
                    <a:gd name="T6" fmla="*/ 0 w 100"/>
                    <a:gd name="T7" fmla="*/ 50 h 100"/>
                    <a:gd name="T8" fmla="*/ 50 w 100"/>
                    <a:gd name="T9" fmla="*/ 0 h 100"/>
                    <a:gd name="T10" fmla="*/ 50 w 100"/>
                    <a:gd name="T11" fmla="*/ 77 h 100"/>
                    <a:gd name="T12" fmla="*/ 77 w 100"/>
                    <a:gd name="T13" fmla="*/ 50 h 100"/>
                    <a:gd name="T14" fmla="*/ 50 w 100"/>
                    <a:gd name="T15" fmla="*/ 23 h 100"/>
                    <a:gd name="T16" fmla="*/ 23 w 100"/>
                    <a:gd name="T17" fmla="*/ 50 h 100"/>
                    <a:gd name="T18" fmla="*/ 50 w 100"/>
                    <a:gd name="T19" fmla="*/ 7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0" h="100">
                      <a:moveTo>
                        <a:pt x="50" y="0"/>
                      </a:moveTo>
                      <a:cubicBezTo>
                        <a:pt x="78" y="0"/>
                        <a:pt x="100" y="23"/>
                        <a:pt x="100" y="50"/>
                      </a:cubicBezTo>
                      <a:cubicBezTo>
                        <a:pt x="100" y="78"/>
                        <a:pt x="78" y="100"/>
                        <a:pt x="50" y="100"/>
                      </a:cubicBezTo>
                      <a:cubicBezTo>
                        <a:pt x="23" y="100"/>
                        <a:pt x="0" y="78"/>
                        <a:pt x="0" y="50"/>
                      </a:cubicBezTo>
                      <a:cubicBezTo>
                        <a:pt x="0" y="23"/>
                        <a:pt x="23" y="0"/>
                        <a:pt x="50" y="0"/>
                      </a:cubicBezTo>
                      <a:close/>
                      <a:moveTo>
                        <a:pt x="50" y="77"/>
                      </a:moveTo>
                      <a:cubicBezTo>
                        <a:pt x="65" y="77"/>
                        <a:pt x="77" y="65"/>
                        <a:pt x="77" y="50"/>
                      </a:cubicBezTo>
                      <a:cubicBezTo>
                        <a:pt x="77" y="35"/>
                        <a:pt x="65" y="23"/>
                        <a:pt x="50" y="23"/>
                      </a:cubicBezTo>
                      <a:cubicBezTo>
                        <a:pt x="35" y="23"/>
                        <a:pt x="23" y="35"/>
                        <a:pt x="23" y="50"/>
                      </a:cubicBezTo>
                      <a:cubicBezTo>
                        <a:pt x="23" y="65"/>
                        <a:pt x="35" y="77"/>
                        <a:pt x="50" y="7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62510" tIns="81255" rIns="162510" bIns="8125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199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7" name="Oval 7"/>
                <p:cNvSpPr>
                  <a:spLocks noChangeArrowheads="1"/>
                </p:cNvSpPr>
                <p:nvPr/>
              </p:nvSpPr>
              <p:spPr bwMode="auto">
                <a:xfrm>
                  <a:off x="6592888" y="3894138"/>
                  <a:ext cx="165100" cy="16510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62510" tIns="81255" rIns="162510" bIns="8125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199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8" name="Oval 8"/>
                <p:cNvSpPr>
                  <a:spLocks noChangeArrowheads="1"/>
                </p:cNvSpPr>
                <p:nvPr/>
              </p:nvSpPr>
              <p:spPr bwMode="auto">
                <a:xfrm>
                  <a:off x="5399088" y="3894138"/>
                  <a:ext cx="160338" cy="16510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62510" tIns="81255" rIns="162510" bIns="8125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199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" name="Freeform 9"/>
                <p:cNvSpPr>
                  <a:spLocks/>
                </p:cNvSpPr>
                <p:nvPr/>
              </p:nvSpPr>
              <p:spPr bwMode="auto">
                <a:xfrm>
                  <a:off x="6477000" y="3152775"/>
                  <a:ext cx="123825" cy="615950"/>
                </a:xfrm>
                <a:custGeom>
                  <a:avLst/>
                  <a:gdLst>
                    <a:gd name="T0" fmla="*/ 2 w 33"/>
                    <a:gd name="T1" fmla="*/ 35 h 163"/>
                    <a:gd name="T2" fmla="*/ 4 w 33"/>
                    <a:gd name="T3" fmla="*/ 36 h 163"/>
                    <a:gd name="T4" fmla="*/ 5 w 33"/>
                    <a:gd name="T5" fmla="*/ 8 h 163"/>
                    <a:gd name="T6" fmla="*/ 15 w 33"/>
                    <a:gd name="T7" fmla="*/ 7 h 163"/>
                    <a:gd name="T8" fmla="*/ 16 w 33"/>
                    <a:gd name="T9" fmla="*/ 36 h 163"/>
                    <a:gd name="T10" fmla="*/ 19 w 33"/>
                    <a:gd name="T11" fmla="*/ 37 h 163"/>
                    <a:gd name="T12" fmla="*/ 33 w 33"/>
                    <a:gd name="T13" fmla="*/ 38 h 163"/>
                    <a:gd name="T14" fmla="*/ 27 w 33"/>
                    <a:gd name="T15" fmla="*/ 133 h 163"/>
                    <a:gd name="T16" fmla="*/ 10 w 33"/>
                    <a:gd name="T17" fmla="*/ 150 h 163"/>
                    <a:gd name="T18" fmla="*/ 0 w 33"/>
                    <a:gd name="T19" fmla="*/ 163 h 163"/>
                    <a:gd name="T20" fmla="*/ 2 w 33"/>
                    <a:gd name="T21" fmla="*/ 35 h 1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3" h="163">
                      <a:moveTo>
                        <a:pt x="2" y="35"/>
                      </a:moveTo>
                      <a:cubicBezTo>
                        <a:pt x="4" y="36"/>
                        <a:pt x="4" y="36"/>
                        <a:pt x="4" y="36"/>
                      </a:cubicBez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5" y="8"/>
                        <a:pt x="10" y="0"/>
                        <a:pt x="15" y="7"/>
                      </a:cubicBezTo>
                      <a:cubicBezTo>
                        <a:pt x="16" y="36"/>
                        <a:pt x="16" y="36"/>
                        <a:pt x="16" y="36"/>
                      </a:cubicBezTo>
                      <a:cubicBezTo>
                        <a:pt x="19" y="37"/>
                        <a:pt x="19" y="37"/>
                        <a:pt x="19" y="37"/>
                      </a:cubicBezTo>
                      <a:cubicBezTo>
                        <a:pt x="33" y="38"/>
                        <a:pt x="33" y="38"/>
                        <a:pt x="33" y="38"/>
                      </a:cubicBezTo>
                      <a:cubicBezTo>
                        <a:pt x="27" y="133"/>
                        <a:pt x="27" y="133"/>
                        <a:pt x="27" y="133"/>
                      </a:cubicBezTo>
                      <a:cubicBezTo>
                        <a:pt x="27" y="133"/>
                        <a:pt x="19" y="139"/>
                        <a:pt x="10" y="150"/>
                      </a:cubicBezTo>
                      <a:cubicBezTo>
                        <a:pt x="1" y="160"/>
                        <a:pt x="0" y="163"/>
                        <a:pt x="0" y="163"/>
                      </a:cubicBezTo>
                      <a:lnTo>
                        <a:pt x="2" y="3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62510" tIns="81255" rIns="162510" bIns="8125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199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0" name="Freeform 10"/>
                <p:cNvSpPr>
                  <a:spLocks noEditPoints="1"/>
                </p:cNvSpPr>
                <p:nvPr/>
              </p:nvSpPr>
              <p:spPr bwMode="auto">
                <a:xfrm>
                  <a:off x="5289550" y="3784600"/>
                  <a:ext cx="379413" cy="377825"/>
                </a:xfrm>
                <a:custGeom>
                  <a:avLst/>
                  <a:gdLst>
                    <a:gd name="T0" fmla="*/ 51 w 101"/>
                    <a:gd name="T1" fmla="*/ 0 h 100"/>
                    <a:gd name="T2" fmla="*/ 101 w 101"/>
                    <a:gd name="T3" fmla="*/ 50 h 100"/>
                    <a:gd name="T4" fmla="*/ 51 w 101"/>
                    <a:gd name="T5" fmla="*/ 100 h 100"/>
                    <a:gd name="T6" fmla="*/ 0 w 101"/>
                    <a:gd name="T7" fmla="*/ 50 h 100"/>
                    <a:gd name="T8" fmla="*/ 51 w 101"/>
                    <a:gd name="T9" fmla="*/ 0 h 100"/>
                    <a:gd name="T10" fmla="*/ 51 w 101"/>
                    <a:gd name="T11" fmla="*/ 77 h 100"/>
                    <a:gd name="T12" fmla="*/ 78 w 101"/>
                    <a:gd name="T13" fmla="*/ 50 h 100"/>
                    <a:gd name="T14" fmla="*/ 51 w 101"/>
                    <a:gd name="T15" fmla="*/ 23 h 100"/>
                    <a:gd name="T16" fmla="*/ 23 w 101"/>
                    <a:gd name="T17" fmla="*/ 50 h 100"/>
                    <a:gd name="T18" fmla="*/ 51 w 101"/>
                    <a:gd name="T19" fmla="*/ 7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1" h="100">
                      <a:moveTo>
                        <a:pt x="51" y="0"/>
                      </a:moveTo>
                      <a:cubicBezTo>
                        <a:pt x="78" y="0"/>
                        <a:pt x="101" y="23"/>
                        <a:pt x="101" y="50"/>
                      </a:cubicBezTo>
                      <a:cubicBezTo>
                        <a:pt x="101" y="78"/>
                        <a:pt x="78" y="100"/>
                        <a:pt x="51" y="100"/>
                      </a:cubicBezTo>
                      <a:cubicBezTo>
                        <a:pt x="23" y="100"/>
                        <a:pt x="0" y="78"/>
                        <a:pt x="0" y="50"/>
                      </a:cubicBezTo>
                      <a:cubicBezTo>
                        <a:pt x="0" y="23"/>
                        <a:pt x="23" y="0"/>
                        <a:pt x="51" y="0"/>
                      </a:cubicBezTo>
                      <a:close/>
                      <a:moveTo>
                        <a:pt x="51" y="77"/>
                      </a:moveTo>
                      <a:cubicBezTo>
                        <a:pt x="66" y="77"/>
                        <a:pt x="78" y="65"/>
                        <a:pt x="78" y="50"/>
                      </a:cubicBezTo>
                      <a:cubicBezTo>
                        <a:pt x="78" y="35"/>
                        <a:pt x="66" y="23"/>
                        <a:pt x="51" y="23"/>
                      </a:cubicBezTo>
                      <a:cubicBezTo>
                        <a:pt x="36" y="23"/>
                        <a:pt x="23" y="35"/>
                        <a:pt x="23" y="50"/>
                      </a:cubicBezTo>
                      <a:cubicBezTo>
                        <a:pt x="23" y="65"/>
                        <a:pt x="36" y="77"/>
                        <a:pt x="51" y="7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62510" tIns="81255" rIns="162510" bIns="8125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199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1" name="Oval 18"/>
                <p:cNvSpPr>
                  <a:spLocks noChangeArrowheads="1"/>
                </p:cNvSpPr>
                <p:nvPr/>
              </p:nvSpPr>
              <p:spPr bwMode="auto">
                <a:xfrm>
                  <a:off x="5800725" y="3894138"/>
                  <a:ext cx="165100" cy="16510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62510" tIns="81255" rIns="162510" bIns="8125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199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2" name="Freeform 19"/>
                <p:cNvSpPr>
                  <a:spLocks noEditPoints="1"/>
                </p:cNvSpPr>
                <p:nvPr/>
              </p:nvSpPr>
              <p:spPr bwMode="auto">
                <a:xfrm>
                  <a:off x="5695950" y="3784600"/>
                  <a:ext cx="379413" cy="377825"/>
                </a:xfrm>
                <a:custGeom>
                  <a:avLst/>
                  <a:gdLst>
                    <a:gd name="T0" fmla="*/ 50 w 101"/>
                    <a:gd name="T1" fmla="*/ 0 h 100"/>
                    <a:gd name="T2" fmla="*/ 101 w 101"/>
                    <a:gd name="T3" fmla="*/ 50 h 100"/>
                    <a:gd name="T4" fmla="*/ 50 w 101"/>
                    <a:gd name="T5" fmla="*/ 100 h 100"/>
                    <a:gd name="T6" fmla="*/ 0 w 101"/>
                    <a:gd name="T7" fmla="*/ 50 h 100"/>
                    <a:gd name="T8" fmla="*/ 50 w 101"/>
                    <a:gd name="T9" fmla="*/ 0 h 100"/>
                    <a:gd name="T10" fmla="*/ 50 w 101"/>
                    <a:gd name="T11" fmla="*/ 77 h 100"/>
                    <a:gd name="T12" fmla="*/ 78 w 101"/>
                    <a:gd name="T13" fmla="*/ 50 h 100"/>
                    <a:gd name="T14" fmla="*/ 50 w 101"/>
                    <a:gd name="T15" fmla="*/ 23 h 100"/>
                    <a:gd name="T16" fmla="*/ 23 w 101"/>
                    <a:gd name="T17" fmla="*/ 50 h 100"/>
                    <a:gd name="T18" fmla="*/ 50 w 101"/>
                    <a:gd name="T19" fmla="*/ 7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1" h="100">
                      <a:moveTo>
                        <a:pt x="50" y="0"/>
                      </a:moveTo>
                      <a:cubicBezTo>
                        <a:pt x="78" y="0"/>
                        <a:pt x="101" y="23"/>
                        <a:pt x="101" y="50"/>
                      </a:cubicBezTo>
                      <a:cubicBezTo>
                        <a:pt x="101" y="78"/>
                        <a:pt x="78" y="100"/>
                        <a:pt x="50" y="100"/>
                      </a:cubicBezTo>
                      <a:cubicBezTo>
                        <a:pt x="23" y="100"/>
                        <a:pt x="0" y="78"/>
                        <a:pt x="0" y="50"/>
                      </a:cubicBezTo>
                      <a:cubicBezTo>
                        <a:pt x="0" y="23"/>
                        <a:pt x="23" y="0"/>
                        <a:pt x="50" y="0"/>
                      </a:cubicBezTo>
                      <a:close/>
                      <a:moveTo>
                        <a:pt x="50" y="77"/>
                      </a:moveTo>
                      <a:cubicBezTo>
                        <a:pt x="65" y="77"/>
                        <a:pt x="78" y="65"/>
                        <a:pt x="78" y="50"/>
                      </a:cubicBezTo>
                      <a:cubicBezTo>
                        <a:pt x="78" y="35"/>
                        <a:pt x="65" y="23"/>
                        <a:pt x="50" y="23"/>
                      </a:cubicBezTo>
                      <a:cubicBezTo>
                        <a:pt x="35" y="23"/>
                        <a:pt x="23" y="35"/>
                        <a:pt x="23" y="50"/>
                      </a:cubicBezTo>
                      <a:cubicBezTo>
                        <a:pt x="23" y="65"/>
                        <a:pt x="35" y="77"/>
                        <a:pt x="50" y="7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62510" tIns="81255" rIns="162510" bIns="8125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199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3" name="Freeform 20"/>
                <p:cNvSpPr>
                  <a:spLocks/>
                </p:cNvSpPr>
                <p:nvPr/>
              </p:nvSpPr>
              <p:spPr bwMode="auto">
                <a:xfrm>
                  <a:off x="5256213" y="3757613"/>
                  <a:ext cx="1176338" cy="234950"/>
                </a:xfrm>
                <a:custGeom>
                  <a:avLst/>
                  <a:gdLst>
                    <a:gd name="T0" fmla="*/ 8 w 313"/>
                    <a:gd name="T1" fmla="*/ 0 h 62"/>
                    <a:gd name="T2" fmla="*/ 304 w 313"/>
                    <a:gd name="T3" fmla="*/ 0 h 62"/>
                    <a:gd name="T4" fmla="*/ 313 w 313"/>
                    <a:gd name="T5" fmla="*/ 9 h 62"/>
                    <a:gd name="T6" fmla="*/ 313 w 313"/>
                    <a:gd name="T7" fmla="*/ 54 h 62"/>
                    <a:gd name="T8" fmla="*/ 304 w 313"/>
                    <a:gd name="T9" fmla="*/ 62 h 62"/>
                    <a:gd name="T10" fmla="*/ 223 w 313"/>
                    <a:gd name="T11" fmla="*/ 62 h 62"/>
                    <a:gd name="T12" fmla="*/ 224 w 313"/>
                    <a:gd name="T13" fmla="*/ 58 h 62"/>
                    <a:gd name="T14" fmla="*/ 167 w 313"/>
                    <a:gd name="T15" fmla="*/ 2 h 62"/>
                    <a:gd name="T16" fmla="*/ 113 w 313"/>
                    <a:gd name="T17" fmla="*/ 43 h 62"/>
                    <a:gd name="T18" fmla="*/ 59 w 313"/>
                    <a:gd name="T19" fmla="*/ 2 h 62"/>
                    <a:gd name="T20" fmla="*/ 3 w 313"/>
                    <a:gd name="T21" fmla="*/ 58 h 62"/>
                    <a:gd name="T22" fmla="*/ 3 w 313"/>
                    <a:gd name="T23" fmla="*/ 60 h 62"/>
                    <a:gd name="T24" fmla="*/ 0 w 313"/>
                    <a:gd name="T25" fmla="*/ 54 h 62"/>
                    <a:gd name="T26" fmla="*/ 0 w 313"/>
                    <a:gd name="T27" fmla="*/ 9 h 62"/>
                    <a:gd name="T28" fmla="*/ 8 w 313"/>
                    <a:gd name="T29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13" h="62">
                      <a:moveTo>
                        <a:pt x="8" y="0"/>
                      </a:moveTo>
                      <a:cubicBezTo>
                        <a:pt x="304" y="0"/>
                        <a:pt x="304" y="0"/>
                        <a:pt x="304" y="0"/>
                      </a:cubicBezTo>
                      <a:cubicBezTo>
                        <a:pt x="309" y="0"/>
                        <a:pt x="313" y="4"/>
                        <a:pt x="313" y="9"/>
                      </a:cubicBezTo>
                      <a:cubicBezTo>
                        <a:pt x="313" y="54"/>
                        <a:pt x="313" y="54"/>
                        <a:pt x="313" y="54"/>
                      </a:cubicBezTo>
                      <a:cubicBezTo>
                        <a:pt x="313" y="58"/>
                        <a:pt x="309" y="62"/>
                        <a:pt x="304" y="62"/>
                      </a:cubicBezTo>
                      <a:cubicBezTo>
                        <a:pt x="223" y="62"/>
                        <a:pt x="223" y="62"/>
                        <a:pt x="223" y="62"/>
                      </a:cubicBezTo>
                      <a:cubicBezTo>
                        <a:pt x="224" y="60"/>
                        <a:pt x="224" y="59"/>
                        <a:pt x="224" y="58"/>
                      </a:cubicBezTo>
                      <a:cubicBezTo>
                        <a:pt x="224" y="27"/>
                        <a:pt x="198" y="2"/>
                        <a:pt x="167" y="2"/>
                      </a:cubicBezTo>
                      <a:cubicBezTo>
                        <a:pt x="141" y="2"/>
                        <a:pt x="120" y="19"/>
                        <a:pt x="113" y="43"/>
                      </a:cubicBezTo>
                      <a:cubicBezTo>
                        <a:pt x="107" y="19"/>
                        <a:pt x="85" y="2"/>
                        <a:pt x="59" y="2"/>
                      </a:cubicBezTo>
                      <a:cubicBezTo>
                        <a:pt x="28" y="2"/>
                        <a:pt x="3" y="27"/>
                        <a:pt x="3" y="58"/>
                      </a:cubicBezTo>
                      <a:cubicBezTo>
                        <a:pt x="3" y="58"/>
                        <a:pt x="3" y="59"/>
                        <a:pt x="3" y="60"/>
                      </a:cubicBezTo>
                      <a:cubicBezTo>
                        <a:pt x="1" y="58"/>
                        <a:pt x="0" y="56"/>
                        <a:pt x="0" y="54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4"/>
                        <a:pt x="4" y="0"/>
                        <a:pt x="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62510" tIns="81255" rIns="162510" bIns="8125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199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4" name="Freeform 21"/>
                <p:cNvSpPr>
                  <a:spLocks/>
                </p:cNvSpPr>
                <p:nvPr/>
              </p:nvSpPr>
              <p:spPr bwMode="auto">
                <a:xfrm>
                  <a:off x="6573838" y="2846388"/>
                  <a:ext cx="290513" cy="333375"/>
                </a:xfrm>
                <a:custGeom>
                  <a:avLst/>
                  <a:gdLst>
                    <a:gd name="T0" fmla="*/ 77 w 77"/>
                    <a:gd name="T1" fmla="*/ 88 h 88"/>
                    <a:gd name="T2" fmla="*/ 34 w 77"/>
                    <a:gd name="T3" fmla="*/ 23 h 88"/>
                    <a:gd name="T4" fmla="*/ 0 w 77"/>
                    <a:gd name="T5" fmla="*/ 0 h 88"/>
                    <a:gd name="T6" fmla="*/ 12 w 77"/>
                    <a:gd name="T7" fmla="*/ 85 h 88"/>
                    <a:gd name="T8" fmla="*/ 77 w 77"/>
                    <a:gd name="T9" fmla="*/ 88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" h="88">
                      <a:moveTo>
                        <a:pt x="77" y="88"/>
                      </a:moveTo>
                      <a:cubicBezTo>
                        <a:pt x="77" y="88"/>
                        <a:pt x="49" y="40"/>
                        <a:pt x="34" y="23"/>
                      </a:cubicBezTo>
                      <a:cubicBezTo>
                        <a:pt x="20" y="7"/>
                        <a:pt x="0" y="0"/>
                        <a:pt x="0" y="0"/>
                      </a:cubicBezTo>
                      <a:cubicBezTo>
                        <a:pt x="12" y="85"/>
                        <a:pt x="12" y="85"/>
                        <a:pt x="12" y="85"/>
                      </a:cubicBezTo>
                      <a:lnTo>
                        <a:pt x="77" y="8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62510" tIns="81255" rIns="162510" bIns="8125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199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grpSp>
          <p:nvGrpSpPr>
            <p:cNvPr id="8" name="组合 4"/>
            <p:cNvGrpSpPr/>
            <p:nvPr/>
          </p:nvGrpSpPr>
          <p:grpSpPr>
            <a:xfrm>
              <a:off x="3129188" y="4015775"/>
              <a:ext cx="6653885" cy="1422068"/>
              <a:chOff x="3129188" y="4015775"/>
              <a:chExt cx="6653885" cy="1422068"/>
            </a:xfrm>
          </p:grpSpPr>
          <p:sp>
            <p:nvSpPr>
              <p:cNvPr id="9" name="Rectangle 28"/>
              <p:cNvSpPr/>
              <p:nvPr/>
            </p:nvSpPr>
            <p:spPr>
              <a:xfrm flipH="1">
                <a:off x="3129188" y="4015776"/>
                <a:ext cx="1594805" cy="1411187"/>
              </a:xfrm>
              <a:prstGeom prst="rect">
                <a:avLst/>
              </a:prstGeom>
              <a:solidFill>
                <a:srgbClr val="AED6D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199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Rectangle 29"/>
              <p:cNvSpPr/>
              <p:nvPr/>
            </p:nvSpPr>
            <p:spPr>
              <a:xfrm flipH="1">
                <a:off x="4824545" y="4026656"/>
                <a:ext cx="1634938" cy="1411187"/>
              </a:xfrm>
              <a:prstGeom prst="rect">
                <a:avLst/>
              </a:prstGeom>
              <a:solidFill>
                <a:srgbClr val="AED6D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199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Rectangle 30"/>
              <p:cNvSpPr/>
              <p:nvPr/>
            </p:nvSpPr>
            <p:spPr>
              <a:xfrm flipH="1">
                <a:off x="6532666" y="4015775"/>
                <a:ext cx="1565506" cy="1411187"/>
              </a:xfrm>
              <a:prstGeom prst="rect">
                <a:avLst/>
              </a:prstGeom>
              <a:solidFill>
                <a:srgbClr val="AED6D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199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Rectangle 31"/>
              <p:cNvSpPr/>
              <p:nvPr/>
            </p:nvSpPr>
            <p:spPr>
              <a:xfrm flipH="1">
                <a:off x="8153154" y="4026656"/>
                <a:ext cx="1629919" cy="1411187"/>
              </a:xfrm>
              <a:prstGeom prst="rect">
                <a:avLst/>
              </a:prstGeom>
              <a:solidFill>
                <a:srgbClr val="AED6D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199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cxnSp>
        <p:nvCxnSpPr>
          <p:cNvPr id="31" name="肘形连接符 28"/>
          <p:cNvCxnSpPr>
            <a:stCxn id="9" idx="0"/>
            <a:endCxn id="37" idx="2"/>
          </p:cNvCxnSpPr>
          <p:nvPr/>
        </p:nvCxnSpPr>
        <p:spPr>
          <a:xfrm rot="16200000" flipV="1">
            <a:off x="3206729" y="4577971"/>
            <a:ext cx="477112" cy="205971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圆角矩形 37"/>
          <p:cNvSpPr/>
          <p:nvPr/>
        </p:nvSpPr>
        <p:spPr>
          <a:xfrm>
            <a:off x="5891202" y="3212757"/>
            <a:ext cx="1593614" cy="1180218"/>
          </a:xfrm>
          <a:prstGeom prst="roundRect">
            <a:avLst>
              <a:gd name="adj" fmla="val 13000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7800000" scaled="0"/>
          </a:gradFill>
          <a:ln w="28575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7800000" scaled="0"/>
            </a:gradFill>
          </a:ln>
          <a:effectLst>
            <a:outerShdw blurRad="127000" dir="7200000" sx="102000" sy="102000" algn="ctr" rotWithShape="0">
              <a:schemeClr val="tx1">
                <a:lumMod val="90000"/>
                <a:lumOff val="10000"/>
                <a:alpha val="20000"/>
              </a:schemeClr>
            </a:outerShdw>
          </a:effectLst>
        </p:spPr>
        <p:txBody>
          <a:bodyPr wrap="none" lIns="91412" tIns="45706" rIns="91412" bIns="45706" anchor="ctr"/>
          <a:lstStyle/>
          <a:p>
            <a:pPr latinLnBrk="1"/>
            <a:endParaRPr kumimoji="1" lang="zh-CN" altLang="en-US" sz="17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圆角矩形 38"/>
          <p:cNvSpPr/>
          <p:nvPr/>
        </p:nvSpPr>
        <p:spPr>
          <a:xfrm>
            <a:off x="4197752" y="3237472"/>
            <a:ext cx="1593614" cy="1180218"/>
          </a:xfrm>
          <a:prstGeom prst="roundRect">
            <a:avLst>
              <a:gd name="adj" fmla="val 13000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7800000" scaled="0"/>
          </a:gradFill>
          <a:ln w="28575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7800000" scaled="0"/>
            </a:gradFill>
          </a:ln>
          <a:effectLst>
            <a:outerShdw blurRad="127000" dir="7200000" sx="102000" sy="102000" algn="ctr" rotWithShape="0">
              <a:schemeClr val="tx1">
                <a:lumMod val="90000"/>
                <a:lumOff val="10000"/>
                <a:alpha val="20000"/>
              </a:schemeClr>
            </a:outerShdw>
          </a:effectLst>
        </p:spPr>
        <p:txBody>
          <a:bodyPr wrap="none" lIns="91412" tIns="45706" rIns="91412" bIns="45706" anchor="ctr"/>
          <a:lstStyle/>
          <a:p>
            <a:pPr latinLnBrk="1"/>
            <a:endParaRPr kumimoji="1" lang="zh-CN" altLang="en-US" sz="2399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圆角矩形 39"/>
          <p:cNvSpPr/>
          <p:nvPr/>
        </p:nvSpPr>
        <p:spPr>
          <a:xfrm>
            <a:off x="2545492" y="3262183"/>
            <a:ext cx="1593614" cy="1180218"/>
          </a:xfrm>
          <a:prstGeom prst="roundRect">
            <a:avLst>
              <a:gd name="adj" fmla="val 13000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7800000" scaled="0"/>
          </a:gradFill>
          <a:ln w="28575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7800000" scaled="0"/>
            </a:gradFill>
          </a:ln>
          <a:effectLst>
            <a:outerShdw blurRad="127000" dir="7200000" sx="102000" sy="102000" algn="ctr" rotWithShape="0">
              <a:schemeClr val="tx1">
                <a:lumMod val="90000"/>
                <a:lumOff val="10000"/>
                <a:alpha val="20000"/>
              </a:schemeClr>
            </a:outerShdw>
          </a:effectLst>
        </p:spPr>
        <p:txBody>
          <a:bodyPr wrap="none" lIns="91412" tIns="45706" rIns="91412" bIns="45706" anchor="ctr"/>
          <a:lstStyle/>
          <a:p>
            <a:pPr latinLnBrk="1"/>
            <a:endParaRPr kumimoji="1" lang="zh-CN" altLang="en-US" sz="17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圆角矩形 37"/>
          <p:cNvSpPr/>
          <p:nvPr/>
        </p:nvSpPr>
        <p:spPr>
          <a:xfrm>
            <a:off x="7550386" y="3200402"/>
            <a:ext cx="1593614" cy="1180218"/>
          </a:xfrm>
          <a:prstGeom prst="roundRect">
            <a:avLst>
              <a:gd name="adj" fmla="val 13000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7800000" scaled="0"/>
          </a:gradFill>
          <a:ln w="28575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7800000" scaled="0"/>
            </a:gradFill>
          </a:ln>
          <a:effectLst>
            <a:outerShdw blurRad="127000" dir="7200000" sx="102000" sy="102000" algn="ctr" rotWithShape="0">
              <a:schemeClr val="tx1">
                <a:lumMod val="90000"/>
                <a:lumOff val="10000"/>
                <a:alpha val="20000"/>
              </a:schemeClr>
            </a:outerShdw>
          </a:effectLst>
        </p:spPr>
        <p:txBody>
          <a:bodyPr wrap="none" lIns="91412" tIns="45706" rIns="91412" bIns="45706" anchor="ctr"/>
          <a:lstStyle/>
          <a:p>
            <a:pPr latinLnBrk="1"/>
            <a:endParaRPr kumimoji="1" lang="zh-CN" altLang="en-US" sz="2399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8070886" y="845064"/>
            <a:ext cx="1073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7241414" y="5202881"/>
            <a:ext cx="7040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17,6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7,4%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5943955" y="5174048"/>
            <a:ext cx="7040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21,8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9,2%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4572313" y="5169929"/>
            <a:ext cx="8194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51,8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21,9%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3159524" y="5124622"/>
            <a:ext cx="8194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145,4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61,5%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4282830" y="3225802"/>
            <a:ext cx="1530227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kumimoji="1" lang="ru-RU" altLang="zh-CN" sz="17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Обеспечение </a:t>
            </a:r>
          </a:p>
          <a:p>
            <a:pPr algn="ctr" latinLnBrk="1"/>
            <a:r>
              <a:rPr kumimoji="1" lang="ru-RU" altLang="zh-CN" sz="17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безопасности </a:t>
            </a:r>
          </a:p>
          <a:p>
            <a:pPr algn="ctr" latinLnBrk="1"/>
            <a:r>
              <a:rPr kumimoji="1" lang="ru-RU" altLang="zh-CN" sz="17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дорожного </a:t>
            </a:r>
          </a:p>
          <a:p>
            <a:pPr algn="ctr" latinLnBrk="1"/>
            <a:r>
              <a:rPr kumimoji="1" lang="ru-RU" altLang="zh-CN" sz="17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движения</a:t>
            </a:r>
            <a:endParaRPr kumimoji="1" lang="zh-CN" altLang="en-US" sz="1700" b="1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5816482" y="3369963"/>
            <a:ext cx="1795812" cy="877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kumimoji="1" lang="ru-RU" altLang="zh-CN" sz="17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Строительство, </a:t>
            </a:r>
          </a:p>
          <a:p>
            <a:pPr algn="ctr" latinLnBrk="1"/>
            <a:r>
              <a:rPr kumimoji="1" lang="ru-RU" altLang="zh-CN" sz="17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реконструкция, </a:t>
            </a:r>
          </a:p>
          <a:p>
            <a:pPr algn="ctr" latinLnBrk="1"/>
            <a:r>
              <a:rPr kumimoji="1" lang="ru-RU" altLang="zh-CN" sz="17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включая ПИР</a:t>
            </a:r>
            <a:endParaRPr kumimoji="1" lang="zh-CN" altLang="en-US" sz="1700" b="1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7580482" y="3357606"/>
            <a:ext cx="1629420" cy="877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kumimoji="1" lang="ru-RU" altLang="zh-CN" sz="17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Капитальный </a:t>
            </a:r>
          </a:p>
          <a:p>
            <a:pPr algn="ctr" latinLnBrk="1"/>
            <a:r>
              <a:rPr kumimoji="1" lang="ru-RU" altLang="zh-CN" sz="17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ремонт </a:t>
            </a:r>
          </a:p>
          <a:p>
            <a:pPr algn="ctr" latinLnBrk="1"/>
            <a:r>
              <a:rPr kumimoji="1" lang="ru-RU" altLang="zh-CN" sz="17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и ремонт</a:t>
            </a:r>
            <a:endParaRPr lang="en-US" sz="1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2608445" y="3678881"/>
            <a:ext cx="1458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kumimoji="1" lang="ru-RU" altLang="zh-CN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Содержание</a:t>
            </a:r>
            <a:endParaRPr kumimoji="1" lang="zh-CN" altLang="en-US" b="1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3" name="圆角矩形 78"/>
          <p:cNvSpPr/>
          <p:nvPr/>
        </p:nvSpPr>
        <p:spPr>
          <a:xfrm>
            <a:off x="1383956" y="1825022"/>
            <a:ext cx="4135395" cy="538161"/>
          </a:xfrm>
          <a:prstGeom prst="roundRect">
            <a:avLst>
              <a:gd name="adj" fmla="val 9218"/>
            </a:avLst>
          </a:prstGeom>
          <a:gradFill>
            <a:gsLst>
              <a:gs pos="47000">
                <a:srgbClr val="FDFDFD"/>
              </a:gs>
              <a:gs pos="53000">
                <a:srgbClr val="E8E8E8"/>
              </a:gs>
              <a:gs pos="100000">
                <a:srgbClr val="ECECEC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>
            <a:outerShdw blurRad="76200" dist="38100" dir="2700000" algn="tl" rotWithShape="0">
              <a:prstClr val="black">
                <a:alpha val="14000"/>
              </a:prstClr>
            </a:outerShdw>
          </a:effectLst>
        </p:spPr>
        <p:txBody>
          <a:bodyPr lIns="68589" tIns="34295" rIns="68589" bIns="34295"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74" name="圆角矩形 78"/>
          <p:cNvSpPr/>
          <p:nvPr/>
        </p:nvSpPr>
        <p:spPr>
          <a:xfrm>
            <a:off x="1260390" y="2430503"/>
            <a:ext cx="4374291" cy="538161"/>
          </a:xfrm>
          <a:prstGeom prst="roundRect">
            <a:avLst>
              <a:gd name="adj" fmla="val 9218"/>
            </a:avLst>
          </a:prstGeom>
          <a:gradFill>
            <a:gsLst>
              <a:gs pos="47000">
                <a:srgbClr val="FDFDFD"/>
              </a:gs>
              <a:gs pos="53000">
                <a:srgbClr val="E8E8E8"/>
              </a:gs>
              <a:gs pos="100000">
                <a:srgbClr val="ECECEC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>
            <a:outerShdw blurRad="76200" dist="38100" dir="2700000" algn="tl" rotWithShape="0">
              <a:prstClr val="black">
                <a:alpha val="14000"/>
              </a:prstClr>
            </a:outerShdw>
          </a:effectLst>
        </p:spPr>
        <p:txBody>
          <a:bodyPr lIns="68589" tIns="34295" rIns="68589" bIns="34295"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75" name="矩形 6"/>
          <p:cNvSpPr>
            <a:spLocks/>
          </p:cNvSpPr>
          <p:nvPr/>
        </p:nvSpPr>
        <p:spPr bwMode="auto">
          <a:xfrm rot="5400000">
            <a:off x="3333952" y="1732315"/>
            <a:ext cx="1581669" cy="868477"/>
          </a:xfrm>
          <a:prstGeom prst="rect">
            <a:avLst/>
          </a:prstGeom>
          <a:solidFill>
            <a:srgbClr val="8FC7C2"/>
          </a:solidFill>
          <a:ln>
            <a:solidFill>
              <a:srgbClr val="31615C"/>
            </a:solidFill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矩形 6"/>
          <p:cNvSpPr>
            <a:spLocks/>
          </p:cNvSpPr>
          <p:nvPr/>
        </p:nvSpPr>
        <p:spPr bwMode="auto">
          <a:xfrm rot="5400000">
            <a:off x="4419288" y="1734375"/>
            <a:ext cx="1565193" cy="864361"/>
          </a:xfrm>
          <a:prstGeom prst="rect">
            <a:avLst/>
          </a:prstGeom>
          <a:solidFill>
            <a:srgbClr val="5BADA5"/>
          </a:solidFill>
          <a:ln>
            <a:solidFill>
              <a:srgbClr val="31615C"/>
            </a:solidFill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 sz="2400" b="1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3693678" y="1500647"/>
            <a:ext cx="8750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2025 </a:t>
            </a:r>
          </a:p>
        </p:txBody>
      </p:sp>
      <p:sp>
        <p:nvSpPr>
          <p:cNvPr id="78" name="Прямоугольник 77"/>
          <p:cNvSpPr/>
          <p:nvPr/>
        </p:nvSpPr>
        <p:spPr>
          <a:xfrm>
            <a:off x="4737586" y="1488291"/>
            <a:ext cx="8750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2026 </a:t>
            </a:r>
          </a:p>
        </p:txBody>
      </p:sp>
      <p:sp>
        <p:nvSpPr>
          <p:cNvPr id="79" name="矩形 6"/>
          <p:cNvSpPr>
            <a:spLocks/>
          </p:cNvSpPr>
          <p:nvPr/>
        </p:nvSpPr>
        <p:spPr bwMode="auto">
          <a:xfrm rot="5400000">
            <a:off x="2186837" y="1771443"/>
            <a:ext cx="1589907" cy="831408"/>
          </a:xfrm>
          <a:prstGeom prst="rect">
            <a:avLst/>
          </a:prstGeom>
          <a:solidFill>
            <a:srgbClr val="ABD5D1"/>
          </a:solidFill>
          <a:ln>
            <a:solidFill>
              <a:srgbClr val="31615C"/>
            </a:solidFill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 sz="2400" b="1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2561288" y="1536121"/>
            <a:ext cx="8393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</a:p>
        </p:txBody>
      </p:sp>
      <p:sp>
        <p:nvSpPr>
          <p:cNvPr id="81" name="Прямоугольник 80"/>
          <p:cNvSpPr/>
          <p:nvPr/>
        </p:nvSpPr>
        <p:spPr>
          <a:xfrm>
            <a:off x="1367480" y="2059222"/>
            <a:ext cx="10709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</a:p>
        </p:txBody>
      </p:sp>
      <p:sp>
        <p:nvSpPr>
          <p:cNvPr id="82" name="Прямоугольник 81"/>
          <p:cNvSpPr/>
          <p:nvPr/>
        </p:nvSpPr>
        <p:spPr>
          <a:xfrm>
            <a:off x="1119666" y="2631752"/>
            <a:ext cx="13887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</a:p>
        </p:txBody>
      </p:sp>
      <p:pic>
        <p:nvPicPr>
          <p:cNvPr id="25602" name="Picture 2" descr="Z:\Блеклова\Блеклова\проект доходов бюджета\2024-2026\для презентации\ZZ8j_SNBk5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7018" y="1210252"/>
            <a:ext cx="3313016" cy="1977819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84" name="Прямоугольник 83"/>
          <p:cNvSpPr/>
          <p:nvPr/>
        </p:nvSpPr>
        <p:spPr>
          <a:xfrm>
            <a:off x="2581882" y="1985083"/>
            <a:ext cx="8393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5,4</a:t>
            </a:r>
          </a:p>
        </p:txBody>
      </p:sp>
      <p:sp>
        <p:nvSpPr>
          <p:cNvPr id="85" name="Прямоугольник 84"/>
          <p:cNvSpPr/>
          <p:nvPr/>
        </p:nvSpPr>
        <p:spPr>
          <a:xfrm>
            <a:off x="4756672" y="1993321"/>
            <a:ext cx="8393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6,0 </a:t>
            </a:r>
          </a:p>
        </p:txBody>
      </p:sp>
      <p:sp>
        <p:nvSpPr>
          <p:cNvPr id="86" name="Прямоугольник 85"/>
          <p:cNvSpPr/>
          <p:nvPr/>
        </p:nvSpPr>
        <p:spPr>
          <a:xfrm>
            <a:off x="3706348" y="2013916"/>
            <a:ext cx="8393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5,6</a:t>
            </a:r>
          </a:p>
        </p:txBody>
      </p:sp>
      <p:sp>
        <p:nvSpPr>
          <p:cNvPr id="87" name="Прямоугольник 86"/>
          <p:cNvSpPr/>
          <p:nvPr/>
        </p:nvSpPr>
        <p:spPr>
          <a:xfrm>
            <a:off x="4764910" y="2594683"/>
            <a:ext cx="8393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313,1</a:t>
            </a:r>
          </a:p>
        </p:txBody>
      </p:sp>
      <p:sp>
        <p:nvSpPr>
          <p:cNvPr id="88" name="Прямоугольник 87"/>
          <p:cNvSpPr/>
          <p:nvPr/>
        </p:nvSpPr>
        <p:spPr>
          <a:xfrm>
            <a:off x="3698110" y="2590564"/>
            <a:ext cx="8393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315,8</a:t>
            </a:r>
          </a:p>
        </p:txBody>
      </p:sp>
      <p:sp>
        <p:nvSpPr>
          <p:cNvPr id="89" name="Прямоугольник 88"/>
          <p:cNvSpPr/>
          <p:nvPr/>
        </p:nvSpPr>
        <p:spPr>
          <a:xfrm>
            <a:off x="2590120" y="2619396"/>
            <a:ext cx="8393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236,6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43756" y="118533"/>
            <a:ext cx="7886700" cy="97599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ГЛОССАРИЙ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45533" y="838200"/>
            <a:ext cx="8729134" cy="466344"/>
          </a:xfrm>
          <a:prstGeom prst="roundRect">
            <a:avLst/>
          </a:prstGeom>
          <a:solidFill>
            <a:srgbClr val="AED6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самоуправления;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45533" y="1357384"/>
            <a:ext cx="8729134" cy="474192"/>
          </a:xfrm>
          <a:prstGeom prst="roundRect">
            <a:avLst/>
          </a:prstGeom>
          <a:solidFill>
            <a:srgbClr val="AED6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685800">
              <a:lnSpc>
                <a:spcPct val="90000"/>
              </a:lnSpc>
              <a:spcBef>
                <a:spcPts val="750"/>
              </a:spcBef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поступающие в бюджет денежные средства, за исключением средств, являющихся в соответствии Бюджетным Кодексом Российской Федерации источниками финансирования дефицита бюджета;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45533" y="1877698"/>
            <a:ext cx="8729134" cy="445319"/>
          </a:xfrm>
          <a:prstGeom prst="roundRect">
            <a:avLst/>
          </a:prstGeom>
          <a:solidFill>
            <a:srgbClr val="AED6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685800">
              <a:lnSpc>
                <a:spcPct val="90000"/>
              </a:lnSpc>
              <a:spcBef>
                <a:spcPts val="750"/>
              </a:spcBef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выплачиваемые из бюджета денежные средства, за исключением средств, являющихся в соответствии с настоящим Кодексом источниками финансирования дефицита бюджета;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45533" y="2369139"/>
            <a:ext cx="8729134" cy="235857"/>
          </a:xfrm>
          <a:prstGeom prst="roundRect">
            <a:avLst/>
          </a:prstGeom>
          <a:solidFill>
            <a:srgbClr val="AED6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685800">
              <a:lnSpc>
                <a:spcPct val="90000"/>
              </a:lnSpc>
              <a:spcBef>
                <a:spcPts val="750"/>
              </a:spcBef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Дефицит бюджета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превышение расходов бюджета над его доходами;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45533" y="2660079"/>
            <a:ext cx="8729134" cy="218236"/>
          </a:xfrm>
          <a:prstGeom prst="roundRect">
            <a:avLst/>
          </a:prstGeom>
          <a:solidFill>
            <a:srgbClr val="AED6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685800">
              <a:lnSpc>
                <a:spcPct val="90000"/>
              </a:lnSpc>
              <a:spcBef>
                <a:spcPts val="750"/>
              </a:spcBef>
            </a:pP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defTabSz="685800">
              <a:lnSpc>
                <a:spcPct val="90000"/>
              </a:lnSpc>
              <a:spcBef>
                <a:spcPts val="750"/>
              </a:spcBef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Профицит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бюджета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превышение доходов бюджета над его расходами;</a:t>
            </a:r>
          </a:p>
          <a:p>
            <a:pPr lvl="0" algn="just" defTabSz="685800">
              <a:lnSpc>
                <a:spcPct val="90000"/>
              </a:lnSpc>
              <a:spcBef>
                <a:spcPts val="750"/>
              </a:spcBef>
            </a:pP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45533" y="2929540"/>
            <a:ext cx="8729134" cy="413509"/>
          </a:xfrm>
          <a:prstGeom prst="roundRect">
            <a:avLst/>
          </a:prstGeom>
          <a:solidFill>
            <a:srgbClr val="AED6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685800">
              <a:lnSpc>
                <a:spcPct val="90000"/>
              </a:lnSpc>
              <a:spcBef>
                <a:spcPts val="750"/>
              </a:spcBef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трансферты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средства, предоставляемые одним бюджетом бюджетной системы Российской Федерации другому бюджету бюджетной системы Российской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Федерации;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45533" y="3392347"/>
            <a:ext cx="8729134" cy="303078"/>
          </a:xfrm>
          <a:prstGeom prst="roundRect">
            <a:avLst/>
          </a:prstGeom>
          <a:solidFill>
            <a:srgbClr val="AED6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685800">
              <a:lnSpc>
                <a:spcPct val="90000"/>
              </a:lnSpc>
              <a:spcBef>
                <a:spcPts val="750"/>
              </a:spcBef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Субсидия 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— 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межбюджетный трансферт,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предоставляемый в целях </a:t>
            </a: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софинансирования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расходных обязательств;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45533" y="3752967"/>
            <a:ext cx="8708194" cy="580539"/>
          </a:xfrm>
          <a:prstGeom prst="roundRect">
            <a:avLst/>
          </a:prstGeom>
          <a:solidFill>
            <a:srgbClr val="AED6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685800">
              <a:lnSpc>
                <a:spcPct val="90000"/>
              </a:lnSpc>
              <a:spcBef>
                <a:spcPts val="750"/>
              </a:spcBef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Субвенция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 —  межбюджетный трансферт, который предоставляется в целях финансового обеспечения расходных обязательств по переданным полномочиям. Имеет конкретные цели; в отличие от дотации (которая не имеет цели в принципе) подлежат возврату в случае отклонения от цели;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66473" y="4384849"/>
            <a:ext cx="8708194" cy="444657"/>
          </a:xfrm>
          <a:prstGeom prst="roundRect">
            <a:avLst/>
          </a:prstGeom>
          <a:solidFill>
            <a:srgbClr val="AED6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Дотация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межбюджетный трансферт, предоставляемый на безвозмездной и безвозвратной основе без установления направлений их использования;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56003" y="4880849"/>
            <a:ext cx="8729134" cy="1035100"/>
          </a:xfrm>
          <a:prstGeom prst="roundRect">
            <a:avLst/>
          </a:prstGeom>
          <a:solidFill>
            <a:srgbClr val="AED6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Расходные обязательства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обусловленные законом, иным нормативным правовым актом, договором или соглашением обязанности публично-правового образования (Российской Федерации, субъекта Российской Федерации, муниципального образования) или действующего от его имени казенного учреждения предоставить физическому или юридическому лицу, иному публично-правовому образованию, субъекту международного права средства из соответствующего бюджета;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76943" y="5967292"/>
            <a:ext cx="8708194" cy="864748"/>
          </a:xfrm>
          <a:prstGeom prst="roundRect">
            <a:avLst/>
          </a:prstGeom>
          <a:solidFill>
            <a:srgbClr val="AED6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– документ стратегического планирования, содержащий комплекс планируемых мероприятий, взаимоувязанных по задачам, срокам осуществления, исполнителям и ресурсам и обеспечивающих наиболее эффективное достижение целей и решение задач социально-экономического развития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536366" y="0"/>
            <a:ext cx="60763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№1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12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238092" y="362466"/>
            <a:ext cx="7642297" cy="1005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Федеральный проект</a:t>
            </a:r>
            <a:b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«Формирование современной </a:t>
            </a:r>
          </a:p>
          <a:p>
            <a:pPr lvl="0"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городской среды»</a:t>
            </a: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53168" y="0"/>
            <a:ext cx="79083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№19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69" name="Picture 1" descr="image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40444" y="4415482"/>
            <a:ext cx="2760073" cy="2442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grpSp>
        <p:nvGrpSpPr>
          <p:cNvPr id="6" name="组合 48"/>
          <p:cNvGrpSpPr>
            <a:grpSpLocks/>
          </p:cNvGrpSpPr>
          <p:nvPr/>
        </p:nvGrpSpPr>
        <p:grpSpPr bwMode="auto">
          <a:xfrm>
            <a:off x="1425146" y="1859489"/>
            <a:ext cx="7306960" cy="451149"/>
            <a:chOff x="0" y="0"/>
            <a:chExt cx="4326130" cy="412624"/>
          </a:xfrm>
        </p:grpSpPr>
        <p:sp>
          <p:nvSpPr>
            <p:cNvPr id="7" name="圆角矩形 72"/>
            <p:cNvSpPr>
              <a:spLocks noChangeArrowheads="1"/>
            </p:cNvSpPr>
            <p:nvPr/>
          </p:nvSpPr>
          <p:spPr bwMode="auto">
            <a:xfrm>
              <a:off x="0" y="0"/>
              <a:ext cx="3389697" cy="412624"/>
            </a:xfrm>
            <a:prstGeom prst="roundRect">
              <a:avLst>
                <a:gd name="adj" fmla="val 16667"/>
              </a:avLst>
            </a:prstGeom>
            <a:solidFill>
              <a:srgbClr val="ABD5D1"/>
            </a:solidFill>
            <a:ln>
              <a:solidFill>
                <a:srgbClr val="51A199"/>
              </a:solidFill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8" name="矩形 73"/>
            <p:cNvSpPr>
              <a:spLocks noChangeArrowheads="1"/>
            </p:cNvSpPr>
            <p:nvPr/>
          </p:nvSpPr>
          <p:spPr bwMode="auto">
            <a:xfrm>
              <a:off x="370669" y="25746"/>
              <a:ext cx="3955461" cy="365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ru-RU" b="1" noProof="1" smtClean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«Формирование комфортной городской среды»</a:t>
              </a:r>
              <a:r>
                <a:rPr lang="ru-RU" sz="2000" b="1" noProof="1" smtClean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9" name="圆角矩形 10"/>
          <p:cNvSpPr>
            <a:spLocks noChangeArrowheads="1"/>
          </p:cNvSpPr>
          <p:nvPr/>
        </p:nvSpPr>
        <p:spPr bwMode="auto">
          <a:xfrm>
            <a:off x="1420019" y="1863568"/>
            <a:ext cx="708674" cy="451150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51,4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Text Box 176"/>
          <p:cNvSpPr txBox="1">
            <a:spLocks noChangeArrowheads="1"/>
          </p:cNvSpPr>
          <p:nvPr/>
        </p:nvSpPr>
        <p:spPr bwMode="auto">
          <a:xfrm>
            <a:off x="1690108" y="1479001"/>
            <a:ext cx="3038411" cy="369332"/>
          </a:xfrm>
          <a:prstGeom prst="rect">
            <a:avLst/>
          </a:prstGeom>
          <a:solidFill>
            <a:srgbClr val="ABD5D1"/>
          </a:solidFill>
          <a:ln>
            <a:noFill/>
          </a:ln>
          <a:effectLst>
            <a:softEdge rad="127000"/>
          </a:effectLst>
          <a:extLst/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Региональный проект</a:t>
            </a:r>
            <a:endParaRPr lang="en-US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6"/>
          <p:cNvSpPr txBox="1">
            <a:spLocks noChangeArrowheads="1"/>
          </p:cNvSpPr>
          <p:nvPr/>
        </p:nvSpPr>
        <p:spPr bwMode="auto">
          <a:xfrm>
            <a:off x="4915223" y="2527622"/>
            <a:ext cx="3627415" cy="1200329"/>
          </a:xfrm>
          <a:prstGeom prst="rect">
            <a:avLst/>
          </a:prstGeom>
          <a:solidFill>
            <a:srgbClr val="ABD5D1"/>
          </a:solidFill>
          <a:ln>
            <a:noFill/>
          </a:ln>
          <a:effectLst>
            <a:softEdge rad="127000"/>
          </a:effectLst>
          <a:extLst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Благоустройство прибрежной территории в районе входной группы городского пляжа, правый берег р. Коваш – 37,5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176"/>
          <p:cNvSpPr txBox="1">
            <a:spLocks noChangeArrowheads="1"/>
          </p:cNvSpPr>
          <p:nvPr/>
        </p:nvSpPr>
        <p:spPr bwMode="auto">
          <a:xfrm>
            <a:off x="1208196" y="2471659"/>
            <a:ext cx="3038411" cy="1200329"/>
          </a:xfrm>
          <a:prstGeom prst="rect">
            <a:avLst/>
          </a:prstGeom>
          <a:solidFill>
            <a:srgbClr val="ABD5D1"/>
          </a:solidFill>
          <a:ln>
            <a:noFill/>
          </a:ln>
          <a:effectLst>
            <a:softEdge rad="127000"/>
          </a:effectLst>
          <a:extLst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Благоустройство городской общественной территории 10Б мкр. 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ул. Молодежная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д. 12,16, 18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13,9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176"/>
          <p:cNvSpPr txBox="1">
            <a:spLocks noChangeArrowheads="1"/>
          </p:cNvSpPr>
          <p:nvPr/>
        </p:nvSpPr>
        <p:spPr bwMode="auto">
          <a:xfrm>
            <a:off x="8138985" y="1213315"/>
            <a:ext cx="100501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5330" y="3505200"/>
            <a:ext cx="2718487" cy="271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8112" y="3867665"/>
            <a:ext cx="3128071" cy="2619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027" name="Рисунок 1" descr="image0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824" y="3797642"/>
            <a:ext cx="2751183" cy="238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Допуск СРО строителей проектировщиков в Москве – оформить членство в СРО  строителей проектировщиков по новому ФЗ | СРО9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5641" y="1082565"/>
            <a:ext cx="5055476" cy="977461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2" name="圆角矩形 114"/>
          <p:cNvSpPr/>
          <p:nvPr/>
        </p:nvSpPr>
        <p:spPr>
          <a:xfrm>
            <a:off x="797202" y="6313121"/>
            <a:ext cx="797550" cy="441906"/>
          </a:xfrm>
          <a:prstGeom prst="roundRect">
            <a:avLst>
              <a:gd name="adj" fmla="val 13889"/>
            </a:avLst>
          </a:prstGeom>
          <a:solidFill>
            <a:schemeClr val="accent1">
              <a:lumMod val="40000"/>
              <a:lumOff val="60000"/>
            </a:schemeClr>
          </a:solidFill>
          <a:ln w="28575" cap="flat">
            <a:solidFill>
              <a:srgbClr val="0070C0"/>
            </a:solidFill>
            <a:prstDash val="solid"/>
            <a:miter lim="800000"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</a:endParaRPr>
          </a:p>
        </p:txBody>
      </p:sp>
      <p:sp>
        <p:nvSpPr>
          <p:cNvPr id="51" name="圆角矩形 114"/>
          <p:cNvSpPr/>
          <p:nvPr/>
        </p:nvSpPr>
        <p:spPr>
          <a:xfrm>
            <a:off x="793085" y="5667634"/>
            <a:ext cx="797550" cy="486032"/>
          </a:xfrm>
          <a:prstGeom prst="roundRect">
            <a:avLst>
              <a:gd name="adj" fmla="val 13889"/>
            </a:avLst>
          </a:prstGeom>
          <a:solidFill>
            <a:schemeClr val="accent1">
              <a:lumMod val="40000"/>
              <a:lumOff val="60000"/>
            </a:schemeClr>
          </a:solidFill>
          <a:ln w="28575" cap="flat">
            <a:solidFill>
              <a:srgbClr val="0070C0"/>
            </a:solidFill>
            <a:prstDash val="solid"/>
            <a:miter lim="800000"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</a:endParaRPr>
          </a:p>
        </p:txBody>
      </p:sp>
      <p:sp>
        <p:nvSpPr>
          <p:cNvPr id="50" name="圆角矩形 114"/>
          <p:cNvSpPr/>
          <p:nvPr/>
        </p:nvSpPr>
        <p:spPr>
          <a:xfrm>
            <a:off x="805443" y="5066270"/>
            <a:ext cx="809174" cy="461319"/>
          </a:xfrm>
          <a:prstGeom prst="roundRect">
            <a:avLst>
              <a:gd name="adj" fmla="val 13889"/>
            </a:avLst>
          </a:prstGeom>
          <a:solidFill>
            <a:schemeClr val="accent1">
              <a:lumMod val="40000"/>
              <a:lumOff val="60000"/>
            </a:schemeClr>
          </a:solidFill>
          <a:ln w="28575" cap="flat">
            <a:solidFill>
              <a:srgbClr val="0070C0"/>
            </a:solidFill>
            <a:prstDash val="solid"/>
            <a:miter lim="800000"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宋体"/>
            </a:endParaRPr>
          </a:p>
        </p:txBody>
      </p:sp>
      <p:sp>
        <p:nvSpPr>
          <p:cNvPr id="49" name="圆角矩形 114"/>
          <p:cNvSpPr/>
          <p:nvPr/>
        </p:nvSpPr>
        <p:spPr>
          <a:xfrm>
            <a:off x="809559" y="4464909"/>
            <a:ext cx="797550" cy="477794"/>
          </a:xfrm>
          <a:prstGeom prst="roundRect">
            <a:avLst>
              <a:gd name="adj" fmla="val 13889"/>
            </a:avLst>
          </a:prstGeom>
          <a:solidFill>
            <a:schemeClr val="accent1">
              <a:lumMod val="40000"/>
              <a:lumOff val="60000"/>
            </a:schemeClr>
          </a:solidFill>
          <a:ln w="28575" cap="flat">
            <a:solidFill>
              <a:srgbClr val="0070C0"/>
            </a:solidFill>
            <a:prstDash val="solid"/>
            <a:miter lim="800000"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</a:endParaRPr>
          </a:p>
        </p:txBody>
      </p:sp>
      <p:sp>
        <p:nvSpPr>
          <p:cNvPr id="48" name="圆角矩形 114"/>
          <p:cNvSpPr/>
          <p:nvPr/>
        </p:nvSpPr>
        <p:spPr>
          <a:xfrm>
            <a:off x="813678" y="3847070"/>
            <a:ext cx="797550" cy="477795"/>
          </a:xfrm>
          <a:prstGeom prst="roundRect">
            <a:avLst>
              <a:gd name="adj" fmla="val 13889"/>
            </a:avLst>
          </a:prstGeom>
          <a:solidFill>
            <a:schemeClr val="accent1">
              <a:lumMod val="40000"/>
              <a:lumOff val="60000"/>
            </a:schemeClr>
          </a:solidFill>
          <a:ln w="28575" cap="flat">
            <a:solidFill>
              <a:srgbClr val="0070C0"/>
            </a:solidFill>
            <a:prstDash val="solid"/>
            <a:miter lim="800000"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宋体"/>
            </a:endParaRPr>
          </a:p>
        </p:txBody>
      </p:sp>
      <p:sp>
        <p:nvSpPr>
          <p:cNvPr id="47" name="圆角矩形 114"/>
          <p:cNvSpPr/>
          <p:nvPr/>
        </p:nvSpPr>
        <p:spPr>
          <a:xfrm>
            <a:off x="801323" y="3188044"/>
            <a:ext cx="797550" cy="535458"/>
          </a:xfrm>
          <a:prstGeom prst="roundRect">
            <a:avLst>
              <a:gd name="adj" fmla="val 13889"/>
            </a:avLst>
          </a:prstGeom>
          <a:solidFill>
            <a:schemeClr val="accent1">
              <a:lumMod val="40000"/>
              <a:lumOff val="60000"/>
            </a:schemeClr>
          </a:solidFill>
          <a:ln w="28575" cap="flat">
            <a:solidFill>
              <a:srgbClr val="0070C0"/>
            </a:solidFill>
            <a:prstDash val="solid"/>
            <a:miter lim="800000"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</a:endParaRPr>
          </a:p>
        </p:txBody>
      </p:sp>
      <p:sp>
        <p:nvSpPr>
          <p:cNvPr id="46" name="圆角矩形 114"/>
          <p:cNvSpPr/>
          <p:nvPr/>
        </p:nvSpPr>
        <p:spPr>
          <a:xfrm>
            <a:off x="813678" y="2578444"/>
            <a:ext cx="797550" cy="490154"/>
          </a:xfrm>
          <a:prstGeom prst="roundRect">
            <a:avLst>
              <a:gd name="adj" fmla="val 13889"/>
            </a:avLst>
          </a:prstGeom>
          <a:solidFill>
            <a:schemeClr val="accent1">
              <a:lumMod val="40000"/>
              <a:lumOff val="60000"/>
            </a:schemeClr>
          </a:solidFill>
          <a:ln w="28575" cap="flat">
            <a:solidFill>
              <a:srgbClr val="0070C0"/>
            </a:solidFill>
            <a:prstDash val="solid"/>
            <a:miter lim="800000"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</a:endParaRPr>
          </a:p>
        </p:txBody>
      </p:sp>
      <p:grpSp>
        <p:nvGrpSpPr>
          <p:cNvPr id="2" name="组合 88"/>
          <p:cNvGrpSpPr/>
          <p:nvPr/>
        </p:nvGrpSpPr>
        <p:grpSpPr>
          <a:xfrm>
            <a:off x="817799" y="1944131"/>
            <a:ext cx="1285827" cy="4913869"/>
            <a:chOff x="1699747" y="727668"/>
            <a:chExt cx="1285827" cy="4005116"/>
          </a:xfrm>
        </p:grpSpPr>
        <p:sp>
          <p:nvSpPr>
            <p:cNvPr id="40" name="圆角矩形 114"/>
            <p:cNvSpPr/>
            <p:nvPr/>
          </p:nvSpPr>
          <p:spPr>
            <a:xfrm>
              <a:off x="1699747" y="757152"/>
              <a:ext cx="797550" cy="384242"/>
            </a:xfrm>
            <a:prstGeom prst="roundRect">
              <a:avLst>
                <a:gd name="adj" fmla="val 13889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28575" cap="flat">
              <a:solidFill>
                <a:srgbClr val="0070C0"/>
              </a:solidFill>
              <a:prstDash val="solid"/>
              <a:miter lim="800000"/>
            </a:ln>
            <a:effectLst>
              <a:outerShdw blurRad="228600" dist="228600" dir="5400000" algn="t" rotWithShape="0">
                <a:sysClr val="windowText" lastClr="000000">
                  <a:lumMod val="85000"/>
                  <a:lumOff val="15000"/>
                  <a:alpha val="28000"/>
                </a:sys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</a:endParaRPr>
            </a:p>
          </p:txBody>
        </p:sp>
        <p:sp>
          <p:nvSpPr>
            <p:cNvPr id="30" name="矩形 91"/>
            <p:cNvSpPr/>
            <p:nvPr/>
          </p:nvSpPr>
          <p:spPr>
            <a:xfrm>
              <a:off x="2725735" y="727668"/>
              <a:ext cx="259839" cy="3966784"/>
            </a:xfrm>
            <a:prstGeom prst="rect">
              <a:avLst/>
            </a:prstGeom>
            <a:gradFill>
              <a:gsLst>
                <a:gs pos="0">
                  <a:sysClr val="windowText" lastClr="000000">
                    <a:alpha val="8000"/>
                  </a:sysClr>
                </a:gs>
                <a:gs pos="100000">
                  <a:srgbClr val="F2F2F2">
                    <a:alpha val="0"/>
                  </a:srgbClr>
                </a:gs>
              </a:gsLst>
              <a:lin ang="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lIns="68589" tIns="34295" rIns="68589" bIns="34295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pic>
          <p:nvPicPr>
            <p:cNvPr id="32" name="图片 9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>
              <a:fillRect/>
            </a:stretch>
          </p:blipFill>
          <p:spPr>
            <a:xfrm rot="5400000">
              <a:off x="317863" y="2653199"/>
              <a:ext cx="4005115" cy="154055"/>
            </a:xfrm>
            <a:prstGeom prst="rect">
              <a:avLst/>
            </a:prstGeom>
          </p:spPr>
        </p:pic>
        <p:sp>
          <p:nvSpPr>
            <p:cNvPr id="33" name="流程图: 手动输入 32"/>
            <p:cNvSpPr/>
            <p:nvPr/>
          </p:nvSpPr>
          <p:spPr>
            <a:xfrm flipH="1" flipV="1">
              <a:off x="2725864" y="727668"/>
              <a:ext cx="259241" cy="690811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-1" fmla="*/ 0 w 10000"/>
                <a:gd name="connsiteY0-2" fmla="*/ 6677 h 10000"/>
                <a:gd name="connsiteX1-3" fmla="*/ 10000 w 10000"/>
                <a:gd name="connsiteY1-4" fmla="*/ 0 h 10000"/>
                <a:gd name="connsiteX2-5" fmla="*/ 10000 w 10000"/>
                <a:gd name="connsiteY2-6" fmla="*/ 10000 h 10000"/>
                <a:gd name="connsiteX3-7" fmla="*/ 0 w 10000"/>
                <a:gd name="connsiteY3-8" fmla="*/ 10000 h 10000"/>
                <a:gd name="connsiteX4-9" fmla="*/ 0 w 10000"/>
                <a:gd name="connsiteY4-10" fmla="*/ 6677 h 10000"/>
                <a:gd name="connsiteX0-11" fmla="*/ 0 w 10000"/>
                <a:gd name="connsiteY0-12" fmla="*/ 6875 h 10000"/>
                <a:gd name="connsiteX1-13" fmla="*/ 10000 w 10000"/>
                <a:gd name="connsiteY1-14" fmla="*/ 0 h 10000"/>
                <a:gd name="connsiteX2-15" fmla="*/ 10000 w 10000"/>
                <a:gd name="connsiteY2-16" fmla="*/ 10000 h 10000"/>
                <a:gd name="connsiteX3-17" fmla="*/ 0 w 10000"/>
                <a:gd name="connsiteY3-18" fmla="*/ 10000 h 10000"/>
                <a:gd name="connsiteX4-19" fmla="*/ 0 w 10000"/>
                <a:gd name="connsiteY4-20" fmla="*/ 6875 h 10000"/>
                <a:gd name="connsiteX0-21" fmla="*/ 0 w 10185"/>
                <a:gd name="connsiteY0-22" fmla="*/ 6624 h 10000"/>
                <a:gd name="connsiteX1-23" fmla="*/ 10185 w 10185"/>
                <a:gd name="connsiteY1-24" fmla="*/ 0 h 10000"/>
                <a:gd name="connsiteX2-25" fmla="*/ 10185 w 10185"/>
                <a:gd name="connsiteY2-26" fmla="*/ 10000 h 10000"/>
                <a:gd name="connsiteX3-27" fmla="*/ 185 w 10185"/>
                <a:gd name="connsiteY3-28" fmla="*/ 10000 h 10000"/>
                <a:gd name="connsiteX4-29" fmla="*/ 0 w 10185"/>
                <a:gd name="connsiteY4-30" fmla="*/ 6624 h 10000"/>
                <a:gd name="connsiteX0-31" fmla="*/ 0 w 10092"/>
                <a:gd name="connsiteY0-32" fmla="*/ 8092 h 10000"/>
                <a:gd name="connsiteX1-33" fmla="*/ 10092 w 10092"/>
                <a:gd name="connsiteY1-34" fmla="*/ 0 h 10000"/>
                <a:gd name="connsiteX2-35" fmla="*/ 10092 w 10092"/>
                <a:gd name="connsiteY2-36" fmla="*/ 10000 h 10000"/>
                <a:gd name="connsiteX3-37" fmla="*/ 92 w 10092"/>
                <a:gd name="connsiteY3-38" fmla="*/ 10000 h 10000"/>
                <a:gd name="connsiteX4-39" fmla="*/ 0 w 10092"/>
                <a:gd name="connsiteY4-40" fmla="*/ 8092 h 10000"/>
                <a:gd name="connsiteX0-41" fmla="*/ 0 w 10092"/>
                <a:gd name="connsiteY0-42" fmla="*/ 8736 h 10000"/>
                <a:gd name="connsiteX1-43" fmla="*/ 10092 w 10092"/>
                <a:gd name="connsiteY1-44" fmla="*/ 0 h 10000"/>
                <a:gd name="connsiteX2-45" fmla="*/ 10092 w 10092"/>
                <a:gd name="connsiteY2-46" fmla="*/ 10000 h 10000"/>
                <a:gd name="connsiteX3-47" fmla="*/ 92 w 10092"/>
                <a:gd name="connsiteY3-48" fmla="*/ 10000 h 10000"/>
                <a:gd name="connsiteX4-49" fmla="*/ 0 w 10092"/>
                <a:gd name="connsiteY4-50" fmla="*/ 8736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092" h="10000">
                  <a:moveTo>
                    <a:pt x="0" y="8736"/>
                  </a:moveTo>
                  <a:lnTo>
                    <a:pt x="10092" y="0"/>
                  </a:lnTo>
                  <a:lnTo>
                    <a:pt x="10092" y="10000"/>
                  </a:lnTo>
                  <a:lnTo>
                    <a:pt x="92" y="10000"/>
                  </a:lnTo>
                  <a:cubicBezTo>
                    <a:pt x="30" y="8875"/>
                    <a:pt x="62" y="9861"/>
                    <a:pt x="0" y="8736"/>
                  </a:cubicBezTo>
                  <a:close/>
                </a:path>
              </a:pathLst>
            </a:custGeom>
            <a:gradFill>
              <a:gsLst>
                <a:gs pos="0">
                  <a:sysClr val="windowText" lastClr="000000">
                    <a:alpha val="21000"/>
                  </a:sysClr>
                </a:gs>
                <a:gs pos="100000">
                  <a:srgbClr val="F2F2F2">
                    <a:alpha val="0"/>
                  </a:srgbClr>
                </a:gs>
              </a:gsLst>
              <a:lin ang="10800000" scaled="0"/>
            </a:gradFill>
            <a:ln w="25400" cap="flat" cmpd="sng" algn="ctr">
              <a:noFill/>
              <a:prstDash val="solid"/>
            </a:ln>
            <a:effectLst>
              <a:softEdge rad="25400"/>
            </a:effectLst>
          </p:spPr>
          <p:txBody>
            <a:bodyPr lIns="68589" tIns="34295" rIns="68589" bIns="34295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4" name="梯形 97"/>
            <p:cNvSpPr/>
            <p:nvPr/>
          </p:nvSpPr>
          <p:spPr>
            <a:xfrm rot="5400000">
              <a:off x="2329094" y="1651152"/>
              <a:ext cx="1047520" cy="259446"/>
            </a:xfrm>
            <a:prstGeom prst="trapezoid">
              <a:avLst>
                <a:gd name="adj" fmla="val 173951"/>
              </a:avLst>
            </a:prstGeom>
            <a:gradFill>
              <a:gsLst>
                <a:gs pos="100000">
                  <a:sysClr val="windowText" lastClr="000000">
                    <a:alpha val="21000"/>
                  </a:sysClr>
                </a:gs>
                <a:gs pos="0">
                  <a:srgbClr val="F2F2F2">
                    <a:alpha val="0"/>
                  </a:srgbClr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>
              <a:softEdge rad="25400"/>
            </a:effectLst>
          </p:spPr>
          <p:txBody>
            <a:bodyPr lIns="68589" tIns="34295" rIns="68589" bIns="34295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5" name="梯形 98"/>
            <p:cNvSpPr/>
            <p:nvPr/>
          </p:nvSpPr>
          <p:spPr>
            <a:xfrm rot="5400000">
              <a:off x="2329094" y="2588189"/>
              <a:ext cx="1047520" cy="259446"/>
            </a:xfrm>
            <a:prstGeom prst="trapezoid">
              <a:avLst>
                <a:gd name="adj" fmla="val 173951"/>
              </a:avLst>
            </a:prstGeom>
            <a:gradFill>
              <a:gsLst>
                <a:gs pos="100000">
                  <a:sysClr val="windowText" lastClr="000000">
                    <a:alpha val="21000"/>
                  </a:sysClr>
                </a:gs>
                <a:gs pos="0">
                  <a:srgbClr val="F2F2F2">
                    <a:alpha val="0"/>
                  </a:srgbClr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>
              <a:softEdge rad="25400"/>
            </a:effectLst>
          </p:spPr>
          <p:txBody>
            <a:bodyPr lIns="68589" tIns="34295" rIns="68589" bIns="34295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6" name="梯形 99"/>
            <p:cNvSpPr/>
            <p:nvPr/>
          </p:nvSpPr>
          <p:spPr>
            <a:xfrm rot="5400000">
              <a:off x="2329094" y="3508704"/>
              <a:ext cx="1047520" cy="259446"/>
            </a:xfrm>
            <a:prstGeom prst="trapezoid">
              <a:avLst>
                <a:gd name="adj" fmla="val 173951"/>
              </a:avLst>
            </a:prstGeom>
            <a:gradFill>
              <a:gsLst>
                <a:gs pos="100000">
                  <a:sysClr val="windowText" lastClr="000000">
                    <a:alpha val="21000"/>
                  </a:sysClr>
                </a:gs>
                <a:gs pos="0">
                  <a:srgbClr val="F2F2F2">
                    <a:alpha val="0"/>
                  </a:srgbClr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>
              <a:softEdge rad="25400"/>
            </a:effectLst>
          </p:spPr>
          <p:txBody>
            <a:bodyPr lIns="68589" tIns="34295" rIns="68589" bIns="34295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7" name="流程图: 手动输入 32"/>
            <p:cNvSpPr/>
            <p:nvPr/>
          </p:nvSpPr>
          <p:spPr>
            <a:xfrm flipH="1">
              <a:off x="2725864" y="4022647"/>
              <a:ext cx="259241" cy="671805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-1" fmla="*/ 0 w 10000"/>
                <a:gd name="connsiteY0-2" fmla="*/ 6677 h 10000"/>
                <a:gd name="connsiteX1-3" fmla="*/ 10000 w 10000"/>
                <a:gd name="connsiteY1-4" fmla="*/ 0 h 10000"/>
                <a:gd name="connsiteX2-5" fmla="*/ 10000 w 10000"/>
                <a:gd name="connsiteY2-6" fmla="*/ 10000 h 10000"/>
                <a:gd name="connsiteX3-7" fmla="*/ 0 w 10000"/>
                <a:gd name="connsiteY3-8" fmla="*/ 10000 h 10000"/>
                <a:gd name="connsiteX4-9" fmla="*/ 0 w 10000"/>
                <a:gd name="connsiteY4-10" fmla="*/ 6677 h 10000"/>
                <a:gd name="connsiteX0-11" fmla="*/ 0 w 10000"/>
                <a:gd name="connsiteY0-12" fmla="*/ 6875 h 10000"/>
                <a:gd name="connsiteX1-13" fmla="*/ 10000 w 10000"/>
                <a:gd name="connsiteY1-14" fmla="*/ 0 h 10000"/>
                <a:gd name="connsiteX2-15" fmla="*/ 10000 w 10000"/>
                <a:gd name="connsiteY2-16" fmla="*/ 10000 h 10000"/>
                <a:gd name="connsiteX3-17" fmla="*/ 0 w 10000"/>
                <a:gd name="connsiteY3-18" fmla="*/ 10000 h 10000"/>
                <a:gd name="connsiteX4-19" fmla="*/ 0 w 10000"/>
                <a:gd name="connsiteY4-20" fmla="*/ 6875 h 10000"/>
                <a:gd name="connsiteX0-21" fmla="*/ 0 w 10185"/>
                <a:gd name="connsiteY0-22" fmla="*/ 6624 h 10000"/>
                <a:gd name="connsiteX1-23" fmla="*/ 10185 w 10185"/>
                <a:gd name="connsiteY1-24" fmla="*/ 0 h 10000"/>
                <a:gd name="connsiteX2-25" fmla="*/ 10185 w 10185"/>
                <a:gd name="connsiteY2-26" fmla="*/ 10000 h 10000"/>
                <a:gd name="connsiteX3-27" fmla="*/ 185 w 10185"/>
                <a:gd name="connsiteY3-28" fmla="*/ 10000 h 10000"/>
                <a:gd name="connsiteX4-29" fmla="*/ 0 w 10185"/>
                <a:gd name="connsiteY4-30" fmla="*/ 6624 h 10000"/>
                <a:gd name="connsiteX0-31" fmla="*/ 0 w 10092"/>
                <a:gd name="connsiteY0-32" fmla="*/ 8092 h 10000"/>
                <a:gd name="connsiteX1-33" fmla="*/ 10092 w 10092"/>
                <a:gd name="connsiteY1-34" fmla="*/ 0 h 10000"/>
                <a:gd name="connsiteX2-35" fmla="*/ 10092 w 10092"/>
                <a:gd name="connsiteY2-36" fmla="*/ 10000 h 10000"/>
                <a:gd name="connsiteX3-37" fmla="*/ 92 w 10092"/>
                <a:gd name="connsiteY3-38" fmla="*/ 10000 h 10000"/>
                <a:gd name="connsiteX4-39" fmla="*/ 0 w 10092"/>
                <a:gd name="connsiteY4-40" fmla="*/ 8092 h 10000"/>
                <a:gd name="connsiteX0-41" fmla="*/ 0 w 10092"/>
                <a:gd name="connsiteY0-42" fmla="*/ 8736 h 10000"/>
                <a:gd name="connsiteX1-43" fmla="*/ 10092 w 10092"/>
                <a:gd name="connsiteY1-44" fmla="*/ 0 h 10000"/>
                <a:gd name="connsiteX2-45" fmla="*/ 10092 w 10092"/>
                <a:gd name="connsiteY2-46" fmla="*/ 10000 h 10000"/>
                <a:gd name="connsiteX3-47" fmla="*/ 92 w 10092"/>
                <a:gd name="connsiteY3-48" fmla="*/ 10000 h 10000"/>
                <a:gd name="connsiteX4-49" fmla="*/ 0 w 10092"/>
                <a:gd name="connsiteY4-50" fmla="*/ 8736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092" h="10000">
                  <a:moveTo>
                    <a:pt x="0" y="8736"/>
                  </a:moveTo>
                  <a:lnTo>
                    <a:pt x="10092" y="0"/>
                  </a:lnTo>
                  <a:lnTo>
                    <a:pt x="10092" y="10000"/>
                  </a:lnTo>
                  <a:lnTo>
                    <a:pt x="92" y="10000"/>
                  </a:lnTo>
                  <a:cubicBezTo>
                    <a:pt x="30" y="8875"/>
                    <a:pt x="62" y="9861"/>
                    <a:pt x="0" y="8736"/>
                  </a:cubicBezTo>
                  <a:close/>
                </a:path>
              </a:pathLst>
            </a:custGeom>
            <a:gradFill>
              <a:gsLst>
                <a:gs pos="0">
                  <a:sysClr val="windowText" lastClr="000000">
                    <a:alpha val="21000"/>
                  </a:sysClr>
                </a:gs>
                <a:gs pos="100000">
                  <a:srgbClr val="F2F2F2">
                    <a:alpha val="0"/>
                  </a:srgbClr>
                </a:gs>
              </a:gsLst>
              <a:lin ang="10800000" scaled="0"/>
            </a:gradFill>
            <a:ln w="25400" cap="flat" cmpd="sng" algn="ctr">
              <a:noFill/>
              <a:prstDash val="solid"/>
            </a:ln>
            <a:effectLst>
              <a:softEdge rad="25400"/>
            </a:effectLst>
          </p:spPr>
          <p:txBody>
            <a:bodyPr lIns="68589" tIns="34295" rIns="68589" bIns="34295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9" name="矩形 94"/>
            <p:cNvSpPr/>
            <p:nvPr/>
          </p:nvSpPr>
          <p:spPr>
            <a:xfrm>
              <a:off x="2399116" y="727668"/>
              <a:ext cx="339555" cy="3966784"/>
            </a:xfrm>
            <a:prstGeom prst="rect">
              <a:avLst/>
            </a:prstGeom>
            <a:solidFill>
              <a:srgbClr val="F2F2F2"/>
            </a:solidFill>
            <a:ln w="25400" cap="flat" cmpd="sng" algn="ctr">
              <a:noFill/>
              <a:prstDash val="solid"/>
            </a:ln>
            <a:effectLst/>
          </p:spPr>
          <p:txBody>
            <a:bodyPr lIns="68589" tIns="34295" rIns="68589" bIns="34295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sp>
        <p:nvSpPr>
          <p:cNvPr id="4" name="Заголовок 1"/>
          <p:cNvSpPr txBox="1">
            <a:spLocks/>
          </p:cNvSpPr>
          <p:nvPr/>
        </p:nvSpPr>
        <p:spPr>
          <a:xfrm>
            <a:off x="1345184" y="354229"/>
            <a:ext cx="7078241" cy="1005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Адресная инвестиционная </a:t>
            </a:r>
          </a:p>
          <a:p>
            <a:pPr lvl="0"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программа 2024-2026 годы</a:t>
            </a:r>
            <a:endParaRPr lang="ru-RU" sz="2600" b="1" dirty="0" smtClean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44930" y="0"/>
            <a:ext cx="79907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№20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圆角矩形 78"/>
          <p:cNvSpPr/>
          <p:nvPr/>
        </p:nvSpPr>
        <p:spPr>
          <a:xfrm>
            <a:off x="1720730" y="3180144"/>
            <a:ext cx="5426304" cy="538161"/>
          </a:xfrm>
          <a:prstGeom prst="roundRect">
            <a:avLst>
              <a:gd name="adj" fmla="val 9218"/>
            </a:avLst>
          </a:prstGeom>
          <a:gradFill>
            <a:gsLst>
              <a:gs pos="47000">
                <a:srgbClr val="FDFDFD"/>
              </a:gs>
              <a:gs pos="53000">
                <a:srgbClr val="E8E8E8"/>
              </a:gs>
              <a:gs pos="100000">
                <a:srgbClr val="ECECEC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>
            <a:outerShdw blurRad="76200" dist="38100" dir="2700000" algn="tl" rotWithShape="0">
              <a:prstClr val="black">
                <a:alpha val="14000"/>
              </a:prstClr>
            </a:outerShdw>
          </a:effectLst>
        </p:spPr>
        <p:txBody>
          <a:bodyPr lIns="68589" tIns="34295" rIns="68589" bIns="34295"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64" name="圆角矩形 78"/>
          <p:cNvSpPr/>
          <p:nvPr/>
        </p:nvSpPr>
        <p:spPr>
          <a:xfrm>
            <a:off x="1720730" y="3785626"/>
            <a:ext cx="5457836" cy="538161"/>
          </a:xfrm>
          <a:prstGeom prst="roundRect">
            <a:avLst>
              <a:gd name="adj" fmla="val 9218"/>
            </a:avLst>
          </a:prstGeom>
          <a:gradFill>
            <a:gsLst>
              <a:gs pos="47000">
                <a:srgbClr val="FDFDFD"/>
              </a:gs>
              <a:gs pos="53000">
                <a:srgbClr val="E8E8E8"/>
              </a:gs>
              <a:gs pos="100000">
                <a:srgbClr val="ECECEC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>
            <a:outerShdw blurRad="76200" dist="38100" dir="2700000" algn="tl" rotWithShape="0">
              <a:prstClr val="black">
                <a:alpha val="14000"/>
              </a:prstClr>
            </a:outerShdw>
          </a:effectLst>
        </p:spPr>
        <p:txBody>
          <a:bodyPr lIns="68589" tIns="34295" rIns="68589" bIns="34295"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65" name="圆角矩形 78"/>
          <p:cNvSpPr/>
          <p:nvPr/>
        </p:nvSpPr>
        <p:spPr>
          <a:xfrm>
            <a:off x="1720729" y="4432295"/>
            <a:ext cx="5478857" cy="538161"/>
          </a:xfrm>
          <a:prstGeom prst="roundRect">
            <a:avLst>
              <a:gd name="adj" fmla="val 9218"/>
            </a:avLst>
          </a:prstGeom>
          <a:gradFill>
            <a:gsLst>
              <a:gs pos="47000">
                <a:srgbClr val="FDFDFD"/>
              </a:gs>
              <a:gs pos="53000">
                <a:srgbClr val="E8E8E8"/>
              </a:gs>
              <a:gs pos="100000">
                <a:srgbClr val="ECECEC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>
            <a:outerShdw blurRad="76200" dist="38100" dir="2700000" algn="tl" rotWithShape="0">
              <a:prstClr val="black">
                <a:alpha val="14000"/>
              </a:prstClr>
            </a:outerShdw>
          </a:effectLst>
        </p:spPr>
        <p:txBody>
          <a:bodyPr lIns="68589" tIns="34295" rIns="68589" bIns="34295"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66" name="圆角矩形 78"/>
          <p:cNvSpPr/>
          <p:nvPr/>
        </p:nvSpPr>
        <p:spPr>
          <a:xfrm>
            <a:off x="1754660" y="5049795"/>
            <a:ext cx="5455438" cy="534381"/>
          </a:xfrm>
          <a:prstGeom prst="roundRect">
            <a:avLst>
              <a:gd name="adj" fmla="val 9218"/>
            </a:avLst>
          </a:prstGeom>
          <a:gradFill>
            <a:gsLst>
              <a:gs pos="47000">
                <a:srgbClr val="FDFDFD"/>
              </a:gs>
              <a:gs pos="53000">
                <a:srgbClr val="E8E8E8"/>
              </a:gs>
              <a:gs pos="100000">
                <a:srgbClr val="ECECEC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>
            <a:outerShdw blurRad="76200" dist="38100" dir="2700000" algn="tl" rotWithShape="0">
              <a:prstClr val="black">
                <a:alpha val="14000"/>
              </a:prstClr>
            </a:outerShdw>
          </a:effectLst>
        </p:spPr>
        <p:txBody>
          <a:bodyPr lIns="68589" tIns="34295" rIns="68589" bIns="34295" rtlCol="0" anchor="ctr"/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ПИР по организации и очистке ливневых стоков на выпусках в водные объекты №1,2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圆角矩形 78"/>
          <p:cNvSpPr/>
          <p:nvPr/>
        </p:nvSpPr>
        <p:spPr>
          <a:xfrm>
            <a:off x="1720729" y="5659734"/>
            <a:ext cx="5478857" cy="538161"/>
          </a:xfrm>
          <a:prstGeom prst="roundRect">
            <a:avLst>
              <a:gd name="adj" fmla="val 9218"/>
            </a:avLst>
          </a:prstGeom>
          <a:gradFill>
            <a:gsLst>
              <a:gs pos="47000">
                <a:srgbClr val="FDFDFD"/>
              </a:gs>
              <a:gs pos="53000">
                <a:srgbClr val="E8E8E8"/>
              </a:gs>
              <a:gs pos="100000">
                <a:srgbClr val="ECECEC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>
            <a:outerShdw blurRad="76200" dist="38100" dir="2700000" algn="tl" rotWithShape="0">
              <a:prstClr val="black">
                <a:alpha val="14000"/>
              </a:prstClr>
            </a:outerShdw>
          </a:effectLst>
        </p:spPr>
        <p:txBody>
          <a:bodyPr lIns="68589" tIns="34295" rIns="68589" bIns="34295" rtlCol="0" anchor="ctr"/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документации при вводе объектов в эксплуатацию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圆角矩形 78"/>
          <p:cNvSpPr/>
          <p:nvPr/>
        </p:nvSpPr>
        <p:spPr>
          <a:xfrm>
            <a:off x="1720729" y="6319839"/>
            <a:ext cx="5478857" cy="538161"/>
          </a:xfrm>
          <a:prstGeom prst="roundRect">
            <a:avLst>
              <a:gd name="adj" fmla="val 9218"/>
            </a:avLst>
          </a:prstGeom>
          <a:gradFill>
            <a:gsLst>
              <a:gs pos="47000">
                <a:srgbClr val="FDFDFD"/>
              </a:gs>
              <a:gs pos="53000">
                <a:srgbClr val="E8E8E8"/>
              </a:gs>
              <a:gs pos="100000">
                <a:srgbClr val="ECECEC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>
            <a:outerShdw blurRad="76200" dist="38100" dir="2700000" algn="tl" rotWithShape="0">
              <a:prstClr val="black">
                <a:alpha val="14000"/>
              </a:prstClr>
            </a:outerShdw>
          </a:effectLst>
        </p:spPr>
        <p:txBody>
          <a:bodyPr lIns="68589" tIns="34295" rIns="68589" bIns="34295" rtlCol="0" anchor="ctr"/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Строительный контроль </a:t>
            </a:r>
            <a:r>
              <a:rPr lang="ru-RU" sz="1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авторский надзор 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строительству дорог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圆角矩形 78"/>
          <p:cNvSpPr/>
          <p:nvPr/>
        </p:nvSpPr>
        <p:spPr>
          <a:xfrm>
            <a:off x="1762770" y="2579237"/>
            <a:ext cx="5363243" cy="538161"/>
          </a:xfrm>
          <a:prstGeom prst="roundRect">
            <a:avLst>
              <a:gd name="adj" fmla="val 9218"/>
            </a:avLst>
          </a:prstGeom>
          <a:gradFill>
            <a:gsLst>
              <a:gs pos="47000">
                <a:srgbClr val="FDFDFD"/>
              </a:gs>
              <a:gs pos="53000">
                <a:srgbClr val="E8E8E8"/>
              </a:gs>
              <a:gs pos="100000">
                <a:srgbClr val="ECECEC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>
            <a:outerShdw blurRad="76200" dist="38100" dir="2700000" algn="tl" rotWithShape="0">
              <a:prstClr val="black">
                <a:alpha val="14000"/>
              </a:prstClr>
            </a:outerShdw>
          </a:effectLst>
        </p:spPr>
        <p:txBody>
          <a:bodyPr lIns="68589" tIns="34295" rIns="68589" bIns="34295"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70" name="圆角矩形 78"/>
          <p:cNvSpPr/>
          <p:nvPr/>
        </p:nvSpPr>
        <p:spPr>
          <a:xfrm>
            <a:off x="1720730" y="1989777"/>
            <a:ext cx="5405284" cy="538161"/>
          </a:xfrm>
          <a:prstGeom prst="roundRect">
            <a:avLst>
              <a:gd name="adj" fmla="val 9218"/>
            </a:avLst>
          </a:prstGeom>
          <a:gradFill>
            <a:gsLst>
              <a:gs pos="47000">
                <a:srgbClr val="FDFDFD"/>
              </a:gs>
              <a:gs pos="53000">
                <a:srgbClr val="E8E8E8"/>
              </a:gs>
              <a:gs pos="100000">
                <a:srgbClr val="ECECEC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>
            <a:outerShdw blurRad="76200" dist="38100" dir="2700000" algn="tl" rotWithShape="0">
              <a:prstClr val="black">
                <a:alpha val="14000"/>
              </a:prstClr>
            </a:outerShdw>
          </a:effectLst>
        </p:spPr>
        <p:txBody>
          <a:bodyPr lIns="68589" tIns="34295" rIns="68589" bIns="34295"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805155" y="2054537"/>
            <a:ext cx="768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13,0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809274" y="2692969"/>
            <a:ext cx="768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8,5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796917" y="3932764"/>
            <a:ext cx="768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4,0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792798" y="5147846"/>
            <a:ext cx="768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1,1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805155" y="6358808"/>
            <a:ext cx="768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784561" y="3294332"/>
            <a:ext cx="768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7,0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Прямоугольник 84"/>
          <p:cNvSpPr/>
          <p:nvPr/>
        </p:nvSpPr>
        <p:spPr>
          <a:xfrm>
            <a:off x="809274" y="4554722"/>
            <a:ext cx="768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2,7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792798" y="5782160"/>
            <a:ext cx="768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矩形 46"/>
          <p:cNvSpPr/>
          <p:nvPr/>
        </p:nvSpPr>
        <p:spPr>
          <a:xfrm>
            <a:off x="1721708" y="2138547"/>
            <a:ext cx="52886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внутриквартальных проездов к земельным участкам, выделенным по 105-ОЗ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矩形 46"/>
          <p:cNvSpPr/>
          <p:nvPr/>
        </p:nvSpPr>
        <p:spPr>
          <a:xfrm>
            <a:off x="1739601" y="2733115"/>
            <a:ext cx="53592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ПИР на строительство продолжения автомобильной дороги  по пр. Героев 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矩形 46"/>
          <p:cNvSpPr/>
          <p:nvPr/>
        </p:nvSpPr>
        <p:spPr>
          <a:xfrm>
            <a:off x="1745941" y="3216401"/>
            <a:ext cx="53380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 очистных сооружений фекальных и ливневых вод (5,6 выпуска) р. Коваш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矩形 46"/>
          <p:cNvSpPr/>
          <p:nvPr/>
        </p:nvSpPr>
        <p:spPr>
          <a:xfrm>
            <a:off x="1771419" y="3881841"/>
            <a:ext cx="53440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ПИР на реконструкцию пешеходного моста через реку Коваш к улице Мира 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矩形 46"/>
          <p:cNvSpPr/>
          <p:nvPr/>
        </p:nvSpPr>
        <p:spPr>
          <a:xfrm>
            <a:off x="1765735" y="4458375"/>
            <a:ext cx="54443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Технологическое присоединение для электроснабжения, водоснабжения, водоотведения  объекта: «Здание Дома Петрова»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8070886" y="845064"/>
            <a:ext cx="1073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" name="Picture 2" descr="C:\Users\FINBANK.ADM\Desktop\для презентации\IMG_20211120_0931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31421" y="4204138"/>
            <a:ext cx="2249214" cy="265386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4274" name="Picture 2" descr="В Ленобласти поэтапно проходит строительство коммуникаций на участках для  многодетных семей - Общая газета Ленинградской области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31421" y="2088932"/>
            <a:ext cx="2123212" cy="2164606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420414" y="1952368"/>
          <a:ext cx="8723586" cy="4905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 Box 176"/>
          <p:cNvSpPr txBox="1">
            <a:spLocks noChangeArrowheads="1"/>
          </p:cNvSpPr>
          <p:nvPr/>
        </p:nvSpPr>
        <p:spPr bwMode="auto">
          <a:xfrm>
            <a:off x="1596437" y="1605387"/>
            <a:ext cx="357465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Удельный вес в общей сумме, %</a:t>
            </a: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176"/>
          <p:cNvSpPr txBox="1">
            <a:spLocks noChangeArrowheads="1"/>
          </p:cNvSpPr>
          <p:nvPr/>
        </p:nvSpPr>
        <p:spPr bwMode="auto">
          <a:xfrm>
            <a:off x="8138984" y="1371599"/>
            <a:ext cx="100501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345989"/>
            <a:ext cx="9160805" cy="54369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Адресная инвестиционная программа</a:t>
            </a:r>
            <a:b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2024-2025 годы</a:t>
            </a:r>
            <a:endParaRPr kumimoji="0" lang="ru-RU" sz="2600" b="0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6" name="Text Box 176"/>
          <p:cNvSpPr txBox="1">
            <a:spLocks noChangeArrowheads="1"/>
          </p:cNvSpPr>
          <p:nvPr/>
        </p:nvSpPr>
        <p:spPr bwMode="auto">
          <a:xfrm>
            <a:off x="8237838" y="0"/>
            <a:ext cx="90616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№21</a:t>
            </a:r>
          </a:p>
        </p:txBody>
      </p:sp>
      <p:sp>
        <p:nvSpPr>
          <p:cNvPr id="7" name="Text Box 176"/>
          <p:cNvSpPr txBox="1">
            <a:spLocks noChangeArrowheads="1"/>
          </p:cNvSpPr>
          <p:nvPr/>
        </p:nvSpPr>
        <p:spPr bwMode="auto">
          <a:xfrm>
            <a:off x="5527164" y="2690647"/>
            <a:ext cx="1005015" cy="461665"/>
          </a:xfrm>
          <a:prstGeom prst="rect">
            <a:avLst/>
          </a:prstGeom>
          <a:solidFill>
            <a:srgbClr val="51A199"/>
          </a:solidFill>
          <a:ln>
            <a:noFill/>
          </a:ln>
          <a:effectLst>
            <a:softEdge rad="127000"/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37,1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176"/>
          <p:cNvSpPr txBox="1">
            <a:spLocks noChangeArrowheads="1"/>
          </p:cNvSpPr>
          <p:nvPr/>
        </p:nvSpPr>
        <p:spPr bwMode="auto">
          <a:xfrm>
            <a:off x="6767383" y="2680138"/>
            <a:ext cx="1005015" cy="461665"/>
          </a:xfrm>
          <a:prstGeom prst="rect">
            <a:avLst/>
          </a:prstGeom>
          <a:solidFill>
            <a:srgbClr val="E3F1F0"/>
          </a:solidFill>
          <a:ln>
            <a:noFill/>
          </a:ln>
          <a:effectLst>
            <a:softEdge rad="127000"/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96,3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176"/>
          <p:cNvSpPr txBox="1">
            <a:spLocks noChangeArrowheads="1"/>
          </p:cNvSpPr>
          <p:nvPr/>
        </p:nvSpPr>
        <p:spPr bwMode="auto">
          <a:xfrm>
            <a:off x="7923521" y="2669626"/>
            <a:ext cx="1005015" cy="461665"/>
          </a:xfrm>
          <a:prstGeom prst="rect">
            <a:avLst/>
          </a:prstGeom>
          <a:solidFill>
            <a:srgbClr val="B22DB5"/>
          </a:solidFill>
          <a:ln>
            <a:noFill/>
          </a:ln>
          <a:effectLst>
            <a:softEdge rad="127000"/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62,7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238092" y="362466"/>
            <a:ext cx="7078241" cy="1005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Муниципальные программы </a:t>
            </a:r>
          </a:p>
          <a:p>
            <a:pPr lvl="0"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2024 год</a:t>
            </a: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70789" y="0"/>
            <a:ext cx="8732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№22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997089985"/>
              </p:ext>
            </p:extLst>
          </p:nvPr>
        </p:nvGraphicFramePr>
        <p:xfrm>
          <a:off x="325315" y="2023533"/>
          <a:ext cx="8818685" cy="4529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32456" y="1298964"/>
            <a:ext cx="4679092" cy="1031051"/>
          </a:xfrm>
          <a:prstGeom prst="rect">
            <a:avLst/>
          </a:prstGeom>
          <a:solidFill>
            <a:srgbClr val="ABD5D1"/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ВСЕГО: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2 788,2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УДЕЛЬНЫЙ ВЕС МУНИЦИПАЛЬНЫХ ПРОГРАММ В РАСХОДАХ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84,2%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/>
          </a:p>
        </p:txBody>
      </p:sp>
      <p:sp>
        <p:nvSpPr>
          <p:cNvPr id="8" name="Text Box 176"/>
          <p:cNvSpPr txBox="1">
            <a:spLocks noChangeArrowheads="1"/>
          </p:cNvSpPr>
          <p:nvPr/>
        </p:nvSpPr>
        <p:spPr bwMode="auto">
          <a:xfrm>
            <a:off x="8053431" y="1396464"/>
            <a:ext cx="109056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Проект бюджета и муниципальные программы по решению вопросов местного  значения – Внутригородское муниципальное образование Светлановско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3578" y="3781168"/>
            <a:ext cx="3270422" cy="219332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452276" y="700217"/>
            <a:ext cx="7078241" cy="1005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на 2024 год</a:t>
            </a: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69643" y="0"/>
            <a:ext cx="7743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№23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417654604"/>
              </p:ext>
            </p:extLst>
          </p:nvPr>
        </p:nvGraphicFramePr>
        <p:xfrm>
          <a:off x="0" y="1738183"/>
          <a:ext cx="5998325" cy="4580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71153693"/>
              </p:ext>
            </p:extLst>
          </p:nvPr>
        </p:nvGraphicFramePr>
        <p:xfrm>
          <a:off x="4846048" y="1136821"/>
          <a:ext cx="4479185" cy="5275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0734" y="2792630"/>
            <a:ext cx="2487827" cy="1696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5366" name="Picture 6" descr="https://sun9-61.userapi.com/impg/q_NWPmN-DG-ruiLgudzpirznlrGsNnC1jYefMg/SWpkUKxqY6M.jpg?size=2560x1707&amp;quality=95&amp;sign=c1923b364ecef50f41427520cb33aa8b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171" y="2776152"/>
            <a:ext cx="2001795" cy="171346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5362" name="Picture 2" descr="https://sun9-53.userapi.com/impg/VzHTWQDuM_oGw07hAGbTkRyLgjdQA8fyAguh9A/JQv9jca7A6k.jpg?size=1600x1200&amp;quality=95&amp;sign=e5e503e7d51d34fb86298817f5b9454d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6962" y="1324705"/>
            <a:ext cx="1934454" cy="156874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5370" name="Picture 10" descr="https://sun9-25.userapi.com/impg/xkr_DGB-zkxuSNyjIliOMzcBWAu-QBA_SrsaQw/2RbtkxL1HFU.jpg?size=2560x1707&amp;quality=95&amp;sign=0392fe89458da981975204d6060e4c1d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4722" y="1493241"/>
            <a:ext cx="1929468" cy="168618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238092" y="362466"/>
            <a:ext cx="7078241" cy="1005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Доля расходов местного и областного</a:t>
            </a:r>
          </a:p>
          <a:p>
            <a:pPr lvl="0"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бюджетов в МП «Современное образование»</a:t>
            </a: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155459" y="0"/>
            <a:ext cx="98854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№24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одержимое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0239633"/>
              </p:ext>
            </p:extLst>
          </p:nvPr>
        </p:nvGraphicFramePr>
        <p:xfrm>
          <a:off x="3402164" y="1261262"/>
          <a:ext cx="2495297" cy="2120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" name="Содержимое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6080666"/>
              </p:ext>
            </p:extLst>
          </p:nvPr>
        </p:nvGraphicFramePr>
        <p:xfrm>
          <a:off x="6823039" y="1263218"/>
          <a:ext cx="2436291" cy="2143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8" name="Содержимое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1707620"/>
              </p:ext>
            </p:extLst>
          </p:nvPr>
        </p:nvGraphicFramePr>
        <p:xfrm>
          <a:off x="4713813" y="4479722"/>
          <a:ext cx="2467163" cy="2378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9" name="Содержимое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8293677"/>
              </p:ext>
            </p:extLst>
          </p:nvPr>
        </p:nvGraphicFramePr>
        <p:xfrm>
          <a:off x="0" y="4672668"/>
          <a:ext cx="2708339" cy="2185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0" name="Содержимое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9554326"/>
              </p:ext>
            </p:extLst>
          </p:nvPr>
        </p:nvGraphicFramePr>
        <p:xfrm>
          <a:off x="2556683" y="4572000"/>
          <a:ext cx="2317322" cy="2151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1" name="Text Box 176"/>
          <p:cNvSpPr txBox="1">
            <a:spLocks noChangeArrowheads="1"/>
          </p:cNvSpPr>
          <p:nvPr/>
        </p:nvSpPr>
        <p:spPr bwMode="auto">
          <a:xfrm>
            <a:off x="923159" y="5244706"/>
            <a:ext cx="51486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0,4</a:t>
            </a:r>
          </a:p>
        </p:txBody>
      </p:sp>
      <p:sp>
        <p:nvSpPr>
          <p:cNvPr id="12" name="Text Box 176"/>
          <p:cNvSpPr txBox="1">
            <a:spLocks noChangeArrowheads="1"/>
          </p:cNvSpPr>
          <p:nvPr/>
        </p:nvSpPr>
        <p:spPr bwMode="auto">
          <a:xfrm>
            <a:off x="7916714" y="446015"/>
            <a:ext cx="140043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3672878"/>
              </p:ext>
            </p:extLst>
          </p:nvPr>
        </p:nvGraphicFramePr>
        <p:xfrm>
          <a:off x="575714" y="1365617"/>
          <a:ext cx="2503273" cy="2180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4" name="Содержимое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7267612"/>
              </p:ext>
            </p:extLst>
          </p:nvPr>
        </p:nvGraphicFramePr>
        <p:xfrm>
          <a:off x="6672769" y="4546833"/>
          <a:ext cx="2471231" cy="2311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pic>
        <p:nvPicPr>
          <p:cNvPr id="15368" name="Picture 8" descr="https://sun9-78.userapi.com/impg/DwfS2Trxp0dyak1oDxsLuBL8pXW20zjZfBxzZA/q6YlBCdCORA.jpg?size=2560x1707&amp;quality=95&amp;sign=d55b5c14e701e51aa70790b3a92877c0&amp;type=album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753231" y="2894498"/>
            <a:ext cx="2277573" cy="155562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5364" name="Picture 4" descr="https://sun9-23.userapi.com/impg/0fAU1A30Mrycrj9pS8hAvCVdmspfUqb6VxLXkA/zXkGDR_2MkY.jpg?size=2560x1707&amp;quality=95&amp;sign=9e6fafb816a27a8c3be16a61a354518c&amp;type=album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276676" y="1786855"/>
            <a:ext cx="1820411" cy="143922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5375" name="Picture 1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975189" y="3155806"/>
            <a:ext cx="2088767" cy="1399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" name="AutoShape 2" descr="blob:https://web.whatsapp.com/0ac9d4d4-11d9-4033-8cc5-da91e35e3d4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whatsapp.com/0ac9d4d4-11d9-4033-8cc5-da91e35e3d4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6" descr="blob:https://web.whatsapp.com/0ac9d4d4-11d9-4033-8cc5-da91e35e3d4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229854" y="642552"/>
            <a:ext cx="7642297" cy="1005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Прогнозируемая среднегодовая</a:t>
            </a:r>
          </a:p>
          <a:p>
            <a:pPr lvl="0"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численность воспитанников, учащихся в 2024 году</a:t>
            </a: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6119" y="0"/>
            <a:ext cx="75788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№25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">
            <a:extLst>
              <a:ext uri="{FF2B5EF4-FFF2-40B4-BE49-F238E27FC236}">
                <a16:creationId xmlns:a16="http://schemas.microsoft.com/office/drawing/2014/main" xmlns="" id="{E32A3875-BD5A-1440-8CA1-227085D7ABA5}"/>
              </a:ext>
            </a:extLst>
          </p:cNvPr>
          <p:cNvSpPr>
            <a:spLocks noChangeAspect="1"/>
          </p:cNvSpPr>
          <p:nvPr/>
        </p:nvSpPr>
        <p:spPr>
          <a:xfrm>
            <a:off x="977655" y="2038633"/>
            <a:ext cx="2585324" cy="2585324"/>
          </a:xfrm>
          <a:prstGeom prst="ellipse">
            <a:avLst/>
          </a:prstGeom>
          <a:noFill/>
          <a:ln w="127000">
            <a:solidFill>
              <a:srgbClr val="575C91">
                <a:alpha val="2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35" name="Arc 4">
            <a:extLst>
              <a:ext uri="{FF2B5EF4-FFF2-40B4-BE49-F238E27FC236}">
                <a16:creationId xmlns:a16="http://schemas.microsoft.com/office/drawing/2014/main" xmlns="" id="{79B2D129-9E81-974F-B6E7-6B4DCBBDAAB3}"/>
              </a:ext>
            </a:extLst>
          </p:cNvPr>
          <p:cNvSpPr>
            <a:spLocks noChangeAspect="1"/>
          </p:cNvSpPr>
          <p:nvPr/>
        </p:nvSpPr>
        <p:spPr>
          <a:xfrm>
            <a:off x="980627" y="2057641"/>
            <a:ext cx="2582621" cy="2582621"/>
          </a:xfrm>
          <a:prstGeom prst="arc">
            <a:avLst>
              <a:gd name="adj1" fmla="val 10766207"/>
              <a:gd name="adj2" fmla="val 0"/>
            </a:avLst>
          </a:prstGeom>
          <a:ln w="127000" cap="rnd">
            <a:solidFill>
              <a:srgbClr val="CB6F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36" name="Oval 5">
            <a:extLst>
              <a:ext uri="{FF2B5EF4-FFF2-40B4-BE49-F238E27FC236}">
                <a16:creationId xmlns:a16="http://schemas.microsoft.com/office/drawing/2014/main" xmlns="" id="{F3D1584C-BDD1-3849-880B-DE4C21785620}"/>
              </a:ext>
            </a:extLst>
          </p:cNvPr>
          <p:cNvSpPr>
            <a:spLocks noChangeAspect="1"/>
          </p:cNvSpPr>
          <p:nvPr/>
        </p:nvSpPr>
        <p:spPr>
          <a:xfrm>
            <a:off x="3563518" y="1992420"/>
            <a:ext cx="2585324" cy="2585324"/>
          </a:xfrm>
          <a:prstGeom prst="ellipse">
            <a:avLst/>
          </a:prstGeom>
          <a:noFill/>
          <a:ln w="127000">
            <a:solidFill>
              <a:schemeClr val="accent3">
                <a:alpha val="2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37" name="Arc 6">
            <a:extLst>
              <a:ext uri="{FF2B5EF4-FFF2-40B4-BE49-F238E27FC236}">
                <a16:creationId xmlns:a16="http://schemas.microsoft.com/office/drawing/2014/main" xmlns="" id="{33F79ED2-1353-A642-9612-F3F351A3C245}"/>
              </a:ext>
            </a:extLst>
          </p:cNvPr>
          <p:cNvSpPr>
            <a:spLocks noChangeAspect="1"/>
          </p:cNvSpPr>
          <p:nvPr/>
        </p:nvSpPr>
        <p:spPr>
          <a:xfrm rot="10800000">
            <a:off x="3566221" y="2025030"/>
            <a:ext cx="2582621" cy="2582621"/>
          </a:xfrm>
          <a:prstGeom prst="arc">
            <a:avLst>
              <a:gd name="adj1" fmla="val 10766207"/>
              <a:gd name="adj2" fmla="val 0"/>
            </a:avLst>
          </a:prstGeom>
          <a:ln w="127000" cap="rnd">
            <a:solidFill>
              <a:srgbClr val="8F85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38" name="Oval 7">
            <a:extLst>
              <a:ext uri="{FF2B5EF4-FFF2-40B4-BE49-F238E27FC236}">
                <a16:creationId xmlns:a16="http://schemas.microsoft.com/office/drawing/2014/main" xmlns="" id="{484B13EB-49BC-4249-9F68-37B909A62B26}"/>
              </a:ext>
            </a:extLst>
          </p:cNvPr>
          <p:cNvSpPr>
            <a:spLocks noChangeAspect="1"/>
          </p:cNvSpPr>
          <p:nvPr/>
        </p:nvSpPr>
        <p:spPr>
          <a:xfrm>
            <a:off x="6145601" y="1946207"/>
            <a:ext cx="2585324" cy="2585324"/>
          </a:xfrm>
          <a:prstGeom prst="ellipse">
            <a:avLst/>
          </a:prstGeom>
          <a:noFill/>
          <a:ln w="127000">
            <a:solidFill>
              <a:srgbClr val="51588C">
                <a:alpha val="2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39" name="Arc 8">
            <a:extLst>
              <a:ext uri="{FF2B5EF4-FFF2-40B4-BE49-F238E27FC236}">
                <a16:creationId xmlns:a16="http://schemas.microsoft.com/office/drawing/2014/main" xmlns="" id="{B7F464F6-9E60-FE4A-83B9-4B0E8B3B920D}"/>
              </a:ext>
            </a:extLst>
          </p:cNvPr>
          <p:cNvSpPr>
            <a:spLocks noChangeAspect="1"/>
          </p:cNvSpPr>
          <p:nvPr/>
        </p:nvSpPr>
        <p:spPr>
          <a:xfrm>
            <a:off x="6148842" y="1972439"/>
            <a:ext cx="2582621" cy="2582621"/>
          </a:xfrm>
          <a:prstGeom prst="arc">
            <a:avLst>
              <a:gd name="adj1" fmla="val 10766207"/>
              <a:gd name="adj2" fmla="val 0"/>
            </a:avLst>
          </a:prstGeom>
          <a:ln w="127000" cap="rnd">
            <a:solidFill>
              <a:srgbClr val="CB6F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xmlns="" id="{636B8BEC-CE0C-2544-8033-BFA472012D31}"/>
              </a:ext>
            </a:extLst>
          </p:cNvPr>
          <p:cNvSpPr txBox="1">
            <a:spLocks/>
          </p:cNvSpPr>
          <p:nvPr/>
        </p:nvSpPr>
        <p:spPr>
          <a:xfrm>
            <a:off x="1284710" y="2866236"/>
            <a:ext cx="1882130" cy="13787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6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F UI Display Thin" charset="0"/>
                <a:ea typeface="SF UI Display Thin" charset="0"/>
                <a:cs typeface="SF UI Display Thin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80"/>
              </a:lnSpc>
              <a:spcBef>
                <a:spcPts val="400"/>
              </a:spcBef>
            </a:pPr>
            <a:r>
              <a:rPr lang="ru-RU" altLang="zh-CN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Общее образование</a:t>
            </a:r>
          </a:p>
          <a:p>
            <a:pPr>
              <a:lnSpc>
                <a:spcPts val="1780"/>
              </a:lnSpc>
              <a:spcBef>
                <a:spcPts val="400"/>
              </a:spcBef>
            </a:pPr>
            <a:endParaRPr lang="ru-RU" altLang="zh-CN" sz="24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  <a:p>
            <a:pPr>
              <a:lnSpc>
                <a:spcPts val="1780"/>
              </a:lnSpc>
              <a:spcBef>
                <a:spcPts val="400"/>
              </a:spcBef>
            </a:pPr>
            <a:r>
              <a:rPr lang="ru-RU" altLang="zh-CN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6 746 чел</a:t>
            </a:r>
            <a:endParaRPr lang="zh-CN" alt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xmlns="" id="{636B8BEC-CE0C-2544-8033-BFA472012D31}"/>
              </a:ext>
            </a:extLst>
          </p:cNvPr>
          <p:cNvSpPr txBox="1">
            <a:spLocks/>
          </p:cNvSpPr>
          <p:nvPr/>
        </p:nvSpPr>
        <p:spPr>
          <a:xfrm>
            <a:off x="3803247" y="2866236"/>
            <a:ext cx="2095604" cy="13787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6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F UI Display Thin" charset="0"/>
                <a:ea typeface="SF UI Display Thin" charset="0"/>
                <a:cs typeface="SF UI Display Thin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80"/>
              </a:lnSpc>
              <a:spcBef>
                <a:spcPts val="400"/>
              </a:spcBef>
            </a:pPr>
            <a:r>
              <a:rPr lang="ru-RU" altLang="zh-CN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Дошкольное  образование</a:t>
            </a:r>
          </a:p>
          <a:p>
            <a:pPr>
              <a:lnSpc>
                <a:spcPts val="1780"/>
              </a:lnSpc>
              <a:spcBef>
                <a:spcPts val="400"/>
              </a:spcBef>
            </a:pPr>
            <a:endParaRPr lang="ru-RU" altLang="zh-CN" sz="24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  <a:p>
            <a:pPr>
              <a:lnSpc>
                <a:spcPts val="1780"/>
              </a:lnSpc>
              <a:spcBef>
                <a:spcPts val="400"/>
              </a:spcBef>
            </a:pPr>
            <a:r>
              <a:rPr lang="ru-RU" altLang="zh-CN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3 305 чел</a:t>
            </a:r>
            <a:endParaRPr lang="zh-CN" alt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xmlns="" id="{636B8BEC-CE0C-2544-8033-BFA472012D31}"/>
              </a:ext>
            </a:extLst>
          </p:cNvPr>
          <p:cNvSpPr txBox="1">
            <a:spLocks/>
          </p:cNvSpPr>
          <p:nvPr/>
        </p:nvSpPr>
        <p:spPr>
          <a:xfrm>
            <a:off x="6142360" y="2857028"/>
            <a:ext cx="2683799" cy="13787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6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F UI Display Thin" charset="0"/>
                <a:ea typeface="SF UI Display Thin" charset="0"/>
                <a:cs typeface="SF UI Display Thin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80"/>
              </a:lnSpc>
              <a:spcBef>
                <a:spcPts val="400"/>
              </a:spcBef>
            </a:pPr>
            <a:r>
              <a:rPr lang="ru-RU" altLang="zh-CN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Дополнительное образование</a:t>
            </a:r>
          </a:p>
          <a:p>
            <a:pPr>
              <a:lnSpc>
                <a:spcPts val="1780"/>
              </a:lnSpc>
              <a:spcBef>
                <a:spcPts val="400"/>
              </a:spcBef>
            </a:pPr>
            <a:endParaRPr lang="ru-RU" altLang="zh-CN" sz="24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  <a:p>
            <a:pPr>
              <a:lnSpc>
                <a:spcPts val="1780"/>
              </a:lnSpc>
              <a:spcBef>
                <a:spcPts val="400"/>
              </a:spcBef>
            </a:pPr>
            <a:r>
              <a:rPr lang="ru-RU" altLang="zh-CN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6 726 чел</a:t>
            </a:r>
            <a:endParaRPr lang="zh-CN" alt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3315" name="Picture 3" descr="https://sun9-8.userapi.com/impg/EbwibhdTi0N6wVRXU5FcNDivZ82Dp5N5vTiLuQ/s9uEr4gl664.jpg?size=2560x1707&amp;quality=96&amp;sign=daaf92667f46beee2c0b936cca02ed98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471" y="4594959"/>
            <a:ext cx="3006810" cy="208592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3317" name="Picture 5" descr="https://sun9-80.userapi.com/impf/dXlnV89hoHNQ0UjFMs36NXhArWIOWIc1yKQA7g/eYp_8RAvjic.jpg?size=1040x780&amp;quality=96&amp;sign=051d9142212cca3018db1bd9103b476c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0378" y="4572000"/>
            <a:ext cx="3291850" cy="209241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0185" y="4613190"/>
            <a:ext cx="2833816" cy="2042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7" dur="8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8" dur="8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75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11" dur="8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12" dur="8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5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15" dur="8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16" dur="8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2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3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8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8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8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8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8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8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2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39" grpId="0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Z:\Блеклова\Блеклова\проект доходов бюджета\2024-2026\для презентации\ReIxgPnHF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008" y="2140251"/>
            <a:ext cx="2156191" cy="143710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290" name="Picture 2" descr="Z:\Блеклова\Блеклова\проект доходов бюджета\2024-2026\для презентации\QK7wcIoDeZ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096" y="5208716"/>
            <a:ext cx="2225274" cy="148380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292" name="Picture 4" descr="Z:\Блеклова\Блеклова\проект доходов бюджета\2024-2026\для презентации\PRqnTBoSPE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212" y="3673013"/>
            <a:ext cx="2158767" cy="143692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197886" y="278015"/>
            <a:ext cx="7642297" cy="1005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МП «Развитие культуры»</a:t>
            </a: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61405" y="0"/>
            <a:ext cx="7825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№26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72810" y="993471"/>
            <a:ext cx="21171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253,4</a:t>
            </a:r>
            <a:endParaRPr lang="ru-RU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94481" y="993471"/>
            <a:ext cx="31156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5,8% к 2023 году</a:t>
            </a:r>
          </a:p>
        </p:txBody>
      </p:sp>
      <p:grpSp>
        <p:nvGrpSpPr>
          <p:cNvPr id="8" name="Group 9"/>
          <p:cNvGrpSpPr>
            <a:grpSpLocks/>
          </p:cNvGrpSpPr>
          <p:nvPr/>
        </p:nvGrpSpPr>
        <p:grpSpPr bwMode="gray">
          <a:xfrm rot="16000358">
            <a:off x="4575779" y="1039712"/>
            <a:ext cx="348208" cy="514897"/>
            <a:chOff x="927" y="1024"/>
            <a:chExt cx="3094" cy="2747"/>
          </a:xfrm>
          <a:solidFill>
            <a:srgbClr val="B22DB5"/>
          </a:solidFill>
        </p:grpSpPr>
        <p:sp>
          <p:nvSpPr>
            <p:cNvPr id="9" name="Freeform 10" descr="© INSCALE GmbH, 26.05.2010&#10;http://www.presentationload.com/"/>
            <p:cNvSpPr>
              <a:spLocks/>
            </p:cNvSpPr>
            <p:nvPr/>
          </p:nvSpPr>
          <p:spPr bwMode="gray">
            <a:xfrm>
              <a:off x="927" y="1100"/>
              <a:ext cx="647" cy="229"/>
            </a:xfrm>
            <a:custGeom>
              <a:avLst/>
              <a:gdLst/>
              <a:ahLst/>
              <a:cxnLst>
                <a:cxn ang="0">
                  <a:pos x="647" y="68"/>
                </a:cxn>
                <a:cxn ang="0">
                  <a:pos x="614" y="81"/>
                </a:cxn>
                <a:cxn ang="0">
                  <a:pos x="582" y="94"/>
                </a:cxn>
                <a:cxn ang="0">
                  <a:pos x="551" y="108"/>
                </a:cxn>
                <a:cxn ang="0">
                  <a:pos x="522" y="123"/>
                </a:cxn>
                <a:cxn ang="0">
                  <a:pos x="495" y="140"/>
                </a:cxn>
                <a:cxn ang="0">
                  <a:pos x="468" y="157"/>
                </a:cxn>
                <a:cxn ang="0">
                  <a:pos x="444" y="174"/>
                </a:cxn>
                <a:cxn ang="0">
                  <a:pos x="421" y="193"/>
                </a:cxn>
                <a:cxn ang="0">
                  <a:pos x="0" y="229"/>
                </a:cxn>
                <a:cxn ang="0">
                  <a:pos x="4" y="220"/>
                </a:cxn>
                <a:cxn ang="0">
                  <a:pos x="9" y="211"/>
                </a:cxn>
                <a:cxn ang="0">
                  <a:pos x="16" y="201"/>
                </a:cxn>
                <a:cxn ang="0">
                  <a:pos x="23" y="191"/>
                </a:cxn>
                <a:cxn ang="0">
                  <a:pos x="32" y="180"/>
                </a:cxn>
                <a:cxn ang="0">
                  <a:pos x="40" y="170"/>
                </a:cxn>
                <a:cxn ang="0">
                  <a:pos x="50" y="160"/>
                </a:cxn>
                <a:cxn ang="0">
                  <a:pos x="60" y="150"/>
                </a:cxn>
                <a:cxn ang="0">
                  <a:pos x="75" y="136"/>
                </a:cxn>
                <a:cxn ang="0">
                  <a:pos x="91" y="122"/>
                </a:cxn>
                <a:cxn ang="0">
                  <a:pos x="107" y="109"/>
                </a:cxn>
                <a:cxn ang="0">
                  <a:pos x="125" y="97"/>
                </a:cxn>
                <a:cxn ang="0">
                  <a:pos x="144" y="84"/>
                </a:cxn>
                <a:cxn ang="0">
                  <a:pos x="164" y="72"/>
                </a:cxn>
                <a:cxn ang="0">
                  <a:pos x="184" y="60"/>
                </a:cxn>
                <a:cxn ang="0">
                  <a:pos x="206" y="49"/>
                </a:cxn>
                <a:cxn ang="0">
                  <a:pos x="227" y="40"/>
                </a:cxn>
                <a:cxn ang="0">
                  <a:pos x="250" y="31"/>
                </a:cxn>
                <a:cxn ang="0">
                  <a:pos x="273" y="23"/>
                </a:cxn>
                <a:cxn ang="0">
                  <a:pos x="297" y="16"/>
                </a:cxn>
                <a:cxn ang="0">
                  <a:pos x="322" y="10"/>
                </a:cxn>
                <a:cxn ang="0">
                  <a:pos x="346" y="5"/>
                </a:cxn>
                <a:cxn ang="0">
                  <a:pos x="370" y="1"/>
                </a:cxn>
                <a:cxn ang="0">
                  <a:pos x="396" y="0"/>
                </a:cxn>
                <a:cxn ang="0">
                  <a:pos x="411" y="0"/>
                </a:cxn>
                <a:cxn ang="0">
                  <a:pos x="426" y="0"/>
                </a:cxn>
                <a:cxn ang="0">
                  <a:pos x="442" y="1"/>
                </a:cxn>
                <a:cxn ang="0">
                  <a:pos x="457" y="3"/>
                </a:cxn>
                <a:cxn ang="0">
                  <a:pos x="472" y="5"/>
                </a:cxn>
                <a:cxn ang="0">
                  <a:pos x="488" y="9"/>
                </a:cxn>
                <a:cxn ang="0">
                  <a:pos x="504" y="12"/>
                </a:cxn>
                <a:cxn ang="0">
                  <a:pos x="519" y="16"/>
                </a:cxn>
                <a:cxn ang="0">
                  <a:pos x="550" y="26"/>
                </a:cxn>
                <a:cxn ang="0">
                  <a:pos x="583" y="38"/>
                </a:cxn>
                <a:cxn ang="0">
                  <a:pos x="615" y="52"/>
                </a:cxn>
                <a:cxn ang="0">
                  <a:pos x="647" y="68"/>
                </a:cxn>
              </a:cxnLst>
              <a:rect l="0" t="0" r="r" b="b"/>
              <a:pathLst>
                <a:path w="647" h="229">
                  <a:moveTo>
                    <a:pt x="647" y="68"/>
                  </a:moveTo>
                  <a:lnTo>
                    <a:pt x="614" y="81"/>
                  </a:lnTo>
                  <a:lnTo>
                    <a:pt x="582" y="94"/>
                  </a:lnTo>
                  <a:lnTo>
                    <a:pt x="551" y="108"/>
                  </a:lnTo>
                  <a:lnTo>
                    <a:pt x="522" y="123"/>
                  </a:lnTo>
                  <a:lnTo>
                    <a:pt x="495" y="140"/>
                  </a:lnTo>
                  <a:lnTo>
                    <a:pt x="468" y="157"/>
                  </a:lnTo>
                  <a:lnTo>
                    <a:pt x="444" y="174"/>
                  </a:lnTo>
                  <a:lnTo>
                    <a:pt x="421" y="193"/>
                  </a:lnTo>
                  <a:lnTo>
                    <a:pt x="0" y="229"/>
                  </a:lnTo>
                  <a:lnTo>
                    <a:pt x="4" y="220"/>
                  </a:lnTo>
                  <a:lnTo>
                    <a:pt x="9" y="211"/>
                  </a:lnTo>
                  <a:lnTo>
                    <a:pt x="16" y="201"/>
                  </a:lnTo>
                  <a:lnTo>
                    <a:pt x="23" y="191"/>
                  </a:lnTo>
                  <a:lnTo>
                    <a:pt x="32" y="180"/>
                  </a:lnTo>
                  <a:lnTo>
                    <a:pt x="40" y="170"/>
                  </a:lnTo>
                  <a:lnTo>
                    <a:pt x="50" y="160"/>
                  </a:lnTo>
                  <a:lnTo>
                    <a:pt x="60" y="150"/>
                  </a:lnTo>
                  <a:lnTo>
                    <a:pt x="75" y="136"/>
                  </a:lnTo>
                  <a:lnTo>
                    <a:pt x="91" y="122"/>
                  </a:lnTo>
                  <a:lnTo>
                    <a:pt x="107" y="109"/>
                  </a:lnTo>
                  <a:lnTo>
                    <a:pt x="125" y="97"/>
                  </a:lnTo>
                  <a:lnTo>
                    <a:pt x="144" y="84"/>
                  </a:lnTo>
                  <a:lnTo>
                    <a:pt x="164" y="72"/>
                  </a:lnTo>
                  <a:lnTo>
                    <a:pt x="184" y="60"/>
                  </a:lnTo>
                  <a:lnTo>
                    <a:pt x="206" y="49"/>
                  </a:lnTo>
                  <a:lnTo>
                    <a:pt x="227" y="40"/>
                  </a:lnTo>
                  <a:lnTo>
                    <a:pt x="250" y="31"/>
                  </a:lnTo>
                  <a:lnTo>
                    <a:pt x="273" y="23"/>
                  </a:lnTo>
                  <a:lnTo>
                    <a:pt x="297" y="16"/>
                  </a:lnTo>
                  <a:lnTo>
                    <a:pt x="322" y="10"/>
                  </a:lnTo>
                  <a:lnTo>
                    <a:pt x="346" y="5"/>
                  </a:lnTo>
                  <a:lnTo>
                    <a:pt x="370" y="1"/>
                  </a:lnTo>
                  <a:lnTo>
                    <a:pt x="396" y="0"/>
                  </a:lnTo>
                  <a:lnTo>
                    <a:pt x="411" y="0"/>
                  </a:lnTo>
                  <a:lnTo>
                    <a:pt x="426" y="0"/>
                  </a:lnTo>
                  <a:lnTo>
                    <a:pt x="442" y="1"/>
                  </a:lnTo>
                  <a:lnTo>
                    <a:pt x="457" y="3"/>
                  </a:lnTo>
                  <a:lnTo>
                    <a:pt x="472" y="5"/>
                  </a:lnTo>
                  <a:lnTo>
                    <a:pt x="488" y="9"/>
                  </a:lnTo>
                  <a:lnTo>
                    <a:pt x="504" y="12"/>
                  </a:lnTo>
                  <a:lnTo>
                    <a:pt x="519" y="16"/>
                  </a:lnTo>
                  <a:lnTo>
                    <a:pt x="550" y="26"/>
                  </a:lnTo>
                  <a:lnTo>
                    <a:pt x="583" y="38"/>
                  </a:lnTo>
                  <a:lnTo>
                    <a:pt x="615" y="52"/>
                  </a:lnTo>
                  <a:lnTo>
                    <a:pt x="647" y="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" name="Freeform 12" descr="© INSCALE GmbH, 26.05.2010&#10;http://www.presentationload.com/"/>
            <p:cNvSpPr>
              <a:spLocks/>
            </p:cNvSpPr>
            <p:nvPr/>
          </p:nvSpPr>
          <p:spPr bwMode="gray">
            <a:xfrm>
              <a:off x="1358" y="1024"/>
              <a:ext cx="2663" cy="2716"/>
            </a:xfrm>
            <a:custGeom>
              <a:avLst/>
              <a:gdLst/>
              <a:ahLst/>
              <a:cxnLst>
                <a:cxn ang="0">
                  <a:pos x="1456" y="1452"/>
                </a:cxn>
                <a:cxn ang="0">
                  <a:pos x="1362" y="1314"/>
                </a:cxn>
                <a:cxn ang="0">
                  <a:pos x="1240" y="1141"/>
                </a:cxn>
                <a:cxn ang="0">
                  <a:pos x="1095" y="943"/>
                </a:cxn>
                <a:cxn ang="0">
                  <a:pos x="1017" y="840"/>
                </a:cxn>
                <a:cxn ang="0">
                  <a:pos x="934" y="737"/>
                </a:cxn>
                <a:cxn ang="0">
                  <a:pos x="850" y="634"/>
                </a:cxn>
                <a:cxn ang="0">
                  <a:pos x="761" y="532"/>
                </a:cxn>
                <a:cxn ang="0">
                  <a:pos x="673" y="436"/>
                </a:cxn>
                <a:cxn ang="0">
                  <a:pos x="582" y="345"/>
                </a:cxn>
                <a:cxn ang="0">
                  <a:pos x="492" y="261"/>
                </a:cxn>
                <a:cxn ang="0">
                  <a:pos x="400" y="185"/>
                </a:cxn>
                <a:cxn ang="0">
                  <a:pos x="311" y="120"/>
                </a:cxn>
                <a:cxn ang="0">
                  <a:pos x="222" y="67"/>
                </a:cxn>
                <a:cxn ang="0">
                  <a:pos x="165" y="40"/>
                </a:cxn>
                <a:cxn ang="0">
                  <a:pos x="109" y="19"/>
                </a:cxn>
                <a:cxn ang="0">
                  <a:pos x="54" y="6"/>
                </a:cxn>
                <a:cxn ang="0">
                  <a:pos x="0" y="0"/>
                </a:cxn>
                <a:cxn ang="0">
                  <a:pos x="632" y="4"/>
                </a:cxn>
                <a:cxn ang="0">
                  <a:pos x="701" y="10"/>
                </a:cxn>
                <a:cxn ang="0">
                  <a:pos x="768" y="20"/>
                </a:cxn>
                <a:cxn ang="0">
                  <a:pos x="831" y="37"/>
                </a:cxn>
                <a:cxn ang="0">
                  <a:pos x="909" y="67"/>
                </a:cxn>
                <a:cxn ang="0">
                  <a:pos x="1008" y="111"/>
                </a:cxn>
                <a:cxn ang="0">
                  <a:pos x="1105" y="162"/>
                </a:cxn>
                <a:cxn ang="0">
                  <a:pos x="1202" y="217"/>
                </a:cxn>
                <a:cxn ang="0">
                  <a:pos x="1299" y="278"/>
                </a:cxn>
                <a:cxn ang="0">
                  <a:pos x="1393" y="342"/>
                </a:cxn>
                <a:cxn ang="0">
                  <a:pos x="1487" y="410"/>
                </a:cxn>
                <a:cxn ang="0">
                  <a:pos x="1579" y="482"/>
                </a:cxn>
                <a:cxn ang="0">
                  <a:pos x="1670" y="557"/>
                </a:cxn>
                <a:cxn ang="0">
                  <a:pos x="1760" y="633"/>
                </a:cxn>
                <a:cxn ang="0">
                  <a:pos x="1846" y="710"/>
                </a:cxn>
                <a:cxn ang="0">
                  <a:pos x="1930" y="789"/>
                </a:cxn>
                <a:cxn ang="0">
                  <a:pos x="2054" y="908"/>
                </a:cxn>
                <a:cxn ang="0">
                  <a:pos x="2207" y="1064"/>
                </a:cxn>
                <a:cxn ang="0">
                  <a:pos x="2663" y="995"/>
                </a:cxn>
                <a:cxn ang="0">
                  <a:pos x="972" y="1635"/>
                </a:cxn>
              </a:cxnLst>
              <a:rect l="0" t="0" r="r" b="b"/>
              <a:pathLst>
                <a:path w="2663" h="2716">
                  <a:moveTo>
                    <a:pt x="972" y="1635"/>
                  </a:moveTo>
                  <a:lnTo>
                    <a:pt x="1456" y="1452"/>
                  </a:lnTo>
                  <a:lnTo>
                    <a:pt x="1413" y="1389"/>
                  </a:lnTo>
                  <a:lnTo>
                    <a:pt x="1362" y="1314"/>
                  </a:lnTo>
                  <a:lnTo>
                    <a:pt x="1304" y="1231"/>
                  </a:lnTo>
                  <a:lnTo>
                    <a:pt x="1240" y="1141"/>
                  </a:lnTo>
                  <a:lnTo>
                    <a:pt x="1169" y="1044"/>
                  </a:lnTo>
                  <a:lnTo>
                    <a:pt x="1095" y="943"/>
                  </a:lnTo>
                  <a:lnTo>
                    <a:pt x="1057" y="892"/>
                  </a:lnTo>
                  <a:lnTo>
                    <a:pt x="1017" y="840"/>
                  </a:lnTo>
                  <a:lnTo>
                    <a:pt x="976" y="789"/>
                  </a:lnTo>
                  <a:lnTo>
                    <a:pt x="934" y="737"/>
                  </a:lnTo>
                  <a:lnTo>
                    <a:pt x="893" y="685"/>
                  </a:lnTo>
                  <a:lnTo>
                    <a:pt x="850" y="634"/>
                  </a:lnTo>
                  <a:lnTo>
                    <a:pt x="806" y="583"/>
                  </a:lnTo>
                  <a:lnTo>
                    <a:pt x="761" y="532"/>
                  </a:lnTo>
                  <a:lnTo>
                    <a:pt x="718" y="483"/>
                  </a:lnTo>
                  <a:lnTo>
                    <a:pt x="673" y="436"/>
                  </a:lnTo>
                  <a:lnTo>
                    <a:pt x="627" y="390"/>
                  </a:lnTo>
                  <a:lnTo>
                    <a:pt x="582" y="345"/>
                  </a:lnTo>
                  <a:lnTo>
                    <a:pt x="537" y="301"/>
                  </a:lnTo>
                  <a:lnTo>
                    <a:pt x="492" y="261"/>
                  </a:lnTo>
                  <a:lnTo>
                    <a:pt x="446" y="222"/>
                  </a:lnTo>
                  <a:lnTo>
                    <a:pt x="400" y="185"/>
                  </a:lnTo>
                  <a:lnTo>
                    <a:pt x="356" y="152"/>
                  </a:lnTo>
                  <a:lnTo>
                    <a:pt x="311" y="120"/>
                  </a:lnTo>
                  <a:lnTo>
                    <a:pt x="266" y="92"/>
                  </a:lnTo>
                  <a:lnTo>
                    <a:pt x="222" y="67"/>
                  </a:lnTo>
                  <a:lnTo>
                    <a:pt x="194" y="53"/>
                  </a:lnTo>
                  <a:lnTo>
                    <a:pt x="165" y="40"/>
                  </a:lnTo>
                  <a:lnTo>
                    <a:pt x="138" y="29"/>
                  </a:lnTo>
                  <a:lnTo>
                    <a:pt x="109" y="19"/>
                  </a:lnTo>
                  <a:lnTo>
                    <a:pt x="82" y="12"/>
                  </a:lnTo>
                  <a:lnTo>
                    <a:pt x="54" y="6"/>
                  </a:lnTo>
                  <a:lnTo>
                    <a:pt x="27" y="2"/>
                  </a:lnTo>
                  <a:lnTo>
                    <a:pt x="0" y="0"/>
                  </a:lnTo>
                  <a:lnTo>
                    <a:pt x="597" y="3"/>
                  </a:lnTo>
                  <a:lnTo>
                    <a:pt x="632" y="4"/>
                  </a:lnTo>
                  <a:lnTo>
                    <a:pt x="667" y="6"/>
                  </a:lnTo>
                  <a:lnTo>
                    <a:pt x="701" y="10"/>
                  </a:lnTo>
                  <a:lnTo>
                    <a:pt x="735" y="14"/>
                  </a:lnTo>
                  <a:lnTo>
                    <a:pt x="768" y="20"/>
                  </a:lnTo>
                  <a:lnTo>
                    <a:pt x="799" y="28"/>
                  </a:lnTo>
                  <a:lnTo>
                    <a:pt x="831" y="37"/>
                  </a:lnTo>
                  <a:lnTo>
                    <a:pt x="860" y="47"/>
                  </a:lnTo>
                  <a:lnTo>
                    <a:pt x="909" y="67"/>
                  </a:lnTo>
                  <a:lnTo>
                    <a:pt x="959" y="89"/>
                  </a:lnTo>
                  <a:lnTo>
                    <a:pt x="1008" y="111"/>
                  </a:lnTo>
                  <a:lnTo>
                    <a:pt x="1057" y="135"/>
                  </a:lnTo>
                  <a:lnTo>
                    <a:pt x="1105" y="162"/>
                  </a:lnTo>
                  <a:lnTo>
                    <a:pt x="1154" y="188"/>
                  </a:lnTo>
                  <a:lnTo>
                    <a:pt x="1202" y="217"/>
                  </a:lnTo>
                  <a:lnTo>
                    <a:pt x="1251" y="246"/>
                  </a:lnTo>
                  <a:lnTo>
                    <a:pt x="1299" y="278"/>
                  </a:lnTo>
                  <a:lnTo>
                    <a:pt x="1346" y="309"/>
                  </a:lnTo>
                  <a:lnTo>
                    <a:pt x="1393" y="342"/>
                  </a:lnTo>
                  <a:lnTo>
                    <a:pt x="1440" y="375"/>
                  </a:lnTo>
                  <a:lnTo>
                    <a:pt x="1487" y="410"/>
                  </a:lnTo>
                  <a:lnTo>
                    <a:pt x="1534" y="446"/>
                  </a:lnTo>
                  <a:lnTo>
                    <a:pt x="1579" y="482"/>
                  </a:lnTo>
                  <a:lnTo>
                    <a:pt x="1625" y="519"/>
                  </a:lnTo>
                  <a:lnTo>
                    <a:pt x="1670" y="557"/>
                  </a:lnTo>
                  <a:lnTo>
                    <a:pt x="1715" y="594"/>
                  </a:lnTo>
                  <a:lnTo>
                    <a:pt x="1760" y="633"/>
                  </a:lnTo>
                  <a:lnTo>
                    <a:pt x="1803" y="672"/>
                  </a:lnTo>
                  <a:lnTo>
                    <a:pt x="1846" y="710"/>
                  </a:lnTo>
                  <a:lnTo>
                    <a:pt x="1889" y="750"/>
                  </a:lnTo>
                  <a:lnTo>
                    <a:pt x="1930" y="789"/>
                  </a:lnTo>
                  <a:lnTo>
                    <a:pt x="1972" y="828"/>
                  </a:lnTo>
                  <a:lnTo>
                    <a:pt x="2054" y="908"/>
                  </a:lnTo>
                  <a:lnTo>
                    <a:pt x="2132" y="986"/>
                  </a:lnTo>
                  <a:lnTo>
                    <a:pt x="2207" y="1064"/>
                  </a:lnTo>
                  <a:lnTo>
                    <a:pt x="2280" y="1141"/>
                  </a:lnTo>
                  <a:lnTo>
                    <a:pt x="2663" y="995"/>
                  </a:lnTo>
                  <a:lnTo>
                    <a:pt x="2428" y="2716"/>
                  </a:lnTo>
                  <a:lnTo>
                    <a:pt x="972" y="163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reflection blurRad="6350" stA="70000" endPos="23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1" name="Freeform 13" descr="© INSCALE GmbH, 26.05.2010&#10;http://www.presentationload.com/"/>
            <p:cNvSpPr>
              <a:spLocks noEditPoints="1"/>
            </p:cNvSpPr>
            <p:nvPr/>
          </p:nvSpPr>
          <p:spPr bwMode="gray">
            <a:xfrm>
              <a:off x="927" y="1024"/>
              <a:ext cx="2864" cy="2747"/>
            </a:xfrm>
            <a:custGeom>
              <a:avLst/>
              <a:gdLst/>
              <a:ahLst/>
              <a:cxnLst>
                <a:cxn ang="0">
                  <a:pos x="1408" y="1635"/>
                </a:cxn>
                <a:cxn ang="0">
                  <a:pos x="2786" y="2747"/>
                </a:cxn>
                <a:cxn ang="0">
                  <a:pos x="1832" y="1475"/>
                </a:cxn>
                <a:cxn ang="0">
                  <a:pos x="1737" y="1336"/>
                </a:cxn>
                <a:cxn ang="0">
                  <a:pos x="1620" y="1170"/>
                </a:cxn>
                <a:cxn ang="0">
                  <a:pos x="1484" y="988"/>
                </a:cxn>
                <a:cxn ang="0">
                  <a:pos x="1337" y="799"/>
                </a:cxn>
                <a:cxn ang="0">
                  <a:pos x="1217" y="655"/>
                </a:cxn>
                <a:cxn ang="0">
                  <a:pos x="1093" y="518"/>
                </a:cxn>
                <a:cxn ang="0">
                  <a:pos x="1030" y="453"/>
                </a:cxn>
                <a:cxn ang="0">
                  <a:pos x="967" y="392"/>
                </a:cxn>
                <a:cxn ang="0">
                  <a:pos x="902" y="334"/>
                </a:cxn>
                <a:cxn ang="0">
                  <a:pos x="839" y="280"/>
                </a:cxn>
                <a:cxn ang="0">
                  <a:pos x="809" y="256"/>
                </a:cxn>
                <a:cxn ang="0">
                  <a:pos x="755" y="217"/>
                </a:cxn>
                <a:cxn ang="0">
                  <a:pos x="696" y="175"/>
                </a:cxn>
                <a:cxn ang="0">
                  <a:pos x="647" y="144"/>
                </a:cxn>
                <a:cxn ang="0">
                  <a:pos x="592" y="117"/>
                </a:cxn>
                <a:cxn ang="0">
                  <a:pos x="538" y="98"/>
                </a:cxn>
                <a:cxn ang="0">
                  <a:pos x="485" y="84"/>
                </a:cxn>
                <a:cxn ang="0">
                  <a:pos x="431" y="77"/>
                </a:cxn>
                <a:cxn ang="0">
                  <a:pos x="379" y="77"/>
                </a:cxn>
                <a:cxn ang="0">
                  <a:pos x="325" y="85"/>
                </a:cxn>
                <a:cxn ang="0">
                  <a:pos x="270" y="99"/>
                </a:cxn>
                <a:cxn ang="0">
                  <a:pos x="214" y="122"/>
                </a:cxn>
                <a:cxn ang="0">
                  <a:pos x="169" y="145"/>
                </a:cxn>
                <a:cxn ang="0">
                  <a:pos x="128" y="170"/>
                </a:cxn>
                <a:cxn ang="0">
                  <a:pos x="93" y="197"/>
                </a:cxn>
                <a:cxn ang="0">
                  <a:pos x="60" y="226"/>
                </a:cxn>
                <a:cxn ang="0">
                  <a:pos x="40" y="246"/>
                </a:cxn>
                <a:cxn ang="0">
                  <a:pos x="23" y="267"/>
                </a:cxn>
                <a:cxn ang="0">
                  <a:pos x="9" y="287"/>
                </a:cxn>
                <a:cxn ang="0">
                  <a:pos x="0" y="305"/>
                </a:cxn>
                <a:cxn ang="0">
                  <a:pos x="8" y="239"/>
                </a:cxn>
                <a:cxn ang="0">
                  <a:pos x="29" y="205"/>
                </a:cxn>
                <a:cxn ang="0">
                  <a:pos x="52" y="173"/>
                </a:cxn>
                <a:cxn ang="0">
                  <a:pos x="78" y="144"/>
                </a:cxn>
                <a:cxn ang="0">
                  <a:pos x="108" y="117"/>
                </a:cxn>
                <a:cxn ang="0">
                  <a:pos x="139" y="94"/>
                </a:cxn>
                <a:cxn ang="0">
                  <a:pos x="173" y="72"/>
                </a:cxn>
                <a:cxn ang="0">
                  <a:pos x="208" y="53"/>
                </a:cxn>
                <a:cxn ang="0">
                  <a:pos x="255" y="32"/>
                </a:cxn>
                <a:cxn ang="0">
                  <a:pos x="313" y="13"/>
                </a:cxn>
                <a:cxn ang="0">
                  <a:pos x="368" y="2"/>
                </a:cxn>
                <a:cxn ang="0">
                  <a:pos x="422" y="0"/>
                </a:cxn>
                <a:cxn ang="0">
                  <a:pos x="476" y="4"/>
                </a:cxn>
                <a:cxn ang="0">
                  <a:pos x="528" y="14"/>
                </a:cxn>
                <a:cxn ang="0">
                  <a:pos x="580" y="32"/>
                </a:cxn>
                <a:cxn ang="0">
                  <a:pos x="632" y="54"/>
                </a:cxn>
                <a:cxn ang="0">
                  <a:pos x="702" y="92"/>
                </a:cxn>
                <a:cxn ang="0">
                  <a:pos x="792" y="152"/>
                </a:cxn>
                <a:cxn ang="0">
                  <a:pos x="882" y="222"/>
                </a:cxn>
                <a:cxn ang="0">
                  <a:pos x="973" y="301"/>
                </a:cxn>
                <a:cxn ang="0">
                  <a:pos x="1063" y="390"/>
                </a:cxn>
                <a:cxn ang="0">
                  <a:pos x="1154" y="483"/>
                </a:cxn>
                <a:cxn ang="0">
                  <a:pos x="1242" y="583"/>
                </a:cxn>
                <a:cxn ang="0">
                  <a:pos x="1329" y="685"/>
                </a:cxn>
                <a:cxn ang="0">
                  <a:pos x="1412" y="789"/>
                </a:cxn>
                <a:cxn ang="0">
                  <a:pos x="1493" y="892"/>
                </a:cxn>
                <a:cxn ang="0">
                  <a:pos x="1605" y="1044"/>
                </a:cxn>
                <a:cxn ang="0">
                  <a:pos x="1740" y="1231"/>
                </a:cxn>
                <a:cxn ang="0">
                  <a:pos x="1849" y="1389"/>
                </a:cxn>
                <a:cxn ang="0">
                  <a:pos x="1832" y="1475"/>
                </a:cxn>
              </a:cxnLst>
              <a:rect l="0" t="0" r="r" b="b"/>
              <a:pathLst>
                <a:path w="2864" h="2747">
                  <a:moveTo>
                    <a:pt x="1383" y="1707"/>
                  </a:moveTo>
                  <a:lnTo>
                    <a:pt x="1408" y="1635"/>
                  </a:lnTo>
                  <a:lnTo>
                    <a:pt x="2864" y="2716"/>
                  </a:lnTo>
                  <a:lnTo>
                    <a:pt x="2786" y="2747"/>
                  </a:lnTo>
                  <a:lnTo>
                    <a:pt x="1383" y="1707"/>
                  </a:lnTo>
                  <a:close/>
                  <a:moveTo>
                    <a:pt x="1832" y="1475"/>
                  </a:moveTo>
                  <a:lnTo>
                    <a:pt x="1788" y="1409"/>
                  </a:lnTo>
                  <a:lnTo>
                    <a:pt x="1737" y="1336"/>
                  </a:lnTo>
                  <a:lnTo>
                    <a:pt x="1681" y="1255"/>
                  </a:lnTo>
                  <a:lnTo>
                    <a:pt x="1620" y="1170"/>
                  </a:lnTo>
                  <a:lnTo>
                    <a:pt x="1554" y="1081"/>
                  </a:lnTo>
                  <a:lnTo>
                    <a:pt x="1484" y="988"/>
                  </a:lnTo>
                  <a:lnTo>
                    <a:pt x="1412" y="893"/>
                  </a:lnTo>
                  <a:lnTo>
                    <a:pt x="1337" y="799"/>
                  </a:lnTo>
                  <a:lnTo>
                    <a:pt x="1277" y="726"/>
                  </a:lnTo>
                  <a:lnTo>
                    <a:pt x="1217" y="655"/>
                  </a:lnTo>
                  <a:lnTo>
                    <a:pt x="1155" y="586"/>
                  </a:lnTo>
                  <a:lnTo>
                    <a:pt x="1093" y="518"/>
                  </a:lnTo>
                  <a:lnTo>
                    <a:pt x="1061" y="485"/>
                  </a:lnTo>
                  <a:lnTo>
                    <a:pt x="1030" y="453"/>
                  </a:lnTo>
                  <a:lnTo>
                    <a:pt x="998" y="422"/>
                  </a:lnTo>
                  <a:lnTo>
                    <a:pt x="967" y="392"/>
                  </a:lnTo>
                  <a:lnTo>
                    <a:pt x="934" y="362"/>
                  </a:lnTo>
                  <a:lnTo>
                    <a:pt x="902" y="334"/>
                  </a:lnTo>
                  <a:lnTo>
                    <a:pt x="871" y="306"/>
                  </a:lnTo>
                  <a:lnTo>
                    <a:pt x="839" y="280"/>
                  </a:lnTo>
                  <a:lnTo>
                    <a:pt x="828" y="271"/>
                  </a:lnTo>
                  <a:lnTo>
                    <a:pt x="809" y="256"/>
                  </a:lnTo>
                  <a:lnTo>
                    <a:pt x="783" y="238"/>
                  </a:lnTo>
                  <a:lnTo>
                    <a:pt x="755" y="217"/>
                  </a:lnTo>
                  <a:lnTo>
                    <a:pt x="725" y="195"/>
                  </a:lnTo>
                  <a:lnTo>
                    <a:pt x="696" y="175"/>
                  </a:lnTo>
                  <a:lnTo>
                    <a:pt x="668" y="158"/>
                  </a:lnTo>
                  <a:lnTo>
                    <a:pt x="647" y="144"/>
                  </a:lnTo>
                  <a:lnTo>
                    <a:pt x="620" y="130"/>
                  </a:lnTo>
                  <a:lnTo>
                    <a:pt x="592" y="117"/>
                  </a:lnTo>
                  <a:lnTo>
                    <a:pt x="565" y="107"/>
                  </a:lnTo>
                  <a:lnTo>
                    <a:pt x="538" y="98"/>
                  </a:lnTo>
                  <a:lnTo>
                    <a:pt x="512" y="90"/>
                  </a:lnTo>
                  <a:lnTo>
                    <a:pt x="485" y="84"/>
                  </a:lnTo>
                  <a:lnTo>
                    <a:pt x="458" y="79"/>
                  </a:lnTo>
                  <a:lnTo>
                    <a:pt x="431" y="77"/>
                  </a:lnTo>
                  <a:lnTo>
                    <a:pt x="405" y="76"/>
                  </a:lnTo>
                  <a:lnTo>
                    <a:pt x="379" y="77"/>
                  </a:lnTo>
                  <a:lnTo>
                    <a:pt x="352" y="79"/>
                  </a:lnTo>
                  <a:lnTo>
                    <a:pt x="325" y="85"/>
                  </a:lnTo>
                  <a:lnTo>
                    <a:pt x="297" y="91"/>
                  </a:lnTo>
                  <a:lnTo>
                    <a:pt x="270" y="99"/>
                  </a:lnTo>
                  <a:lnTo>
                    <a:pt x="242" y="110"/>
                  </a:lnTo>
                  <a:lnTo>
                    <a:pt x="214" y="122"/>
                  </a:lnTo>
                  <a:lnTo>
                    <a:pt x="191" y="132"/>
                  </a:lnTo>
                  <a:lnTo>
                    <a:pt x="169" y="145"/>
                  </a:lnTo>
                  <a:lnTo>
                    <a:pt x="149" y="157"/>
                  </a:lnTo>
                  <a:lnTo>
                    <a:pt x="128" y="170"/>
                  </a:lnTo>
                  <a:lnTo>
                    <a:pt x="110" y="183"/>
                  </a:lnTo>
                  <a:lnTo>
                    <a:pt x="93" y="197"/>
                  </a:lnTo>
                  <a:lnTo>
                    <a:pt x="75" y="212"/>
                  </a:lnTo>
                  <a:lnTo>
                    <a:pt x="60" y="226"/>
                  </a:lnTo>
                  <a:lnTo>
                    <a:pt x="50" y="236"/>
                  </a:lnTo>
                  <a:lnTo>
                    <a:pt x="40" y="246"/>
                  </a:lnTo>
                  <a:lnTo>
                    <a:pt x="32" y="256"/>
                  </a:lnTo>
                  <a:lnTo>
                    <a:pt x="23" y="267"/>
                  </a:lnTo>
                  <a:lnTo>
                    <a:pt x="16" y="277"/>
                  </a:lnTo>
                  <a:lnTo>
                    <a:pt x="9" y="287"/>
                  </a:lnTo>
                  <a:lnTo>
                    <a:pt x="4" y="296"/>
                  </a:lnTo>
                  <a:lnTo>
                    <a:pt x="0" y="305"/>
                  </a:lnTo>
                  <a:lnTo>
                    <a:pt x="0" y="257"/>
                  </a:lnTo>
                  <a:lnTo>
                    <a:pt x="8" y="239"/>
                  </a:lnTo>
                  <a:lnTo>
                    <a:pt x="18" y="221"/>
                  </a:lnTo>
                  <a:lnTo>
                    <a:pt x="29" y="205"/>
                  </a:lnTo>
                  <a:lnTo>
                    <a:pt x="40" y="188"/>
                  </a:lnTo>
                  <a:lnTo>
                    <a:pt x="52" y="173"/>
                  </a:lnTo>
                  <a:lnTo>
                    <a:pt x="65" y="158"/>
                  </a:lnTo>
                  <a:lnTo>
                    <a:pt x="78" y="144"/>
                  </a:lnTo>
                  <a:lnTo>
                    <a:pt x="93" y="130"/>
                  </a:lnTo>
                  <a:lnTo>
                    <a:pt x="108" y="117"/>
                  </a:lnTo>
                  <a:lnTo>
                    <a:pt x="123" y="105"/>
                  </a:lnTo>
                  <a:lnTo>
                    <a:pt x="139" y="94"/>
                  </a:lnTo>
                  <a:lnTo>
                    <a:pt x="156" y="82"/>
                  </a:lnTo>
                  <a:lnTo>
                    <a:pt x="173" y="72"/>
                  </a:lnTo>
                  <a:lnTo>
                    <a:pt x="190" y="62"/>
                  </a:lnTo>
                  <a:lnTo>
                    <a:pt x="208" y="53"/>
                  </a:lnTo>
                  <a:lnTo>
                    <a:pt x="226" y="45"/>
                  </a:lnTo>
                  <a:lnTo>
                    <a:pt x="255" y="32"/>
                  </a:lnTo>
                  <a:lnTo>
                    <a:pt x="285" y="21"/>
                  </a:lnTo>
                  <a:lnTo>
                    <a:pt x="313" y="13"/>
                  </a:lnTo>
                  <a:lnTo>
                    <a:pt x="341" y="7"/>
                  </a:lnTo>
                  <a:lnTo>
                    <a:pt x="368" y="2"/>
                  </a:lnTo>
                  <a:lnTo>
                    <a:pt x="396" y="0"/>
                  </a:lnTo>
                  <a:lnTo>
                    <a:pt x="422" y="0"/>
                  </a:lnTo>
                  <a:lnTo>
                    <a:pt x="450" y="1"/>
                  </a:lnTo>
                  <a:lnTo>
                    <a:pt x="476" y="4"/>
                  </a:lnTo>
                  <a:lnTo>
                    <a:pt x="502" y="8"/>
                  </a:lnTo>
                  <a:lnTo>
                    <a:pt x="528" y="14"/>
                  </a:lnTo>
                  <a:lnTo>
                    <a:pt x="555" y="22"/>
                  </a:lnTo>
                  <a:lnTo>
                    <a:pt x="580" y="32"/>
                  </a:lnTo>
                  <a:lnTo>
                    <a:pt x="606" y="42"/>
                  </a:lnTo>
                  <a:lnTo>
                    <a:pt x="632" y="54"/>
                  </a:lnTo>
                  <a:lnTo>
                    <a:pt x="658" y="67"/>
                  </a:lnTo>
                  <a:lnTo>
                    <a:pt x="702" y="92"/>
                  </a:lnTo>
                  <a:lnTo>
                    <a:pt x="747" y="120"/>
                  </a:lnTo>
                  <a:lnTo>
                    <a:pt x="792" y="152"/>
                  </a:lnTo>
                  <a:lnTo>
                    <a:pt x="836" y="185"/>
                  </a:lnTo>
                  <a:lnTo>
                    <a:pt x="882" y="222"/>
                  </a:lnTo>
                  <a:lnTo>
                    <a:pt x="928" y="261"/>
                  </a:lnTo>
                  <a:lnTo>
                    <a:pt x="973" y="301"/>
                  </a:lnTo>
                  <a:lnTo>
                    <a:pt x="1018" y="345"/>
                  </a:lnTo>
                  <a:lnTo>
                    <a:pt x="1063" y="390"/>
                  </a:lnTo>
                  <a:lnTo>
                    <a:pt x="1109" y="436"/>
                  </a:lnTo>
                  <a:lnTo>
                    <a:pt x="1154" y="483"/>
                  </a:lnTo>
                  <a:lnTo>
                    <a:pt x="1197" y="532"/>
                  </a:lnTo>
                  <a:lnTo>
                    <a:pt x="1242" y="583"/>
                  </a:lnTo>
                  <a:lnTo>
                    <a:pt x="1286" y="634"/>
                  </a:lnTo>
                  <a:lnTo>
                    <a:pt x="1329" y="685"/>
                  </a:lnTo>
                  <a:lnTo>
                    <a:pt x="1370" y="737"/>
                  </a:lnTo>
                  <a:lnTo>
                    <a:pt x="1412" y="789"/>
                  </a:lnTo>
                  <a:lnTo>
                    <a:pt x="1453" y="840"/>
                  </a:lnTo>
                  <a:lnTo>
                    <a:pt x="1493" y="892"/>
                  </a:lnTo>
                  <a:lnTo>
                    <a:pt x="1531" y="943"/>
                  </a:lnTo>
                  <a:lnTo>
                    <a:pt x="1605" y="1044"/>
                  </a:lnTo>
                  <a:lnTo>
                    <a:pt x="1676" y="1141"/>
                  </a:lnTo>
                  <a:lnTo>
                    <a:pt x="1740" y="1231"/>
                  </a:lnTo>
                  <a:lnTo>
                    <a:pt x="1798" y="1314"/>
                  </a:lnTo>
                  <a:lnTo>
                    <a:pt x="1849" y="1389"/>
                  </a:lnTo>
                  <a:lnTo>
                    <a:pt x="1892" y="1452"/>
                  </a:lnTo>
                  <a:lnTo>
                    <a:pt x="1832" y="14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12" name="Text Box 176"/>
          <p:cNvSpPr txBox="1">
            <a:spLocks noChangeArrowheads="1"/>
          </p:cNvSpPr>
          <p:nvPr/>
        </p:nvSpPr>
        <p:spPr bwMode="auto">
          <a:xfrm>
            <a:off x="2922664" y="1859848"/>
            <a:ext cx="5659394" cy="461665"/>
          </a:xfrm>
          <a:prstGeom prst="rect">
            <a:avLst/>
          </a:prstGeom>
          <a:solidFill>
            <a:srgbClr val="ABD5D1"/>
          </a:solidFill>
          <a:ln>
            <a:noFill/>
          </a:ln>
          <a:effectLst>
            <a:softEdge rad="127000"/>
          </a:effectLst>
          <a:extLst/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Комплексы процессных мероприятий</a:t>
            </a:r>
            <a:endParaRPr lang="en-US" sz="24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组合 48"/>
          <p:cNvGrpSpPr>
            <a:grpSpLocks/>
          </p:cNvGrpSpPr>
          <p:nvPr/>
        </p:nvGrpSpPr>
        <p:grpSpPr bwMode="auto">
          <a:xfrm>
            <a:off x="3058816" y="2621304"/>
            <a:ext cx="6085184" cy="464188"/>
            <a:chOff x="0" y="-11926"/>
            <a:chExt cx="3619555" cy="424550"/>
          </a:xfrm>
        </p:grpSpPr>
        <p:sp>
          <p:nvSpPr>
            <p:cNvPr id="14" name="圆角矩形 72"/>
            <p:cNvSpPr>
              <a:spLocks noChangeArrowheads="1"/>
            </p:cNvSpPr>
            <p:nvPr/>
          </p:nvSpPr>
          <p:spPr bwMode="auto">
            <a:xfrm>
              <a:off x="0" y="0"/>
              <a:ext cx="3619555" cy="412624"/>
            </a:xfrm>
            <a:prstGeom prst="roundRect">
              <a:avLst>
                <a:gd name="adj" fmla="val 16667"/>
              </a:avLst>
            </a:prstGeom>
            <a:solidFill>
              <a:srgbClr val="ABD5D1"/>
            </a:solidFill>
            <a:ln>
              <a:solidFill>
                <a:srgbClr val="51A199"/>
              </a:solidFill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5" name="矩形 73"/>
            <p:cNvSpPr>
              <a:spLocks noChangeArrowheads="1"/>
            </p:cNvSpPr>
            <p:nvPr/>
          </p:nvSpPr>
          <p:spPr bwMode="auto">
            <a:xfrm>
              <a:off x="457095" y="-11926"/>
              <a:ext cx="3101930" cy="309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ru-RU" sz="1600" b="1" noProof="1" smtClean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Библиотечное </a:t>
              </a:r>
              <a:r>
                <a:rPr lang="ru-RU" sz="1600" b="1" noProof="1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обслуживание и популяризация </a:t>
              </a:r>
              <a:r>
                <a:rPr lang="ru-RU" sz="1600" b="1" noProof="1" smtClean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чтения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16" name="圆角矩形 10"/>
          <p:cNvSpPr>
            <a:spLocks noChangeArrowheads="1"/>
          </p:cNvSpPr>
          <p:nvPr/>
        </p:nvSpPr>
        <p:spPr bwMode="auto">
          <a:xfrm>
            <a:off x="3044797" y="2646660"/>
            <a:ext cx="697595" cy="451150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25,0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7" name="组合 48"/>
          <p:cNvGrpSpPr>
            <a:grpSpLocks/>
          </p:cNvGrpSpPr>
          <p:nvPr/>
        </p:nvGrpSpPr>
        <p:grpSpPr bwMode="auto">
          <a:xfrm>
            <a:off x="3055843" y="3105050"/>
            <a:ext cx="6088157" cy="480221"/>
            <a:chOff x="12571" y="-162472"/>
            <a:chExt cx="3619555" cy="451453"/>
          </a:xfrm>
        </p:grpSpPr>
        <p:sp>
          <p:nvSpPr>
            <p:cNvPr id="18" name="圆角矩形 72"/>
            <p:cNvSpPr>
              <a:spLocks noChangeArrowheads="1"/>
            </p:cNvSpPr>
            <p:nvPr/>
          </p:nvSpPr>
          <p:spPr bwMode="auto">
            <a:xfrm>
              <a:off x="12571" y="-123643"/>
              <a:ext cx="3619555" cy="412624"/>
            </a:xfrm>
            <a:prstGeom prst="roundRect">
              <a:avLst>
                <a:gd name="adj" fmla="val 16667"/>
              </a:avLst>
            </a:prstGeom>
            <a:solidFill>
              <a:srgbClr val="ABD5D1"/>
            </a:solidFill>
            <a:ln>
              <a:solidFill>
                <a:srgbClr val="51A199"/>
              </a:solidFill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9" name="矩形 73"/>
            <p:cNvSpPr>
              <a:spLocks noChangeArrowheads="1"/>
            </p:cNvSpPr>
            <p:nvPr/>
          </p:nvSpPr>
          <p:spPr bwMode="auto">
            <a:xfrm>
              <a:off x="484586" y="-162472"/>
              <a:ext cx="1426219" cy="318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ru-RU" sz="1600" b="1" noProof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Музейная деятельность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20" name="圆角矩形 10"/>
          <p:cNvSpPr>
            <a:spLocks noChangeArrowheads="1"/>
          </p:cNvSpPr>
          <p:nvPr/>
        </p:nvSpPr>
        <p:spPr bwMode="auto">
          <a:xfrm>
            <a:off x="3064032" y="3155720"/>
            <a:ext cx="782183" cy="437789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zh-CN" b="1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8,7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1" name="组合 48"/>
          <p:cNvGrpSpPr>
            <a:grpSpLocks/>
          </p:cNvGrpSpPr>
          <p:nvPr/>
        </p:nvGrpSpPr>
        <p:grpSpPr bwMode="auto">
          <a:xfrm>
            <a:off x="3058814" y="3577573"/>
            <a:ext cx="6085185" cy="585403"/>
            <a:chOff x="86739" y="-53388"/>
            <a:chExt cx="3619555" cy="453256"/>
          </a:xfrm>
        </p:grpSpPr>
        <p:sp>
          <p:nvSpPr>
            <p:cNvPr id="22" name="圆角矩形 72"/>
            <p:cNvSpPr>
              <a:spLocks noChangeArrowheads="1"/>
            </p:cNvSpPr>
            <p:nvPr/>
          </p:nvSpPr>
          <p:spPr bwMode="auto">
            <a:xfrm>
              <a:off x="86739" y="-12756"/>
              <a:ext cx="3619555" cy="412624"/>
            </a:xfrm>
            <a:prstGeom prst="roundRect">
              <a:avLst>
                <a:gd name="adj" fmla="val 16667"/>
              </a:avLst>
            </a:prstGeom>
            <a:solidFill>
              <a:srgbClr val="ABD5D1"/>
            </a:solidFill>
            <a:ln>
              <a:solidFill>
                <a:srgbClr val="51A199"/>
              </a:solidFill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3" name="矩形 73"/>
            <p:cNvSpPr>
              <a:spLocks noChangeArrowheads="1"/>
            </p:cNvSpPr>
            <p:nvPr/>
          </p:nvSpPr>
          <p:spPr bwMode="auto">
            <a:xfrm>
              <a:off x="472246" y="-53388"/>
              <a:ext cx="3001774" cy="452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ru-RU" sz="1600" b="1" noProof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Профессиональное </a:t>
              </a:r>
              <a:r>
                <a:rPr lang="ru-RU" sz="1600" b="1" noProof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искуство, народное творчество </a:t>
              </a:r>
              <a:r>
                <a:rPr lang="ru-RU" sz="1600" b="1" noProof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и</a:t>
              </a:r>
            </a:p>
            <a:p>
              <a:pPr lvl="0">
                <a:defRPr/>
              </a:pPr>
              <a:r>
                <a:rPr lang="ru-RU" sz="1600" b="1" noProof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600" b="1" noProof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культурно-досуговая </a:t>
              </a:r>
              <a:r>
                <a:rPr lang="ru-RU" sz="1600" b="1" noProof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деятельность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4" name="圆角矩形 10"/>
          <p:cNvSpPr>
            <a:spLocks noChangeArrowheads="1"/>
          </p:cNvSpPr>
          <p:nvPr/>
        </p:nvSpPr>
        <p:spPr bwMode="auto">
          <a:xfrm>
            <a:off x="3061271" y="3640234"/>
            <a:ext cx="768469" cy="522740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119,6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5" name="组合 48"/>
          <p:cNvGrpSpPr>
            <a:grpSpLocks/>
          </p:cNvGrpSpPr>
          <p:nvPr/>
        </p:nvGrpSpPr>
        <p:grpSpPr bwMode="auto">
          <a:xfrm>
            <a:off x="3058815" y="4247668"/>
            <a:ext cx="6085185" cy="614777"/>
            <a:chOff x="0" y="-30923"/>
            <a:chExt cx="3619555" cy="562279"/>
          </a:xfrm>
        </p:grpSpPr>
        <p:sp>
          <p:nvSpPr>
            <p:cNvPr id="26" name="圆角矩形 72"/>
            <p:cNvSpPr>
              <a:spLocks noChangeArrowheads="1"/>
            </p:cNvSpPr>
            <p:nvPr/>
          </p:nvSpPr>
          <p:spPr bwMode="auto">
            <a:xfrm>
              <a:off x="0" y="0"/>
              <a:ext cx="3619555" cy="531356"/>
            </a:xfrm>
            <a:prstGeom prst="roundRect">
              <a:avLst>
                <a:gd name="adj" fmla="val 16667"/>
              </a:avLst>
            </a:prstGeom>
            <a:solidFill>
              <a:srgbClr val="ABD5D1"/>
            </a:solidFill>
            <a:ln>
              <a:solidFill>
                <a:srgbClr val="51A199"/>
              </a:solidFill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7" name="矩形 73"/>
            <p:cNvSpPr>
              <a:spLocks noChangeArrowheads="1"/>
            </p:cNvSpPr>
            <p:nvPr/>
          </p:nvSpPr>
          <p:spPr bwMode="auto">
            <a:xfrm>
              <a:off x="424766" y="-30923"/>
              <a:ext cx="2622570" cy="534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ru-RU" sz="1600" b="1" noProof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Обеспечение </a:t>
              </a:r>
              <a:r>
                <a:rPr lang="ru-RU" sz="1600" b="1" noProof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реализации муниципальной </a:t>
              </a:r>
              <a:endParaRPr lang="ru-RU" sz="1600" b="1" noProof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>
                <a:defRPr/>
              </a:pPr>
              <a:r>
                <a:rPr lang="ru-RU" sz="1600" b="1" noProof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программы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28" name="圆角矩形 10"/>
          <p:cNvSpPr>
            <a:spLocks noChangeArrowheads="1"/>
          </p:cNvSpPr>
          <p:nvPr/>
        </p:nvSpPr>
        <p:spPr bwMode="auto">
          <a:xfrm>
            <a:off x="3053033" y="4280787"/>
            <a:ext cx="768470" cy="589895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zh-CN" b="1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97,4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圆角矩形 72"/>
          <p:cNvSpPr>
            <a:spLocks noChangeArrowheads="1"/>
          </p:cNvSpPr>
          <p:nvPr/>
        </p:nvSpPr>
        <p:spPr bwMode="auto">
          <a:xfrm>
            <a:off x="3058265" y="5567548"/>
            <a:ext cx="6085735" cy="575304"/>
          </a:xfrm>
          <a:prstGeom prst="roundRect">
            <a:avLst>
              <a:gd name="adj" fmla="val 16667"/>
            </a:avLst>
          </a:prstGeom>
          <a:solidFill>
            <a:srgbClr val="ABD5D1"/>
          </a:solidFill>
          <a:ln>
            <a:solidFill>
              <a:srgbClr val="51A199"/>
            </a:solidFill>
          </a:ln>
          <a:extLst/>
        </p:spPr>
        <p:txBody>
          <a:bodyPr anchor="ctr"/>
          <a:lstStyle/>
          <a:p>
            <a:pPr lvl="0">
              <a:defRPr/>
            </a:pPr>
            <a:r>
              <a:rPr lang="ru-RU" b="1" noProof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b="1" noProof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Модернизация муниципального музея </a:t>
            </a:r>
          </a:p>
          <a:p>
            <a:pPr lvl="0">
              <a:defRPr/>
            </a:pPr>
            <a:r>
              <a:rPr lang="ru-RU" sz="1600" b="1" noProof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b="1" noProof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Сосновоборского городского округа</a:t>
            </a:r>
            <a:endParaRPr kumimoji="0" lang="zh-CN" altLang="zh-CN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0" name="圆角矩形 10"/>
          <p:cNvSpPr>
            <a:spLocks noChangeArrowheads="1"/>
          </p:cNvSpPr>
          <p:nvPr/>
        </p:nvSpPr>
        <p:spPr bwMode="auto">
          <a:xfrm>
            <a:off x="3061270" y="5575785"/>
            <a:ext cx="768470" cy="575304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2,7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1" name="Text Box 176"/>
          <p:cNvSpPr txBox="1">
            <a:spLocks noChangeArrowheads="1"/>
          </p:cNvSpPr>
          <p:nvPr/>
        </p:nvSpPr>
        <p:spPr bwMode="auto">
          <a:xfrm>
            <a:off x="3172919" y="5128363"/>
            <a:ext cx="3922093" cy="369332"/>
          </a:xfrm>
          <a:prstGeom prst="rect">
            <a:avLst/>
          </a:prstGeom>
          <a:solidFill>
            <a:srgbClr val="ABD5D1"/>
          </a:solidFill>
          <a:ln>
            <a:noFill/>
          </a:ln>
          <a:effectLst>
            <a:softEdge rad="127000"/>
          </a:effectLst>
          <a:extLst/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проект</a:t>
            </a:r>
            <a:endParaRPr lang="en-US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 Box 176"/>
          <p:cNvSpPr txBox="1">
            <a:spLocks noChangeArrowheads="1"/>
          </p:cNvSpPr>
          <p:nvPr/>
        </p:nvSpPr>
        <p:spPr bwMode="auto">
          <a:xfrm>
            <a:off x="7893739" y="1488816"/>
            <a:ext cx="100501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8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300"/>
                            </p:stCondLst>
                            <p:childTnLst>
                              <p:par>
                                <p:cTn id="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 autoUpdateAnimBg="0"/>
      <p:bldP spid="20" grpId="0" bldLvl="0" animBg="1" autoUpdateAnimBg="0"/>
      <p:bldP spid="24" grpId="0" bldLvl="0" animBg="1" autoUpdateAnimBg="0"/>
      <p:bldP spid="28" grpId="0" bldLvl="0" animBg="1" autoUpdateAnimBg="0"/>
      <p:bldP spid="30" grpId="0" bldLvl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sun9-76.userapi.com/impg/_-HMUnKfXW6nZbuIDy6FSyMZj6Lh4yZODRf63g/wX_6fdK6kUI.jpg?size=1280x854&amp;quality=96&amp;sign=6db04aebf3e89138a262ab66903fab08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330" y="4695568"/>
            <a:ext cx="2957421" cy="216243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3318" name="Picture 6" descr="https://sun9-52.userapi.com/impg/RGuGgLnYupmlIOfKXeXFId6ISAw7NSgJvGoucg/uTOG7ceyAgw.jpg?size=1368x790&amp;quality=96&amp;sign=674c1642c7e3a0dd2e7de52ca83c1b7a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994" y="2102008"/>
            <a:ext cx="2323750" cy="2718034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40" name="Левая фигурная скобка 39"/>
          <p:cNvSpPr/>
          <p:nvPr/>
        </p:nvSpPr>
        <p:spPr>
          <a:xfrm>
            <a:off x="2797096" y="2108886"/>
            <a:ext cx="313038" cy="4034886"/>
          </a:xfrm>
          <a:prstGeom prst="leftBrace">
            <a:avLst>
              <a:gd name="adj1" fmla="val 68859"/>
              <a:gd name="adj2" fmla="val 50000"/>
            </a:avLst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361660" y="329514"/>
            <a:ext cx="7078241" cy="1005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МП «Стимулирование экономической</a:t>
            </a:r>
            <a:b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активности малого и среднего</a:t>
            </a:r>
            <a:b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предпринимательства»</a:t>
            </a: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44930" y="0"/>
            <a:ext cx="79907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№27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组合 48"/>
          <p:cNvGrpSpPr>
            <a:grpSpLocks/>
          </p:cNvGrpSpPr>
          <p:nvPr/>
        </p:nvGrpSpPr>
        <p:grpSpPr bwMode="auto">
          <a:xfrm>
            <a:off x="3115914" y="2044645"/>
            <a:ext cx="5887107" cy="683740"/>
            <a:chOff x="78759" y="283040"/>
            <a:chExt cx="3513244" cy="581117"/>
          </a:xfrm>
        </p:grpSpPr>
        <p:sp>
          <p:nvSpPr>
            <p:cNvPr id="11" name="圆角矩形 72"/>
            <p:cNvSpPr>
              <a:spLocks noChangeArrowheads="1"/>
            </p:cNvSpPr>
            <p:nvPr/>
          </p:nvSpPr>
          <p:spPr bwMode="auto">
            <a:xfrm>
              <a:off x="78759" y="283040"/>
              <a:ext cx="3513244" cy="581117"/>
            </a:xfrm>
            <a:prstGeom prst="roundRect">
              <a:avLst>
                <a:gd name="adj" fmla="val 16667"/>
              </a:avLst>
            </a:prstGeom>
            <a:solidFill>
              <a:srgbClr val="ABD5D1"/>
            </a:solidFill>
            <a:ln>
              <a:solidFill>
                <a:srgbClr val="5BADA5"/>
              </a:solidFill>
            </a:ln>
            <a:extLst/>
          </p:spPr>
          <p:txBody>
            <a:bodyPr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2" name="矩形 73"/>
            <p:cNvSpPr>
              <a:spLocks noChangeArrowheads="1"/>
            </p:cNvSpPr>
            <p:nvPr/>
          </p:nvSpPr>
          <p:spPr bwMode="auto">
            <a:xfrm>
              <a:off x="444146" y="311045"/>
              <a:ext cx="3103107" cy="392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 fontAlgn="b">
                <a:defRPr/>
              </a:pPr>
              <a:r>
                <a:rPr lang="ru-RU" sz="1200" b="1" dirty="0">
                  <a:solidFill>
                    <a:schemeClr val="accent5">
                      <a:lumMod val="50000"/>
                    </a:schemeClr>
                  </a:solidFill>
                  <a:latin typeface="Times New Roman"/>
                </a:rPr>
                <a:t>Содействие в доступе к </a:t>
              </a:r>
              <a:r>
                <a:rPr lang="ru-RU" sz="1200" b="1" dirty="0" smtClean="0">
                  <a:solidFill>
                    <a:schemeClr val="accent5">
                      <a:lumMod val="50000"/>
                    </a:schemeClr>
                  </a:solidFill>
                  <a:latin typeface="Times New Roman"/>
                </a:rPr>
                <a:t>финансовым и </a:t>
              </a:r>
              <a:r>
                <a:rPr lang="ru-RU" sz="1200" b="1" dirty="0">
                  <a:solidFill>
                    <a:schemeClr val="accent5">
                      <a:lumMod val="50000"/>
                    </a:schemeClr>
                  </a:solidFill>
                  <a:latin typeface="Times New Roman"/>
                </a:rPr>
                <a:t>материальным (имущественным) ресурсам субъектов МСП, </a:t>
              </a:r>
              <a:r>
                <a:rPr lang="ru-RU" sz="1200" b="1" dirty="0" err="1" smtClean="0">
                  <a:solidFill>
                    <a:schemeClr val="accent5">
                      <a:lumMod val="50000"/>
                    </a:schemeClr>
                  </a:solidFill>
                  <a:latin typeface="Times New Roman"/>
                </a:rPr>
                <a:t>самозанятых</a:t>
              </a:r>
              <a:r>
                <a:rPr lang="ru-RU" sz="1200" b="1" dirty="0" smtClean="0">
                  <a:solidFill>
                    <a:schemeClr val="accent5">
                      <a:lumMod val="50000"/>
                    </a:schemeClr>
                  </a:solidFill>
                  <a:latin typeface="Times New Roman"/>
                </a:rPr>
                <a:t> граждан</a:t>
              </a:r>
              <a:endParaRPr lang="ru-RU" sz="1200" b="1" dirty="0">
                <a:solidFill>
                  <a:schemeClr val="accent5">
                    <a:lumMod val="50000"/>
                  </a:schemeClr>
                </a:solidFill>
                <a:latin typeface="Times New Roman"/>
              </a:endParaRPr>
            </a:p>
          </p:txBody>
        </p:sp>
      </p:grpSp>
      <p:sp>
        <p:nvSpPr>
          <p:cNvPr id="13" name="圆角矩形 10"/>
          <p:cNvSpPr>
            <a:spLocks noChangeArrowheads="1"/>
          </p:cNvSpPr>
          <p:nvPr/>
        </p:nvSpPr>
        <p:spPr bwMode="auto">
          <a:xfrm>
            <a:off x="3040441" y="2028521"/>
            <a:ext cx="672613" cy="708209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4" name="Text Box 176"/>
          <p:cNvSpPr txBox="1">
            <a:spLocks noChangeArrowheads="1"/>
          </p:cNvSpPr>
          <p:nvPr/>
        </p:nvSpPr>
        <p:spPr bwMode="auto">
          <a:xfrm>
            <a:off x="1769077" y="1343174"/>
            <a:ext cx="728224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Всего </a:t>
            </a:r>
            <a:r>
              <a:rPr lang="ru-RU" sz="3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4,5 </a:t>
            </a:r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3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21,6</a:t>
            </a:r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% к 2023 году       </a:t>
            </a:r>
            <a:endParaRPr lang="en-US" sz="3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组合 48"/>
          <p:cNvGrpSpPr>
            <a:grpSpLocks/>
          </p:cNvGrpSpPr>
          <p:nvPr/>
        </p:nvGrpSpPr>
        <p:grpSpPr bwMode="auto">
          <a:xfrm>
            <a:off x="3047774" y="2814115"/>
            <a:ext cx="5955094" cy="667374"/>
            <a:chOff x="-84801" y="244141"/>
            <a:chExt cx="3690462" cy="539061"/>
          </a:xfrm>
        </p:grpSpPr>
        <p:sp>
          <p:nvSpPr>
            <p:cNvPr id="16" name="圆角矩形 72"/>
            <p:cNvSpPr>
              <a:spLocks noChangeArrowheads="1"/>
            </p:cNvSpPr>
            <p:nvPr/>
          </p:nvSpPr>
          <p:spPr bwMode="auto">
            <a:xfrm>
              <a:off x="-84801" y="244141"/>
              <a:ext cx="3690462" cy="539061"/>
            </a:xfrm>
            <a:prstGeom prst="roundRect">
              <a:avLst>
                <a:gd name="adj" fmla="val 16667"/>
              </a:avLst>
            </a:prstGeom>
            <a:solidFill>
              <a:srgbClr val="ABD5D1"/>
            </a:solidFill>
            <a:ln>
              <a:solidFill>
                <a:srgbClr val="5BADA5"/>
              </a:solidFill>
            </a:ln>
            <a:extLst/>
          </p:spPr>
          <p:txBody>
            <a:bodyPr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7" name="矩形 73"/>
            <p:cNvSpPr>
              <a:spLocks noChangeArrowheads="1"/>
            </p:cNvSpPr>
            <p:nvPr/>
          </p:nvSpPr>
          <p:spPr bwMode="auto">
            <a:xfrm>
              <a:off x="274746" y="254276"/>
              <a:ext cx="3291668" cy="408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 fontAlgn="b">
                <a:defRPr/>
              </a:pPr>
              <a:r>
                <a:rPr lang="ru-RU" sz="1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Обеспечение </a:t>
              </a:r>
              <a:r>
                <a:rPr lang="ru-RU" sz="1200" b="1" dirty="0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консультационной и </a:t>
              </a:r>
              <a:r>
                <a:rPr lang="ru-RU" sz="1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информационной поддержкой начинающих предпринимателей, субъектов </a:t>
              </a:r>
              <a:r>
                <a:rPr lang="ru-RU" sz="1200" b="1" dirty="0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МСП</a:t>
              </a:r>
              <a:endPara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圆角矩形 72"/>
          <p:cNvSpPr>
            <a:spLocks noChangeArrowheads="1"/>
          </p:cNvSpPr>
          <p:nvPr/>
        </p:nvSpPr>
        <p:spPr bwMode="auto">
          <a:xfrm>
            <a:off x="3056238" y="3576504"/>
            <a:ext cx="5952564" cy="454277"/>
          </a:xfrm>
          <a:prstGeom prst="roundRect">
            <a:avLst>
              <a:gd name="adj" fmla="val 16667"/>
            </a:avLst>
          </a:prstGeom>
          <a:solidFill>
            <a:srgbClr val="ABD5D1"/>
          </a:solidFill>
          <a:ln>
            <a:solidFill>
              <a:srgbClr val="5BADA5"/>
            </a:solidFill>
          </a:ln>
          <a:ex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grpSp>
        <p:nvGrpSpPr>
          <p:cNvPr id="19" name="组合 48"/>
          <p:cNvGrpSpPr>
            <a:grpSpLocks/>
          </p:cNvGrpSpPr>
          <p:nvPr/>
        </p:nvGrpSpPr>
        <p:grpSpPr bwMode="auto">
          <a:xfrm>
            <a:off x="3036400" y="4116511"/>
            <a:ext cx="6738010" cy="439013"/>
            <a:chOff x="-55615" y="240266"/>
            <a:chExt cx="4097157" cy="412624"/>
          </a:xfrm>
        </p:grpSpPr>
        <p:sp>
          <p:nvSpPr>
            <p:cNvPr id="20" name="圆角矩形 72"/>
            <p:cNvSpPr>
              <a:spLocks noChangeArrowheads="1"/>
            </p:cNvSpPr>
            <p:nvPr/>
          </p:nvSpPr>
          <p:spPr bwMode="auto">
            <a:xfrm>
              <a:off x="-55615" y="240266"/>
              <a:ext cx="3628008" cy="412624"/>
            </a:xfrm>
            <a:prstGeom prst="roundRect">
              <a:avLst>
                <a:gd name="adj" fmla="val 16667"/>
              </a:avLst>
            </a:prstGeom>
            <a:solidFill>
              <a:srgbClr val="ABD5D1"/>
            </a:solidFill>
            <a:ln>
              <a:solidFill>
                <a:srgbClr val="5BADA5"/>
              </a:solidFill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1" name="矩形 73"/>
            <p:cNvSpPr>
              <a:spLocks noChangeArrowheads="1"/>
            </p:cNvSpPr>
            <p:nvPr/>
          </p:nvSpPr>
          <p:spPr bwMode="auto">
            <a:xfrm>
              <a:off x="362189" y="292871"/>
              <a:ext cx="3679353" cy="235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Поддержка МСП в области ремесленной </a:t>
              </a:r>
              <a:r>
                <a:rPr lang="ru-RU" sz="1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деятельности</a:t>
              </a:r>
              <a:endPara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组合 48"/>
          <p:cNvGrpSpPr>
            <a:grpSpLocks/>
          </p:cNvGrpSpPr>
          <p:nvPr/>
        </p:nvGrpSpPr>
        <p:grpSpPr bwMode="auto">
          <a:xfrm>
            <a:off x="3019186" y="4644086"/>
            <a:ext cx="5983681" cy="485492"/>
            <a:chOff x="-5490" y="230884"/>
            <a:chExt cx="3695270" cy="412624"/>
          </a:xfrm>
        </p:grpSpPr>
        <p:sp>
          <p:nvSpPr>
            <p:cNvPr id="23" name="圆角矩形 72"/>
            <p:cNvSpPr>
              <a:spLocks noChangeArrowheads="1"/>
            </p:cNvSpPr>
            <p:nvPr/>
          </p:nvSpPr>
          <p:spPr bwMode="auto">
            <a:xfrm>
              <a:off x="-5490" y="230884"/>
              <a:ext cx="3695270" cy="412624"/>
            </a:xfrm>
            <a:prstGeom prst="roundRect">
              <a:avLst>
                <a:gd name="adj" fmla="val 16667"/>
              </a:avLst>
            </a:prstGeom>
            <a:solidFill>
              <a:srgbClr val="ABD5D1"/>
            </a:solidFill>
            <a:ln>
              <a:solidFill>
                <a:srgbClr val="5BADA5"/>
              </a:solidFill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4" name="矩形 73"/>
            <p:cNvSpPr>
              <a:spLocks noChangeArrowheads="1"/>
            </p:cNvSpPr>
            <p:nvPr/>
          </p:nvSpPr>
          <p:spPr bwMode="auto">
            <a:xfrm>
              <a:off x="417286" y="289826"/>
              <a:ext cx="2336865" cy="235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285750" indent="-285750"/>
              <a:r>
                <a:rPr lang="ru-RU" sz="1200" b="1" noProof="1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Поддержка социального </a:t>
              </a:r>
              <a:r>
                <a:rPr lang="ru-RU" sz="1200" b="1" noProof="1" smtClean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предпринимательства</a:t>
              </a:r>
              <a:endParaRPr lang="en-US" sz="1200" b="1" noProof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组合 48"/>
          <p:cNvGrpSpPr>
            <a:grpSpLocks/>
          </p:cNvGrpSpPr>
          <p:nvPr/>
        </p:nvGrpSpPr>
        <p:grpSpPr bwMode="auto">
          <a:xfrm>
            <a:off x="3011687" y="5148649"/>
            <a:ext cx="5991180" cy="662737"/>
            <a:chOff x="-18906" y="289125"/>
            <a:chExt cx="3619555" cy="445582"/>
          </a:xfrm>
        </p:grpSpPr>
        <p:sp>
          <p:nvSpPr>
            <p:cNvPr id="26" name="圆角矩形 72"/>
            <p:cNvSpPr>
              <a:spLocks noChangeArrowheads="1"/>
            </p:cNvSpPr>
            <p:nvPr/>
          </p:nvSpPr>
          <p:spPr bwMode="auto">
            <a:xfrm>
              <a:off x="-18906" y="322083"/>
              <a:ext cx="3619555" cy="412624"/>
            </a:xfrm>
            <a:prstGeom prst="roundRect">
              <a:avLst>
                <a:gd name="adj" fmla="val 16667"/>
              </a:avLst>
            </a:prstGeom>
            <a:solidFill>
              <a:srgbClr val="ABD5D1"/>
            </a:solidFill>
            <a:ln>
              <a:solidFill>
                <a:srgbClr val="5BADA5"/>
              </a:solidFill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7" name="矩形 73"/>
            <p:cNvSpPr>
              <a:spLocks noChangeArrowheads="1"/>
            </p:cNvSpPr>
            <p:nvPr/>
          </p:nvSpPr>
          <p:spPr bwMode="auto">
            <a:xfrm>
              <a:off x="310811" y="289125"/>
              <a:ext cx="3233835" cy="3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/>
              <a:r>
                <a:rPr lang="ru-RU" sz="1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Поддержка самозанятых граждан, </a:t>
              </a:r>
              <a:r>
                <a:rPr lang="ru-RU" sz="1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применяющих специальный </a:t>
              </a:r>
              <a:r>
                <a:rPr lang="ru-RU" sz="1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налоговый режим «Налог на профессиональный доход</a:t>
              </a:r>
              <a:r>
                <a:rPr lang="ru-RU" sz="1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»</a:t>
              </a:r>
              <a:endPara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组合 48"/>
          <p:cNvGrpSpPr>
            <a:grpSpLocks/>
          </p:cNvGrpSpPr>
          <p:nvPr/>
        </p:nvGrpSpPr>
        <p:grpSpPr bwMode="auto">
          <a:xfrm>
            <a:off x="3040354" y="5880700"/>
            <a:ext cx="7114506" cy="404770"/>
            <a:chOff x="-24705" y="281380"/>
            <a:chExt cx="4318874" cy="344016"/>
          </a:xfrm>
        </p:grpSpPr>
        <p:sp>
          <p:nvSpPr>
            <p:cNvPr id="29" name="圆角矩形 72"/>
            <p:cNvSpPr>
              <a:spLocks noChangeArrowheads="1"/>
            </p:cNvSpPr>
            <p:nvPr/>
          </p:nvSpPr>
          <p:spPr bwMode="auto">
            <a:xfrm>
              <a:off x="-24705" y="281380"/>
              <a:ext cx="3619555" cy="344016"/>
            </a:xfrm>
            <a:prstGeom prst="roundRect">
              <a:avLst>
                <a:gd name="adj" fmla="val 16667"/>
              </a:avLst>
            </a:prstGeom>
            <a:solidFill>
              <a:srgbClr val="ABD5D1"/>
            </a:solidFill>
            <a:ln>
              <a:solidFill>
                <a:srgbClr val="5BADA5"/>
              </a:solidFill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30" name="矩形 73"/>
            <p:cNvSpPr>
              <a:spLocks noChangeArrowheads="1"/>
            </p:cNvSpPr>
            <p:nvPr/>
          </p:nvSpPr>
          <p:spPr bwMode="auto">
            <a:xfrm>
              <a:off x="324334" y="314338"/>
              <a:ext cx="3969835" cy="253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Обеспечение мероприятий статистической информацией </a:t>
              </a:r>
              <a:r>
                <a:rPr lang="ru-RU" sz="1200" b="1" dirty="0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Петростата</a:t>
              </a:r>
              <a:endParaRPr lang="ru-RU" sz="1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698790" y="3721162"/>
            <a:ext cx="4297184" cy="286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молодежного 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предпринимательства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圆角矩形 10"/>
          <p:cNvSpPr>
            <a:spLocks noChangeArrowheads="1"/>
          </p:cNvSpPr>
          <p:nvPr/>
        </p:nvSpPr>
        <p:spPr bwMode="auto">
          <a:xfrm>
            <a:off x="3040278" y="2809103"/>
            <a:ext cx="649552" cy="665263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3" name="圆角矩形 10"/>
          <p:cNvSpPr>
            <a:spLocks noChangeArrowheads="1"/>
          </p:cNvSpPr>
          <p:nvPr/>
        </p:nvSpPr>
        <p:spPr bwMode="auto">
          <a:xfrm>
            <a:off x="3048592" y="5873578"/>
            <a:ext cx="614507" cy="431554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0,2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4" name="圆角矩形 10"/>
          <p:cNvSpPr>
            <a:spLocks noChangeArrowheads="1"/>
          </p:cNvSpPr>
          <p:nvPr/>
        </p:nvSpPr>
        <p:spPr bwMode="auto">
          <a:xfrm>
            <a:off x="3016773" y="5206314"/>
            <a:ext cx="739680" cy="593124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0,01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5" name="圆角矩形 10"/>
          <p:cNvSpPr>
            <a:spLocks noChangeArrowheads="1"/>
          </p:cNvSpPr>
          <p:nvPr/>
        </p:nvSpPr>
        <p:spPr bwMode="auto">
          <a:xfrm>
            <a:off x="3032117" y="4648721"/>
            <a:ext cx="732576" cy="499928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0,05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6" name="圆角矩形 10"/>
          <p:cNvSpPr>
            <a:spLocks noChangeArrowheads="1"/>
          </p:cNvSpPr>
          <p:nvPr/>
        </p:nvSpPr>
        <p:spPr bwMode="auto">
          <a:xfrm>
            <a:off x="3031525" y="4123718"/>
            <a:ext cx="766119" cy="455991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zh-CN" sz="2000" b="1" kern="0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0,05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7" name="圆角矩形 10"/>
          <p:cNvSpPr>
            <a:spLocks noChangeArrowheads="1"/>
          </p:cNvSpPr>
          <p:nvPr/>
        </p:nvSpPr>
        <p:spPr bwMode="auto">
          <a:xfrm>
            <a:off x="3056680" y="3581213"/>
            <a:ext cx="614507" cy="455328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0,1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05665" y="2115185"/>
            <a:ext cx="622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3,7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049722" y="3025579"/>
            <a:ext cx="557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Box 176"/>
          <p:cNvSpPr txBox="1">
            <a:spLocks noChangeArrowheads="1"/>
          </p:cNvSpPr>
          <p:nvPr/>
        </p:nvSpPr>
        <p:spPr bwMode="auto">
          <a:xfrm rot="16200000">
            <a:off x="1249042" y="3808893"/>
            <a:ext cx="267729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Комплексы процессных мероприятий</a:t>
            </a:r>
            <a:endParaRPr lang="en-US" sz="16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 Box 176"/>
          <p:cNvSpPr txBox="1">
            <a:spLocks noChangeArrowheads="1"/>
          </p:cNvSpPr>
          <p:nvPr/>
        </p:nvSpPr>
        <p:spPr bwMode="auto">
          <a:xfrm>
            <a:off x="8086222" y="1264674"/>
            <a:ext cx="109056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3" name="Group 9"/>
          <p:cNvGrpSpPr>
            <a:grpSpLocks/>
          </p:cNvGrpSpPr>
          <p:nvPr/>
        </p:nvGrpSpPr>
        <p:grpSpPr bwMode="gray">
          <a:xfrm rot="16000358">
            <a:off x="4468687" y="1501032"/>
            <a:ext cx="348208" cy="514897"/>
            <a:chOff x="927" y="1024"/>
            <a:chExt cx="3094" cy="2747"/>
          </a:xfrm>
          <a:solidFill>
            <a:srgbClr val="B22DB5"/>
          </a:solidFill>
        </p:grpSpPr>
        <p:sp>
          <p:nvSpPr>
            <p:cNvPr id="44" name="Freeform 10" descr="© INSCALE GmbH, 26.05.2010&#10;http://www.presentationload.com/"/>
            <p:cNvSpPr>
              <a:spLocks/>
            </p:cNvSpPr>
            <p:nvPr/>
          </p:nvSpPr>
          <p:spPr bwMode="gray">
            <a:xfrm>
              <a:off x="927" y="1100"/>
              <a:ext cx="647" cy="229"/>
            </a:xfrm>
            <a:custGeom>
              <a:avLst/>
              <a:gdLst/>
              <a:ahLst/>
              <a:cxnLst>
                <a:cxn ang="0">
                  <a:pos x="647" y="68"/>
                </a:cxn>
                <a:cxn ang="0">
                  <a:pos x="614" y="81"/>
                </a:cxn>
                <a:cxn ang="0">
                  <a:pos x="582" y="94"/>
                </a:cxn>
                <a:cxn ang="0">
                  <a:pos x="551" y="108"/>
                </a:cxn>
                <a:cxn ang="0">
                  <a:pos x="522" y="123"/>
                </a:cxn>
                <a:cxn ang="0">
                  <a:pos x="495" y="140"/>
                </a:cxn>
                <a:cxn ang="0">
                  <a:pos x="468" y="157"/>
                </a:cxn>
                <a:cxn ang="0">
                  <a:pos x="444" y="174"/>
                </a:cxn>
                <a:cxn ang="0">
                  <a:pos x="421" y="193"/>
                </a:cxn>
                <a:cxn ang="0">
                  <a:pos x="0" y="229"/>
                </a:cxn>
                <a:cxn ang="0">
                  <a:pos x="4" y="220"/>
                </a:cxn>
                <a:cxn ang="0">
                  <a:pos x="9" y="211"/>
                </a:cxn>
                <a:cxn ang="0">
                  <a:pos x="16" y="201"/>
                </a:cxn>
                <a:cxn ang="0">
                  <a:pos x="23" y="191"/>
                </a:cxn>
                <a:cxn ang="0">
                  <a:pos x="32" y="180"/>
                </a:cxn>
                <a:cxn ang="0">
                  <a:pos x="40" y="170"/>
                </a:cxn>
                <a:cxn ang="0">
                  <a:pos x="50" y="160"/>
                </a:cxn>
                <a:cxn ang="0">
                  <a:pos x="60" y="150"/>
                </a:cxn>
                <a:cxn ang="0">
                  <a:pos x="75" y="136"/>
                </a:cxn>
                <a:cxn ang="0">
                  <a:pos x="91" y="122"/>
                </a:cxn>
                <a:cxn ang="0">
                  <a:pos x="107" y="109"/>
                </a:cxn>
                <a:cxn ang="0">
                  <a:pos x="125" y="97"/>
                </a:cxn>
                <a:cxn ang="0">
                  <a:pos x="144" y="84"/>
                </a:cxn>
                <a:cxn ang="0">
                  <a:pos x="164" y="72"/>
                </a:cxn>
                <a:cxn ang="0">
                  <a:pos x="184" y="60"/>
                </a:cxn>
                <a:cxn ang="0">
                  <a:pos x="206" y="49"/>
                </a:cxn>
                <a:cxn ang="0">
                  <a:pos x="227" y="40"/>
                </a:cxn>
                <a:cxn ang="0">
                  <a:pos x="250" y="31"/>
                </a:cxn>
                <a:cxn ang="0">
                  <a:pos x="273" y="23"/>
                </a:cxn>
                <a:cxn ang="0">
                  <a:pos x="297" y="16"/>
                </a:cxn>
                <a:cxn ang="0">
                  <a:pos x="322" y="10"/>
                </a:cxn>
                <a:cxn ang="0">
                  <a:pos x="346" y="5"/>
                </a:cxn>
                <a:cxn ang="0">
                  <a:pos x="370" y="1"/>
                </a:cxn>
                <a:cxn ang="0">
                  <a:pos x="396" y="0"/>
                </a:cxn>
                <a:cxn ang="0">
                  <a:pos x="411" y="0"/>
                </a:cxn>
                <a:cxn ang="0">
                  <a:pos x="426" y="0"/>
                </a:cxn>
                <a:cxn ang="0">
                  <a:pos x="442" y="1"/>
                </a:cxn>
                <a:cxn ang="0">
                  <a:pos x="457" y="3"/>
                </a:cxn>
                <a:cxn ang="0">
                  <a:pos x="472" y="5"/>
                </a:cxn>
                <a:cxn ang="0">
                  <a:pos x="488" y="9"/>
                </a:cxn>
                <a:cxn ang="0">
                  <a:pos x="504" y="12"/>
                </a:cxn>
                <a:cxn ang="0">
                  <a:pos x="519" y="16"/>
                </a:cxn>
                <a:cxn ang="0">
                  <a:pos x="550" y="26"/>
                </a:cxn>
                <a:cxn ang="0">
                  <a:pos x="583" y="38"/>
                </a:cxn>
                <a:cxn ang="0">
                  <a:pos x="615" y="52"/>
                </a:cxn>
                <a:cxn ang="0">
                  <a:pos x="647" y="68"/>
                </a:cxn>
              </a:cxnLst>
              <a:rect l="0" t="0" r="r" b="b"/>
              <a:pathLst>
                <a:path w="647" h="229">
                  <a:moveTo>
                    <a:pt x="647" y="68"/>
                  </a:moveTo>
                  <a:lnTo>
                    <a:pt x="614" y="81"/>
                  </a:lnTo>
                  <a:lnTo>
                    <a:pt x="582" y="94"/>
                  </a:lnTo>
                  <a:lnTo>
                    <a:pt x="551" y="108"/>
                  </a:lnTo>
                  <a:lnTo>
                    <a:pt x="522" y="123"/>
                  </a:lnTo>
                  <a:lnTo>
                    <a:pt x="495" y="140"/>
                  </a:lnTo>
                  <a:lnTo>
                    <a:pt x="468" y="157"/>
                  </a:lnTo>
                  <a:lnTo>
                    <a:pt x="444" y="174"/>
                  </a:lnTo>
                  <a:lnTo>
                    <a:pt x="421" y="193"/>
                  </a:lnTo>
                  <a:lnTo>
                    <a:pt x="0" y="229"/>
                  </a:lnTo>
                  <a:lnTo>
                    <a:pt x="4" y="220"/>
                  </a:lnTo>
                  <a:lnTo>
                    <a:pt x="9" y="211"/>
                  </a:lnTo>
                  <a:lnTo>
                    <a:pt x="16" y="201"/>
                  </a:lnTo>
                  <a:lnTo>
                    <a:pt x="23" y="191"/>
                  </a:lnTo>
                  <a:lnTo>
                    <a:pt x="32" y="180"/>
                  </a:lnTo>
                  <a:lnTo>
                    <a:pt x="40" y="170"/>
                  </a:lnTo>
                  <a:lnTo>
                    <a:pt x="50" y="160"/>
                  </a:lnTo>
                  <a:lnTo>
                    <a:pt x="60" y="150"/>
                  </a:lnTo>
                  <a:lnTo>
                    <a:pt x="75" y="136"/>
                  </a:lnTo>
                  <a:lnTo>
                    <a:pt x="91" y="122"/>
                  </a:lnTo>
                  <a:lnTo>
                    <a:pt x="107" y="109"/>
                  </a:lnTo>
                  <a:lnTo>
                    <a:pt x="125" y="97"/>
                  </a:lnTo>
                  <a:lnTo>
                    <a:pt x="144" y="84"/>
                  </a:lnTo>
                  <a:lnTo>
                    <a:pt x="164" y="72"/>
                  </a:lnTo>
                  <a:lnTo>
                    <a:pt x="184" y="60"/>
                  </a:lnTo>
                  <a:lnTo>
                    <a:pt x="206" y="49"/>
                  </a:lnTo>
                  <a:lnTo>
                    <a:pt x="227" y="40"/>
                  </a:lnTo>
                  <a:lnTo>
                    <a:pt x="250" y="31"/>
                  </a:lnTo>
                  <a:lnTo>
                    <a:pt x="273" y="23"/>
                  </a:lnTo>
                  <a:lnTo>
                    <a:pt x="297" y="16"/>
                  </a:lnTo>
                  <a:lnTo>
                    <a:pt x="322" y="10"/>
                  </a:lnTo>
                  <a:lnTo>
                    <a:pt x="346" y="5"/>
                  </a:lnTo>
                  <a:lnTo>
                    <a:pt x="370" y="1"/>
                  </a:lnTo>
                  <a:lnTo>
                    <a:pt x="396" y="0"/>
                  </a:lnTo>
                  <a:lnTo>
                    <a:pt x="411" y="0"/>
                  </a:lnTo>
                  <a:lnTo>
                    <a:pt x="426" y="0"/>
                  </a:lnTo>
                  <a:lnTo>
                    <a:pt x="442" y="1"/>
                  </a:lnTo>
                  <a:lnTo>
                    <a:pt x="457" y="3"/>
                  </a:lnTo>
                  <a:lnTo>
                    <a:pt x="472" y="5"/>
                  </a:lnTo>
                  <a:lnTo>
                    <a:pt x="488" y="9"/>
                  </a:lnTo>
                  <a:lnTo>
                    <a:pt x="504" y="12"/>
                  </a:lnTo>
                  <a:lnTo>
                    <a:pt x="519" y="16"/>
                  </a:lnTo>
                  <a:lnTo>
                    <a:pt x="550" y="26"/>
                  </a:lnTo>
                  <a:lnTo>
                    <a:pt x="583" y="38"/>
                  </a:lnTo>
                  <a:lnTo>
                    <a:pt x="615" y="52"/>
                  </a:lnTo>
                  <a:lnTo>
                    <a:pt x="647" y="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45" name="Freeform 12" descr="© INSCALE GmbH, 26.05.2010&#10;http://www.presentationload.com/"/>
            <p:cNvSpPr>
              <a:spLocks/>
            </p:cNvSpPr>
            <p:nvPr/>
          </p:nvSpPr>
          <p:spPr bwMode="gray">
            <a:xfrm>
              <a:off x="1358" y="1024"/>
              <a:ext cx="2663" cy="2716"/>
            </a:xfrm>
            <a:custGeom>
              <a:avLst/>
              <a:gdLst/>
              <a:ahLst/>
              <a:cxnLst>
                <a:cxn ang="0">
                  <a:pos x="1456" y="1452"/>
                </a:cxn>
                <a:cxn ang="0">
                  <a:pos x="1362" y="1314"/>
                </a:cxn>
                <a:cxn ang="0">
                  <a:pos x="1240" y="1141"/>
                </a:cxn>
                <a:cxn ang="0">
                  <a:pos x="1095" y="943"/>
                </a:cxn>
                <a:cxn ang="0">
                  <a:pos x="1017" y="840"/>
                </a:cxn>
                <a:cxn ang="0">
                  <a:pos x="934" y="737"/>
                </a:cxn>
                <a:cxn ang="0">
                  <a:pos x="850" y="634"/>
                </a:cxn>
                <a:cxn ang="0">
                  <a:pos x="761" y="532"/>
                </a:cxn>
                <a:cxn ang="0">
                  <a:pos x="673" y="436"/>
                </a:cxn>
                <a:cxn ang="0">
                  <a:pos x="582" y="345"/>
                </a:cxn>
                <a:cxn ang="0">
                  <a:pos x="492" y="261"/>
                </a:cxn>
                <a:cxn ang="0">
                  <a:pos x="400" y="185"/>
                </a:cxn>
                <a:cxn ang="0">
                  <a:pos x="311" y="120"/>
                </a:cxn>
                <a:cxn ang="0">
                  <a:pos x="222" y="67"/>
                </a:cxn>
                <a:cxn ang="0">
                  <a:pos x="165" y="40"/>
                </a:cxn>
                <a:cxn ang="0">
                  <a:pos x="109" y="19"/>
                </a:cxn>
                <a:cxn ang="0">
                  <a:pos x="54" y="6"/>
                </a:cxn>
                <a:cxn ang="0">
                  <a:pos x="0" y="0"/>
                </a:cxn>
                <a:cxn ang="0">
                  <a:pos x="632" y="4"/>
                </a:cxn>
                <a:cxn ang="0">
                  <a:pos x="701" y="10"/>
                </a:cxn>
                <a:cxn ang="0">
                  <a:pos x="768" y="20"/>
                </a:cxn>
                <a:cxn ang="0">
                  <a:pos x="831" y="37"/>
                </a:cxn>
                <a:cxn ang="0">
                  <a:pos x="909" y="67"/>
                </a:cxn>
                <a:cxn ang="0">
                  <a:pos x="1008" y="111"/>
                </a:cxn>
                <a:cxn ang="0">
                  <a:pos x="1105" y="162"/>
                </a:cxn>
                <a:cxn ang="0">
                  <a:pos x="1202" y="217"/>
                </a:cxn>
                <a:cxn ang="0">
                  <a:pos x="1299" y="278"/>
                </a:cxn>
                <a:cxn ang="0">
                  <a:pos x="1393" y="342"/>
                </a:cxn>
                <a:cxn ang="0">
                  <a:pos x="1487" y="410"/>
                </a:cxn>
                <a:cxn ang="0">
                  <a:pos x="1579" y="482"/>
                </a:cxn>
                <a:cxn ang="0">
                  <a:pos x="1670" y="557"/>
                </a:cxn>
                <a:cxn ang="0">
                  <a:pos x="1760" y="633"/>
                </a:cxn>
                <a:cxn ang="0">
                  <a:pos x="1846" y="710"/>
                </a:cxn>
                <a:cxn ang="0">
                  <a:pos x="1930" y="789"/>
                </a:cxn>
                <a:cxn ang="0">
                  <a:pos x="2054" y="908"/>
                </a:cxn>
                <a:cxn ang="0">
                  <a:pos x="2207" y="1064"/>
                </a:cxn>
                <a:cxn ang="0">
                  <a:pos x="2663" y="995"/>
                </a:cxn>
                <a:cxn ang="0">
                  <a:pos x="972" y="1635"/>
                </a:cxn>
              </a:cxnLst>
              <a:rect l="0" t="0" r="r" b="b"/>
              <a:pathLst>
                <a:path w="2663" h="2716">
                  <a:moveTo>
                    <a:pt x="972" y="1635"/>
                  </a:moveTo>
                  <a:lnTo>
                    <a:pt x="1456" y="1452"/>
                  </a:lnTo>
                  <a:lnTo>
                    <a:pt x="1413" y="1389"/>
                  </a:lnTo>
                  <a:lnTo>
                    <a:pt x="1362" y="1314"/>
                  </a:lnTo>
                  <a:lnTo>
                    <a:pt x="1304" y="1231"/>
                  </a:lnTo>
                  <a:lnTo>
                    <a:pt x="1240" y="1141"/>
                  </a:lnTo>
                  <a:lnTo>
                    <a:pt x="1169" y="1044"/>
                  </a:lnTo>
                  <a:lnTo>
                    <a:pt x="1095" y="943"/>
                  </a:lnTo>
                  <a:lnTo>
                    <a:pt x="1057" y="892"/>
                  </a:lnTo>
                  <a:lnTo>
                    <a:pt x="1017" y="840"/>
                  </a:lnTo>
                  <a:lnTo>
                    <a:pt x="976" y="789"/>
                  </a:lnTo>
                  <a:lnTo>
                    <a:pt x="934" y="737"/>
                  </a:lnTo>
                  <a:lnTo>
                    <a:pt x="893" y="685"/>
                  </a:lnTo>
                  <a:lnTo>
                    <a:pt x="850" y="634"/>
                  </a:lnTo>
                  <a:lnTo>
                    <a:pt x="806" y="583"/>
                  </a:lnTo>
                  <a:lnTo>
                    <a:pt x="761" y="532"/>
                  </a:lnTo>
                  <a:lnTo>
                    <a:pt x="718" y="483"/>
                  </a:lnTo>
                  <a:lnTo>
                    <a:pt x="673" y="436"/>
                  </a:lnTo>
                  <a:lnTo>
                    <a:pt x="627" y="390"/>
                  </a:lnTo>
                  <a:lnTo>
                    <a:pt x="582" y="345"/>
                  </a:lnTo>
                  <a:lnTo>
                    <a:pt x="537" y="301"/>
                  </a:lnTo>
                  <a:lnTo>
                    <a:pt x="492" y="261"/>
                  </a:lnTo>
                  <a:lnTo>
                    <a:pt x="446" y="222"/>
                  </a:lnTo>
                  <a:lnTo>
                    <a:pt x="400" y="185"/>
                  </a:lnTo>
                  <a:lnTo>
                    <a:pt x="356" y="152"/>
                  </a:lnTo>
                  <a:lnTo>
                    <a:pt x="311" y="120"/>
                  </a:lnTo>
                  <a:lnTo>
                    <a:pt x="266" y="92"/>
                  </a:lnTo>
                  <a:lnTo>
                    <a:pt x="222" y="67"/>
                  </a:lnTo>
                  <a:lnTo>
                    <a:pt x="194" y="53"/>
                  </a:lnTo>
                  <a:lnTo>
                    <a:pt x="165" y="40"/>
                  </a:lnTo>
                  <a:lnTo>
                    <a:pt x="138" y="29"/>
                  </a:lnTo>
                  <a:lnTo>
                    <a:pt x="109" y="19"/>
                  </a:lnTo>
                  <a:lnTo>
                    <a:pt x="82" y="12"/>
                  </a:lnTo>
                  <a:lnTo>
                    <a:pt x="54" y="6"/>
                  </a:lnTo>
                  <a:lnTo>
                    <a:pt x="27" y="2"/>
                  </a:lnTo>
                  <a:lnTo>
                    <a:pt x="0" y="0"/>
                  </a:lnTo>
                  <a:lnTo>
                    <a:pt x="597" y="3"/>
                  </a:lnTo>
                  <a:lnTo>
                    <a:pt x="632" y="4"/>
                  </a:lnTo>
                  <a:lnTo>
                    <a:pt x="667" y="6"/>
                  </a:lnTo>
                  <a:lnTo>
                    <a:pt x="701" y="10"/>
                  </a:lnTo>
                  <a:lnTo>
                    <a:pt x="735" y="14"/>
                  </a:lnTo>
                  <a:lnTo>
                    <a:pt x="768" y="20"/>
                  </a:lnTo>
                  <a:lnTo>
                    <a:pt x="799" y="28"/>
                  </a:lnTo>
                  <a:lnTo>
                    <a:pt x="831" y="37"/>
                  </a:lnTo>
                  <a:lnTo>
                    <a:pt x="860" y="47"/>
                  </a:lnTo>
                  <a:lnTo>
                    <a:pt x="909" y="67"/>
                  </a:lnTo>
                  <a:lnTo>
                    <a:pt x="959" y="89"/>
                  </a:lnTo>
                  <a:lnTo>
                    <a:pt x="1008" y="111"/>
                  </a:lnTo>
                  <a:lnTo>
                    <a:pt x="1057" y="135"/>
                  </a:lnTo>
                  <a:lnTo>
                    <a:pt x="1105" y="162"/>
                  </a:lnTo>
                  <a:lnTo>
                    <a:pt x="1154" y="188"/>
                  </a:lnTo>
                  <a:lnTo>
                    <a:pt x="1202" y="217"/>
                  </a:lnTo>
                  <a:lnTo>
                    <a:pt x="1251" y="246"/>
                  </a:lnTo>
                  <a:lnTo>
                    <a:pt x="1299" y="278"/>
                  </a:lnTo>
                  <a:lnTo>
                    <a:pt x="1346" y="309"/>
                  </a:lnTo>
                  <a:lnTo>
                    <a:pt x="1393" y="342"/>
                  </a:lnTo>
                  <a:lnTo>
                    <a:pt x="1440" y="375"/>
                  </a:lnTo>
                  <a:lnTo>
                    <a:pt x="1487" y="410"/>
                  </a:lnTo>
                  <a:lnTo>
                    <a:pt x="1534" y="446"/>
                  </a:lnTo>
                  <a:lnTo>
                    <a:pt x="1579" y="482"/>
                  </a:lnTo>
                  <a:lnTo>
                    <a:pt x="1625" y="519"/>
                  </a:lnTo>
                  <a:lnTo>
                    <a:pt x="1670" y="557"/>
                  </a:lnTo>
                  <a:lnTo>
                    <a:pt x="1715" y="594"/>
                  </a:lnTo>
                  <a:lnTo>
                    <a:pt x="1760" y="633"/>
                  </a:lnTo>
                  <a:lnTo>
                    <a:pt x="1803" y="672"/>
                  </a:lnTo>
                  <a:lnTo>
                    <a:pt x="1846" y="710"/>
                  </a:lnTo>
                  <a:lnTo>
                    <a:pt x="1889" y="750"/>
                  </a:lnTo>
                  <a:lnTo>
                    <a:pt x="1930" y="789"/>
                  </a:lnTo>
                  <a:lnTo>
                    <a:pt x="1972" y="828"/>
                  </a:lnTo>
                  <a:lnTo>
                    <a:pt x="2054" y="908"/>
                  </a:lnTo>
                  <a:lnTo>
                    <a:pt x="2132" y="986"/>
                  </a:lnTo>
                  <a:lnTo>
                    <a:pt x="2207" y="1064"/>
                  </a:lnTo>
                  <a:lnTo>
                    <a:pt x="2280" y="1141"/>
                  </a:lnTo>
                  <a:lnTo>
                    <a:pt x="2663" y="995"/>
                  </a:lnTo>
                  <a:lnTo>
                    <a:pt x="2428" y="2716"/>
                  </a:lnTo>
                  <a:lnTo>
                    <a:pt x="972" y="163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reflection blurRad="6350" stA="70000" endPos="23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46" name="Freeform 13" descr="© INSCALE GmbH, 26.05.2010&#10;http://www.presentationload.com/"/>
            <p:cNvSpPr>
              <a:spLocks noEditPoints="1"/>
            </p:cNvSpPr>
            <p:nvPr/>
          </p:nvSpPr>
          <p:spPr bwMode="gray">
            <a:xfrm>
              <a:off x="927" y="1024"/>
              <a:ext cx="2864" cy="2747"/>
            </a:xfrm>
            <a:custGeom>
              <a:avLst/>
              <a:gdLst/>
              <a:ahLst/>
              <a:cxnLst>
                <a:cxn ang="0">
                  <a:pos x="1408" y="1635"/>
                </a:cxn>
                <a:cxn ang="0">
                  <a:pos x="2786" y="2747"/>
                </a:cxn>
                <a:cxn ang="0">
                  <a:pos x="1832" y="1475"/>
                </a:cxn>
                <a:cxn ang="0">
                  <a:pos x="1737" y="1336"/>
                </a:cxn>
                <a:cxn ang="0">
                  <a:pos x="1620" y="1170"/>
                </a:cxn>
                <a:cxn ang="0">
                  <a:pos x="1484" y="988"/>
                </a:cxn>
                <a:cxn ang="0">
                  <a:pos x="1337" y="799"/>
                </a:cxn>
                <a:cxn ang="0">
                  <a:pos x="1217" y="655"/>
                </a:cxn>
                <a:cxn ang="0">
                  <a:pos x="1093" y="518"/>
                </a:cxn>
                <a:cxn ang="0">
                  <a:pos x="1030" y="453"/>
                </a:cxn>
                <a:cxn ang="0">
                  <a:pos x="967" y="392"/>
                </a:cxn>
                <a:cxn ang="0">
                  <a:pos x="902" y="334"/>
                </a:cxn>
                <a:cxn ang="0">
                  <a:pos x="839" y="280"/>
                </a:cxn>
                <a:cxn ang="0">
                  <a:pos x="809" y="256"/>
                </a:cxn>
                <a:cxn ang="0">
                  <a:pos x="755" y="217"/>
                </a:cxn>
                <a:cxn ang="0">
                  <a:pos x="696" y="175"/>
                </a:cxn>
                <a:cxn ang="0">
                  <a:pos x="647" y="144"/>
                </a:cxn>
                <a:cxn ang="0">
                  <a:pos x="592" y="117"/>
                </a:cxn>
                <a:cxn ang="0">
                  <a:pos x="538" y="98"/>
                </a:cxn>
                <a:cxn ang="0">
                  <a:pos x="485" y="84"/>
                </a:cxn>
                <a:cxn ang="0">
                  <a:pos x="431" y="77"/>
                </a:cxn>
                <a:cxn ang="0">
                  <a:pos x="379" y="77"/>
                </a:cxn>
                <a:cxn ang="0">
                  <a:pos x="325" y="85"/>
                </a:cxn>
                <a:cxn ang="0">
                  <a:pos x="270" y="99"/>
                </a:cxn>
                <a:cxn ang="0">
                  <a:pos x="214" y="122"/>
                </a:cxn>
                <a:cxn ang="0">
                  <a:pos x="169" y="145"/>
                </a:cxn>
                <a:cxn ang="0">
                  <a:pos x="128" y="170"/>
                </a:cxn>
                <a:cxn ang="0">
                  <a:pos x="93" y="197"/>
                </a:cxn>
                <a:cxn ang="0">
                  <a:pos x="60" y="226"/>
                </a:cxn>
                <a:cxn ang="0">
                  <a:pos x="40" y="246"/>
                </a:cxn>
                <a:cxn ang="0">
                  <a:pos x="23" y="267"/>
                </a:cxn>
                <a:cxn ang="0">
                  <a:pos x="9" y="287"/>
                </a:cxn>
                <a:cxn ang="0">
                  <a:pos x="0" y="305"/>
                </a:cxn>
                <a:cxn ang="0">
                  <a:pos x="8" y="239"/>
                </a:cxn>
                <a:cxn ang="0">
                  <a:pos x="29" y="205"/>
                </a:cxn>
                <a:cxn ang="0">
                  <a:pos x="52" y="173"/>
                </a:cxn>
                <a:cxn ang="0">
                  <a:pos x="78" y="144"/>
                </a:cxn>
                <a:cxn ang="0">
                  <a:pos x="108" y="117"/>
                </a:cxn>
                <a:cxn ang="0">
                  <a:pos x="139" y="94"/>
                </a:cxn>
                <a:cxn ang="0">
                  <a:pos x="173" y="72"/>
                </a:cxn>
                <a:cxn ang="0">
                  <a:pos x="208" y="53"/>
                </a:cxn>
                <a:cxn ang="0">
                  <a:pos x="255" y="32"/>
                </a:cxn>
                <a:cxn ang="0">
                  <a:pos x="313" y="13"/>
                </a:cxn>
                <a:cxn ang="0">
                  <a:pos x="368" y="2"/>
                </a:cxn>
                <a:cxn ang="0">
                  <a:pos x="422" y="0"/>
                </a:cxn>
                <a:cxn ang="0">
                  <a:pos x="476" y="4"/>
                </a:cxn>
                <a:cxn ang="0">
                  <a:pos x="528" y="14"/>
                </a:cxn>
                <a:cxn ang="0">
                  <a:pos x="580" y="32"/>
                </a:cxn>
                <a:cxn ang="0">
                  <a:pos x="632" y="54"/>
                </a:cxn>
                <a:cxn ang="0">
                  <a:pos x="702" y="92"/>
                </a:cxn>
                <a:cxn ang="0">
                  <a:pos x="792" y="152"/>
                </a:cxn>
                <a:cxn ang="0">
                  <a:pos x="882" y="222"/>
                </a:cxn>
                <a:cxn ang="0">
                  <a:pos x="973" y="301"/>
                </a:cxn>
                <a:cxn ang="0">
                  <a:pos x="1063" y="390"/>
                </a:cxn>
                <a:cxn ang="0">
                  <a:pos x="1154" y="483"/>
                </a:cxn>
                <a:cxn ang="0">
                  <a:pos x="1242" y="583"/>
                </a:cxn>
                <a:cxn ang="0">
                  <a:pos x="1329" y="685"/>
                </a:cxn>
                <a:cxn ang="0">
                  <a:pos x="1412" y="789"/>
                </a:cxn>
                <a:cxn ang="0">
                  <a:pos x="1493" y="892"/>
                </a:cxn>
                <a:cxn ang="0">
                  <a:pos x="1605" y="1044"/>
                </a:cxn>
                <a:cxn ang="0">
                  <a:pos x="1740" y="1231"/>
                </a:cxn>
                <a:cxn ang="0">
                  <a:pos x="1849" y="1389"/>
                </a:cxn>
                <a:cxn ang="0">
                  <a:pos x="1832" y="1475"/>
                </a:cxn>
              </a:cxnLst>
              <a:rect l="0" t="0" r="r" b="b"/>
              <a:pathLst>
                <a:path w="2864" h="2747">
                  <a:moveTo>
                    <a:pt x="1383" y="1707"/>
                  </a:moveTo>
                  <a:lnTo>
                    <a:pt x="1408" y="1635"/>
                  </a:lnTo>
                  <a:lnTo>
                    <a:pt x="2864" y="2716"/>
                  </a:lnTo>
                  <a:lnTo>
                    <a:pt x="2786" y="2747"/>
                  </a:lnTo>
                  <a:lnTo>
                    <a:pt x="1383" y="1707"/>
                  </a:lnTo>
                  <a:close/>
                  <a:moveTo>
                    <a:pt x="1832" y="1475"/>
                  </a:moveTo>
                  <a:lnTo>
                    <a:pt x="1788" y="1409"/>
                  </a:lnTo>
                  <a:lnTo>
                    <a:pt x="1737" y="1336"/>
                  </a:lnTo>
                  <a:lnTo>
                    <a:pt x="1681" y="1255"/>
                  </a:lnTo>
                  <a:lnTo>
                    <a:pt x="1620" y="1170"/>
                  </a:lnTo>
                  <a:lnTo>
                    <a:pt x="1554" y="1081"/>
                  </a:lnTo>
                  <a:lnTo>
                    <a:pt x="1484" y="988"/>
                  </a:lnTo>
                  <a:lnTo>
                    <a:pt x="1412" y="893"/>
                  </a:lnTo>
                  <a:lnTo>
                    <a:pt x="1337" y="799"/>
                  </a:lnTo>
                  <a:lnTo>
                    <a:pt x="1277" y="726"/>
                  </a:lnTo>
                  <a:lnTo>
                    <a:pt x="1217" y="655"/>
                  </a:lnTo>
                  <a:lnTo>
                    <a:pt x="1155" y="586"/>
                  </a:lnTo>
                  <a:lnTo>
                    <a:pt x="1093" y="518"/>
                  </a:lnTo>
                  <a:lnTo>
                    <a:pt x="1061" y="485"/>
                  </a:lnTo>
                  <a:lnTo>
                    <a:pt x="1030" y="453"/>
                  </a:lnTo>
                  <a:lnTo>
                    <a:pt x="998" y="422"/>
                  </a:lnTo>
                  <a:lnTo>
                    <a:pt x="967" y="392"/>
                  </a:lnTo>
                  <a:lnTo>
                    <a:pt x="934" y="362"/>
                  </a:lnTo>
                  <a:lnTo>
                    <a:pt x="902" y="334"/>
                  </a:lnTo>
                  <a:lnTo>
                    <a:pt x="871" y="306"/>
                  </a:lnTo>
                  <a:lnTo>
                    <a:pt x="839" y="280"/>
                  </a:lnTo>
                  <a:lnTo>
                    <a:pt x="828" y="271"/>
                  </a:lnTo>
                  <a:lnTo>
                    <a:pt x="809" y="256"/>
                  </a:lnTo>
                  <a:lnTo>
                    <a:pt x="783" y="238"/>
                  </a:lnTo>
                  <a:lnTo>
                    <a:pt x="755" y="217"/>
                  </a:lnTo>
                  <a:lnTo>
                    <a:pt x="725" y="195"/>
                  </a:lnTo>
                  <a:lnTo>
                    <a:pt x="696" y="175"/>
                  </a:lnTo>
                  <a:lnTo>
                    <a:pt x="668" y="158"/>
                  </a:lnTo>
                  <a:lnTo>
                    <a:pt x="647" y="144"/>
                  </a:lnTo>
                  <a:lnTo>
                    <a:pt x="620" y="130"/>
                  </a:lnTo>
                  <a:lnTo>
                    <a:pt x="592" y="117"/>
                  </a:lnTo>
                  <a:lnTo>
                    <a:pt x="565" y="107"/>
                  </a:lnTo>
                  <a:lnTo>
                    <a:pt x="538" y="98"/>
                  </a:lnTo>
                  <a:lnTo>
                    <a:pt x="512" y="90"/>
                  </a:lnTo>
                  <a:lnTo>
                    <a:pt x="485" y="84"/>
                  </a:lnTo>
                  <a:lnTo>
                    <a:pt x="458" y="79"/>
                  </a:lnTo>
                  <a:lnTo>
                    <a:pt x="431" y="77"/>
                  </a:lnTo>
                  <a:lnTo>
                    <a:pt x="405" y="76"/>
                  </a:lnTo>
                  <a:lnTo>
                    <a:pt x="379" y="77"/>
                  </a:lnTo>
                  <a:lnTo>
                    <a:pt x="352" y="79"/>
                  </a:lnTo>
                  <a:lnTo>
                    <a:pt x="325" y="85"/>
                  </a:lnTo>
                  <a:lnTo>
                    <a:pt x="297" y="91"/>
                  </a:lnTo>
                  <a:lnTo>
                    <a:pt x="270" y="99"/>
                  </a:lnTo>
                  <a:lnTo>
                    <a:pt x="242" y="110"/>
                  </a:lnTo>
                  <a:lnTo>
                    <a:pt x="214" y="122"/>
                  </a:lnTo>
                  <a:lnTo>
                    <a:pt x="191" y="132"/>
                  </a:lnTo>
                  <a:lnTo>
                    <a:pt x="169" y="145"/>
                  </a:lnTo>
                  <a:lnTo>
                    <a:pt x="149" y="157"/>
                  </a:lnTo>
                  <a:lnTo>
                    <a:pt x="128" y="170"/>
                  </a:lnTo>
                  <a:lnTo>
                    <a:pt x="110" y="183"/>
                  </a:lnTo>
                  <a:lnTo>
                    <a:pt x="93" y="197"/>
                  </a:lnTo>
                  <a:lnTo>
                    <a:pt x="75" y="212"/>
                  </a:lnTo>
                  <a:lnTo>
                    <a:pt x="60" y="226"/>
                  </a:lnTo>
                  <a:lnTo>
                    <a:pt x="50" y="236"/>
                  </a:lnTo>
                  <a:lnTo>
                    <a:pt x="40" y="246"/>
                  </a:lnTo>
                  <a:lnTo>
                    <a:pt x="32" y="256"/>
                  </a:lnTo>
                  <a:lnTo>
                    <a:pt x="23" y="267"/>
                  </a:lnTo>
                  <a:lnTo>
                    <a:pt x="16" y="277"/>
                  </a:lnTo>
                  <a:lnTo>
                    <a:pt x="9" y="287"/>
                  </a:lnTo>
                  <a:lnTo>
                    <a:pt x="4" y="296"/>
                  </a:lnTo>
                  <a:lnTo>
                    <a:pt x="0" y="305"/>
                  </a:lnTo>
                  <a:lnTo>
                    <a:pt x="0" y="257"/>
                  </a:lnTo>
                  <a:lnTo>
                    <a:pt x="8" y="239"/>
                  </a:lnTo>
                  <a:lnTo>
                    <a:pt x="18" y="221"/>
                  </a:lnTo>
                  <a:lnTo>
                    <a:pt x="29" y="205"/>
                  </a:lnTo>
                  <a:lnTo>
                    <a:pt x="40" y="188"/>
                  </a:lnTo>
                  <a:lnTo>
                    <a:pt x="52" y="173"/>
                  </a:lnTo>
                  <a:lnTo>
                    <a:pt x="65" y="158"/>
                  </a:lnTo>
                  <a:lnTo>
                    <a:pt x="78" y="144"/>
                  </a:lnTo>
                  <a:lnTo>
                    <a:pt x="93" y="130"/>
                  </a:lnTo>
                  <a:lnTo>
                    <a:pt x="108" y="117"/>
                  </a:lnTo>
                  <a:lnTo>
                    <a:pt x="123" y="105"/>
                  </a:lnTo>
                  <a:lnTo>
                    <a:pt x="139" y="94"/>
                  </a:lnTo>
                  <a:lnTo>
                    <a:pt x="156" y="82"/>
                  </a:lnTo>
                  <a:lnTo>
                    <a:pt x="173" y="72"/>
                  </a:lnTo>
                  <a:lnTo>
                    <a:pt x="190" y="62"/>
                  </a:lnTo>
                  <a:lnTo>
                    <a:pt x="208" y="53"/>
                  </a:lnTo>
                  <a:lnTo>
                    <a:pt x="226" y="45"/>
                  </a:lnTo>
                  <a:lnTo>
                    <a:pt x="255" y="32"/>
                  </a:lnTo>
                  <a:lnTo>
                    <a:pt x="285" y="21"/>
                  </a:lnTo>
                  <a:lnTo>
                    <a:pt x="313" y="13"/>
                  </a:lnTo>
                  <a:lnTo>
                    <a:pt x="341" y="7"/>
                  </a:lnTo>
                  <a:lnTo>
                    <a:pt x="368" y="2"/>
                  </a:lnTo>
                  <a:lnTo>
                    <a:pt x="396" y="0"/>
                  </a:lnTo>
                  <a:lnTo>
                    <a:pt x="422" y="0"/>
                  </a:lnTo>
                  <a:lnTo>
                    <a:pt x="450" y="1"/>
                  </a:lnTo>
                  <a:lnTo>
                    <a:pt x="476" y="4"/>
                  </a:lnTo>
                  <a:lnTo>
                    <a:pt x="502" y="8"/>
                  </a:lnTo>
                  <a:lnTo>
                    <a:pt x="528" y="14"/>
                  </a:lnTo>
                  <a:lnTo>
                    <a:pt x="555" y="22"/>
                  </a:lnTo>
                  <a:lnTo>
                    <a:pt x="580" y="32"/>
                  </a:lnTo>
                  <a:lnTo>
                    <a:pt x="606" y="42"/>
                  </a:lnTo>
                  <a:lnTo>
                    <a:pt x="632" y="54"/>
                  </a:lnTo>
                  <a:lnTo>
                    <a:pt x="658" y="67"/>
                  </a:lnTo>
                  <a:lnTo>
                    <a:pt x="702" y="92"/>
                  </a:lnTo>
                  <a:lnTo>
                    <a:pt x="747" y="120"/>
                  </a:lnTo>
                  <a:lnTo>
                    <a:pt x="792" y="152"/>
                  </a:lnTo>
                  <a:lnTo>
                    <a:pt x="836" y="185"/>
                  </a:lnTo>
                  <a:lnTo>
                    <a:pt x="882" y="222"/>
                  </a:lnTo>
                  <a:lnTo>
                    <a:pt x="928" y="261"/>
                  </a:lnTo>
                  <a:lnTo>
                    <a:pt x="973" y="301"/>
                  </a:lnTo>
                  <a:lnTo>
                    <a:pt x="1018" y="345"/>
                  </a:lnTo>
                  <a:lnTo>
                    <a:pt x="1063" y="390"/>
                  </a:lnTo>
                  <a:lnTo>
                    <a:pt x="1109" y="436"/>
                  </a:lnTo>
                  <a:lnTo>
                    <a:pt x="1154" y="483"/>
                  </a:lnTo>
                  <a:lnTo>
                    <a:pt x="1197" y="532"/>
                  </a:lnTo>
                  <a:lnTo>
                    <a:pt x="1242" y="583"/>
                  </a:lnTo>
                  <a:lnTo>
                    <a:pt x="1286" y="634"/>
                  </a:lnTo>
                  <a:lnTo>
                    <a:pt x="1329" y="685"/>
                  </a:lnTo>
                  <a:lnTo>
                    <a:pt x="1370" y="737"/>
                  </a:lnTo>
                  <a:lnTo>
                    <a:pt x="1412" y="789"/>
                  </a:lnTo>
                  <a:lnTo>
                    <a:pt x="1453" y="840"/>
                  </a:lnTo>
                  <a:lnTo>
                    <a:pt x="1493" y="892"/>
                  </a:lnTo>
                  <a:lnTo>
                    <a:pt x="1531" y="943"/>
                  </a:lnTo>
                  <a:lnTo>
                    <a:pt x="1605" y="1044"/>
                  </a:lnTo>
                  <a:lnTo>
                    <a:pt x="1676" y="1141"/>
                  </a:lnTo>
                  <a:lnTo>
                    <a:pt x="1740" y="1231"/>
                  </a:lnTo>
                  <a:lnTo>
                    <a:pt x="1798" y="1314"/>
                  </a:lnTo>
                  <a:lnTo>
                    <a:pt x="1849" y="1389"/>
                  </a:lnTo>
                  <a:lnTo>
                    <a:pt x="1892" y="1452"/>
                  </a:lnTo>
                  <a:lnTo>
                    <a:pt x="1832" y="14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13316" name="AutoShape 4" descr="https://sun9-52.userapi.com/impg/RGuGgLnYupmlIOfKXeXFId6ISAw7NSgJvGoucg/uTOG7ceyAgw.jpg?size=1368x790&amp;quality=96&amp;sign=674c1642c7e3a0dd2e7de52ca83c1b7a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"/>
                            </p:stCondLst>
                            <p:childTnLst>
                              <p:par>
                                <p:cTn id="4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700"/>
                            </p:stCondLst>
                            <p:childTnLst>
                              <p:par>
                                <p:cTn id="5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00"/>
                            </p:stCondLst>
                            <p:childTnLst>
                              <p:par>
                                <p:cTn id="5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 autoUpdateAnimBg="0"/>
      <p:bldP spid="32" grpId="0" bldLvl="0" animBg="1" autoUpdateAnimBg="0"/>
      <p:bldP spid="33" grpId="0" bldLvl="0" animBg="1" autoUpdateAnimBg="0"/>
      <p:bldP spid="34" grpId="0" bldLvl="0" animBg="1" autoUpdateAnimBg="0"/>
      <p:bldP spid="35" grpId="0" bldLvl="0" animBg="1" autoUpdateAnimBg="0"/>
      <p:bldP spid="36" grpId="0" bldLvl="0" animBg="1" autoUpdateAnimBg="0"/>
      <p:bldP spid="37" grpId="0" bldLvl="0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238092" y="362466"/>
            <a:ext cx="7642297" cy="1005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МП «Физическая культура, </a:t>
            </a:r>
          </a:p>
          <a:p>
            <a:pPr lvl="0"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спорт и молодежная политика»</a:t>
            </a: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69643" y="0"/>
            <a:ext cx="7743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№28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91401" y="1231786"/>
            <a:ext cx="25664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57,3</a:t>
            </a:r>
            <a:endParaRPr lang="ru-RU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1521" y="1237505"/>
            <a:ext cx="31139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10% к 2023 году</a:t>
            </a:r>
            <a:endParaRPr lang="ru-RU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9"/>
          <p:cNvGrpSpPr>
            <a:grpSpLocks/>
          </p:cNvGrpSpPr>
          <p:nvPr/>
        </p:nvGrpSpPr>
        <p:grpSpPr bwMode="gray">
          <a:xfrm rot="20095745">
            <a:off x="3885320" y="1279249"/>
            <a:ext cx="370748" cy="511247"/>
            <a:chOff x="927" y="1024"/>
            <a:chExt cx="3094" cy="2747"/>
          </a:xfrm>
        </p:grpSpPr>
        <p:sp>
          <p:nvSpPr>
            <p:cNvPr id="9" name="Freeform 10" descr="© INSCALE GmbH, 26.05.2010&#10;http://www.presentationload.com/"/>
            <p:cNvSpPr>
              <a:spLocks/>
            </p:cNvSpPr>
            <p:nvPr/>
          </p:nvSpPr>
          <p:spPr bwMode="gray">
            <a:xfrm>
              <a:off x="927" y="1100"/>
              <a:ext cx="647" cy="229"/>
            </a:xfrm>
            <a:custGeom>
              <a:avLst/>
              <a:gdLst/>
              <a:ahLst/>
              <a:cxnLst>
                <a:cxn ang="0">
                  <a:pos x="647" y="68"/>
                </a:cxn>
                <a:cxn ang="0">
                  <a:pos x="614" y="81"/>
                </a:cxn>
                <a:cxn ang="0">
                  <a:pos x="582" y="94"/>
                </a:cxn>
                <a:cxn ang="0">
                  <a:pos x="551" y="108"/>
                </a:cxn>
                <a:cxn ang="0">
                  <a:pos x="522" y="123"/>
                </a:cxn>
                <a:cxn ang="0">
                  <a:pos x="495" y="140"/>
                </a:cxn>
                <a:cxn ang="0">
                  <a:pos x="468" y="157"/>
                </a:cxn>
                <a:cxn ang="0">
                  <a:pos x="444" y="174"/>
                </a:cxn>
                <a:cxn ang="0">
                  <a:pos x="421" y="193"/>
                </a:cxn>
                <a:cxn ang="0">
                  <a:pos x="0" y="229"/>
                </a:cxn>
                <a:cxn ang="0">
                  <a:pos x="4" y="220"/>
                </a:cxn>
                <a:cxn ang="0">
                  <a:pos x="9" y="211"/>
                </a:cxn>
                <a:cxn ang="0">
                  <a:pos x="16" y="201"/>
                </a:cxn>
                <a:cxn ang="0">
                  <a:pos x="23" y="191"/>
                </a:cxn>
                <a:cxn ang="0">
                  <a:pos x="32" y="180"/>
                </a:cxn>
                <a:cxn ang="0">
                  <a:pos x="40" y="170"/>
                </a:cxn>
                <a:cxn ang="0">
                  <a:pos x="50" y="160"/>
                </a:cxn>
                <a:cxn ang="0">
                  <a:pos x="60" y="150"/>
                </a:cxn>
                <a:cxn ang="0">
                  <a:pos x="75" y="136"/>
                </a:cxn>
                <a:cxn ang="0">
                  <a:pos x="91" y="122"/>
                </a:cxn>
                <a:cxn ang="0">
                  <a:pos x="107" y="109"/>
                </a:cxn>
                <a:cxn ang="0">
                  <a:pos x="125" y="97"/>
                </a:cxn>
                <a:cxn ang="0">
                  <a:pos x="144" y="84"/>
                </a:cxn>
                <a:cxn ang="0">
                  <a:pos x="164" y="72"/>
                </a:cxn>
                <a:cxn ang="0">
                  <a:pos x="184" y="60"/>
                </a:cxn>
                <a:cxn ang="0">
                  <a:pos x="206" y="49"/>
                </a:cxn>
                <a:cxn ang="0">
                  <a:pos x="227" y="40"/>
                </a:cxn>
                <a:cxn ang="0">
                  <a:pos x="250" y="31"/>
                </a:cxn>
                <a:cxn ang="0">
                  <a:pos x="273" y="23"/>
                </a:cxn>
                <a:cxn ang="0">
                  <a:pos x="297" y="16"/>
                </a:cxn>
                <a:cxn ang="0">
                  <a:pos x="322" y="10"/>
                </a:cxn>
                <a:cxn ang="0">
                  <a:pos x="346" y="5"/>
                </a:cxn>
                <a:cxn ang="0">
                  <a:pos x="370" y="1"/>
                </a:cxn>
                <a:cxn ang="0">
                  <a:pos x="396" y="0"/>
                </a:cxn>
                <a:cxn ang="0">
                  <a:pos x="411" y="0"/>
                </a:cxn>
                <a:cxn ang="0">
                  <a:pos x="426" y="0"/>
                </a:cxn>
                <a:cxn ang="0">
                  <a:pos x="442" y="1"/>
                </a:cxn>
                <a:cxn ang="0">
                  <a:pos x="457" y="3"/>
                </a:cxn>
                <a:cxn ang="0">
                  <a:pos x="472" y="5"/>
                </a:cxn>
                <a:cxn ang="0">
                  <a:pos x="488" y="9"/>
                </a:cxn>
                <a:cxn ang="0">
                  <a:pos x="504" y="12"/>
                </a:cxn>
                <a:cxn ang="0">
                  <a:pos x="519" y="16"/>
                </a:cxn>
                <a:cxn ang="0">
                  <a:pos x="550" y="26"/>
                </a:cxn>
                <a:cxn ang="0">
                  <a:pos x="583" y="38"/>
                </a:cxn>
                <a:cxn ang="0">
                  <a:pos x="615" y="52"/>
                </a:cxn>
                <a:cxn ang="0">
                  <a:pos x="647" y="68"/>
                </a:cxn>
              </a:cxnLst>
              <a:rect l="0" t="0" r="r" b="b"/>
              <a:pathLst>
                <a:path w="647" h="229">
                  <a:moveTo>
                    <a:pt x="647" y="68"/>
                  </a:moveTo>
                  <a:lnTo>
                    <a:pt x="614" y="81"/>
                  </a:lnTo>
                  <a:lnTo>
                    <a:pt x="582" y="94"/>
                  </a:lnTo>
                  <a:lnTo>
                    <a:pt x="551" y="108"/>
                  </a:lnTo>
                  <a:lnTo>
                    <a:pt x="522" y="123"/>
                  </a:lnTo>
                  <a:lnTo>
                    <a:pt x="495" y="140"/>
                  </a:lnTo>
                  <a:lnTo>
                    <a:pt x="468" y="157"/>
                  </a:lnTo>
                  <a:lnTo>
                    <a:pt x="444" y="174"/>
                  </a:lnTo>
                  <a:lnTo>
                    <a:pt x="421" y="193"/>
                  </a:lnTo>
                  <a:lnTo>
                    <a:pt x="0" y="229"/>
                  </a:lnTo>
                  <a:lnTo>
                    <a:pt x="4" y="220"/>
                  </a:lnTo>
                  <a:lnTo>
                    <a:pt x="9" y="211"/>
                  </a:lnTo>
                  <a:lnTo>
                    <a:pt x="16" y="201"/>
                  </a:lnTo>
                  <a:lnTo>
                    <a:pt x="23" y="191"/>
                  </a:lnTo>
                  <a:lnTo>
                    <a:pt x="32" y="180"/>
                  </a:lnTo>
                  <a:lnTo>
                    <a:pt x="40" y="170"/>
                  </a:lnTo>
                  <a:lnTo>
                    <a:pt x="50" y="160"/>
                  </a:lnTo>
                  <a:lnTo>
                    <a:pt x="60" y="150"/>
                  </a:lnTo>
                  <a:lnTo>
                    <a:pt x="75" y="136"/>
                  </a:lnTo>
                  <a:lnTo>
                    <a:pt x="91" y="122"/>
                  </a:lnTo>
                  <a:lnTo>
                    <a:pt x="107" y="109"/>
                  </a:lnTo>
                  <a:lnTo>
                    <a:pt x="125" y="97"/>
                  </a:lnTo>
                  <a:lnTo>
                    <a:pt x="144" y="84"/>
                  </a:lnTo>
                  <a:lnTo>
                    <a:pt x="164" y="72"/>
                  </a:lnTo>
                  <a:lnTo>
                    <a:pt x="184" y="60"/>
                  </a:lnTo>
                  <a:lnTo>
                    <a:pt x="206" y="49"/>
                  </a:lnTo>
                  <a:lnTo>
                    <a:pt x="227" y="40"/>
                  </a:lnTo>
                  <a:lnTo>
                    <a:pt x="250" y="31"/>
                  </a:lnTo>
                  <a:lnTo>
                    <a:pt x="273" y="23"/>
                  </a:lnTo>
                  <a:lnTo>
                    <a:pt x="297" y="16"/>
                  </a:lnTo>
                  <a:lnTo>
                    <a:pt x="322" y="10"/>
                  </a:lnTo>
                  <a:lnTo>
                    <a:pt x="346" y="5"/>
                  </a:lnTo>
                  <a:lnTo>
                    <a:pt x="370" y="1"/>
                  </a:lnTo>
                  <a:lnTo>
                    <a:pt x="396" y="0"/>
                  </a:lnTo>
                  <a:lnTo>
                    <a:pt x="411" y="0"/>
                  </a:lnTo>
                  <a:lnTo>
                    <a:pt x="426" y="0"/>
                  </a:lnTo>
                  <a:lnTo>
                    <a:pt x="442" y="1"/>
                  </a:lnTo>
                  <a:lnTo>
                    <a:pt x="457" y="3"/>
                  </a:lnTo>
                  <a:lnTo>
                    <a:pt x="472" y="5"/>
                  </a:lnTo>
                  <a:lnTo>
                    <a:pt x="488" y="9"/>
                  </a:lnTo>
                  <a:lnTo>
                    <a:pt x="504" y="12"/>
                  </a:lnTo>
                  <a:lnTo>
                    <a:pt x="519" y="16"/>
                  </a:lnTo>
                  <a:lnTo>
                    <a:pt x="550" y="26"/>
                  </a:lnTo>
                  <a:lnTo>
                    <a:pt x="583" y="38"/>
                  </a:lnTo>
                  <a:lnTo>
                    <a:pt x="615" y="52"/>
                  </a:lnTo>
                  <a:lnTo>
                    <a:pt x="647" y="68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16200000" scaled="1"/>
            </a:gradFill>
            <a:ln w="9525">
              <a:noFill/>
              <a:round/>
              <a:headEnd/>
              <a:tailEnd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endParaRPr lang="en-GB" sz="2600" dirty="0"/>
            </a:p>
          </p:txBody>
        </p:sp>
        <p:sp>
          <p:nvSpPr>
            <p:cNvPr id="10" name="Freeform 12" descr="© INSCALE GmbH, 26.05.2010&#10;http://www.presentationload.com/"/>
            <p:cNvSpPr>
              <a:spLocks/>
            </p:cNvSpPr>
            <p:nvPr/>
          </p:nvSpPr>
          <p:spPr bwMode="gray">
            <a:xfrm>
              <a:off x="1358" y="1024"/>
              <a:ext cx="2663" cy="2716"/>
            </a:xfrm>
            <a:custGeom>
              <a:avLst/>
              <a:gdLst/>
              <a:ahLst/>
              <a:cxnLst>
                <a:cxn ang="0">
                  <a:pos x="1456" y="1452"/>
                </a:cxn>
                <a:cxn ang="0">
                  <a:pos x="1362" y="1314"/>
                </a:cxn>
                <a:cxn ang="0">
                  <a:pos x="1240" y="1141"/>
                </a:cxn>
                <a:cxn ang="0">
                  <a:pos x="1095" y="943"/>
                </a:cxn>
                <a:cxn ang="0">
                  <a:pos x="1017" y="840"/>
                </a:cxn>
                <a:cxn ang="0">
                  <a:pos x="934" y="737"/>
                </a:cxn>
                <a:cxn ang="0">
                  <a:pos x="850" y="634"/>
                </a:cxn>
                <a:cxn ang="0">
                  <a:pos x="761" y="532"/>
                </a:cxn>
                <a:cxn ang="0">
                  <a:pos x="673" y="436"/>
                </a:cxn>
                <a:cxn ang="0">
                  <a:pos x="582" y="345"/>
                </a:cxn>
                <a:cxn ang="0">
                  <a:pos x="492" y="261"/>
                </a:cxn>
                <a:cxn ang="0">
                  <a:pos x="400" y="185"/>
                </a:cxn>
                <a:cxn ang="0">
                  <a:pos x="311" y="120"/>
                </a:cxn>
                <a:cxn ang="0">
                  <a:pos x="222" y="67"/>
                </a:cxn>
                <a:cxn ang="0">
                  <a:pos x="165" y="40"/>
                </a:cxn>
                <a:cxn ang="0">
                  <a:pos x="109" y="19"/>
                </a:cxn>
                <a:cxn ang="0">
                  <a:pos x="54" y="6"/>
                </a:cxn>
                <a:cxn ang="0">
                  <a:pos x="0" y="0"/>
                </a:cxn>
                <a:cxn ang="0">
                  <a:pos x="632" y="4"/>
                </a:cxn>
                <a:cxn ang="0">
                  <a:pos x="701" y="10"/>
                </a:cxn>
                <a:cxn ang="0">
                  <a:pos x="768" y="20"/>
                </a:cxn>
                <a:cxn ang="0">
                  <a:pos x="831" y="37"/>
                </a:cxn>
                <a:cxn ang="0">
                  <a:pos x="909" y="67"/>
                </a:cxn>
                <a:cxn ang="0">
                  <a:pos x="1008" y="111"/>
                </a:cxn>
                <a:cxn ang="0">
                  <a:pos x="1105" y="162"/>
                </a:cxn>
                <a:cxn ang="0">
                  <a:pos x="1202" y="217"/>
                </a:cxn>
                <a:cxn ang="0">
                  <a:pos x="1299" y="278"/>
                </a:cxn>
                <a:cxn ang="0">
                  <a:pos x="1393" y="342"/>
                </a:cxn>
                <a:cxn ang="0">
                  <a:pos x="1487" y="410"/>
                </a:cxn>
                <a:cxn ang="0">
                  <a:pos x="1579" y="482"/>
                </a:cxn>
                <a:cxn ang="0">
                  <a:pos x="1670" y="557"/>
                </a:cxn>
                <a:cxn ang="0">
                  <a:pos x="1760" y="633"/>
                </a:cxn>
                <a:cxn ang="0">
                  <a:pos x="1846" y="710"/>
                </a:cxn>
                <a:cxn ang="0">
                  <a:pos x="1930" y="789"/>
                </a:cxn>
                <a:cxn ang="0">
                  <a:pos x="2054" y="908"/>
                </a:cxn>
                <a:cxn ang="0">
                  <a:pos x="2207" y="1064"/>
                </a:cxn>
                <a:cxn ang="0">
                  <a:pos x="2663" y="995"/>
                </a:cxn>
                <a:cxn ang="0">
                  <a:pos x="972" y="1635"/>
                </a:cxn>
              </a:cxnLst>
              <a:rect l="0" t="0" r="r" b="b"/>
              <a:pathLst>
                <a:path w="2663" h="2716">
                  <a:moveTo>
                    <a:pt x="972" y="1635"/>
                  </a:moveTo>
                  <a:lnTo>
                    <a:pt x="1456" y="1452"/>
                  </a:lnTo>
                  <a:lnTo>
                    <a:pt x="1413" y="1389"/>
                  </a:lnTo>
                  <a:lnTo>
                    <a:pt x="1362" y="1314"/>
                  </a:lnTo>
                  <a:lnTo>
                    <a:pt x="1304" y="1231"/>
                  </a:lnTo>
                  <a:lnTo>
                    <a:pt x="1240" y="1141"/>
                  </a:lnTo>
                  <a:lnTo>
                    <a:pt x="1169" y="1044"/>
                  </a:lnTo>
                  <a:lnTo>
                    <a:pt x="1095" y="943"/>
                  </a:lnTo>
                  <a:lnTo>
                    <a:pt x="1057" y="892"/>
                  </a:lnTo>
                  <a:lnTo>
                    <a:pt x="1017" y="840"/>
                  </a:lnTo>
                  <a:lnTo>
                    <a:pt x="976" y="789"/>
                  </a:lnTo>
                  <a:lnTo>
                    <a:pt x="934" y="737"/>
                  </a:lnTo>
                  <a:lnTo>
                    <a:pt x="893" y="685"/>
                  </a:lnTo>
                  <a:lnTo>
                    <a:pt x="850" y="634"/>
                  </a:lnTo>
                  <a:lnTo>
                    <a:pt x="806" y="583"/>
                  </a:lnTo>
                  <a:lnTo>
                    <a:pt x="761" y="532"/>
                  </a:lnTo>
                  <a:lnTo>
                    <a:pt x="718" y="483"/>
                  </a:lnTo>
                  <a:lnTo>
                    <a:pt x="673" y="436"/>
                  </a:lnTo>
                  <a:lnTo>
                    <a:pt x="627" y="390"/>
                  </a:lnTo>
                  <a:lnTo>
                    <a:pt x="582" y="345"/>
                  </a:lnTo>
                  <a:lnTo>
                    <a:pt x="537" y="301"/>
                  </a:lnTo>
                  <a:lnTo>
                    <a:pt x="492" y="261"/>
                  </a:lnTo>
                  <a:lnTo>
                    <a:pt x="446" y="222"/>
                  </a:lnTo>
                  <a:lnTo>
                    <a:pt x="400" y="185"/>
                  </a:lnTo>
                  <a:lnTo>
                    <a:pt x="356" y="152"/>
                  </a:lnTo>
                  <a:lnTo>
                    <a:pt x="311" y="120"/>
                  </a:lnTo>
                  <a:lnTo>
                    <a:pt x="266" y="92"/>
                  </a:lnTo>
                  <a:lnTo>
                    <a:pt x="222" y="67"/>
                  </a:lnTo>
                  <a:lnTo>
                    <a:pt x="194" y="53"/>
                  </a:lnTo>
                  <a:lnTo>
                    <a:pt x="165" y="40"/>
                  </a:lnTo>
                  <a:lnTo>
                    <a:pt x="138" y="29"/>
                  </a:lnTo>
                  <a:lnTo>
                    <a:pt x="109" y="19"/>
                  </a:lnTo>
                  <a:lnTo>
                    <a:pt x="82" y="12"/>
                  </a:lnTo>
                  <a:lnTo>
                    <a:pt x="54" y="6"/>
                  </a:lnTo>
                  <a:lnTo>
                    <a:pt x="27" y="2"/>
                  </a:lnTo>
                  <a:lnTo>
                    <a:pt x="0" y="0"/>
                  </a:lnTo>
                  <a:lnTo>
                    <a:pt x="597" y="3"/>
                  </a:lnTo>
                  <a:lnTo>
                    <a:pt x="632" y="4"/>
                  </a:lnTo>
                  <a:lnTo>
                    <a:pt x="667" y="6"/>
                  </a:lnTo>
                  <a:lnTo>
                    <a:pt x="701" y="10"/>
                  </a:lnTo>
                  <a:lnTo>
                    <a:pt x="735" y="14"/>
                  </a:lnTo>
                  <a:lnTo>
                    <a:pt x="768" y="20"/>
                  </a:lnTo>
                  <a:lnTo>
                    <a:pt x="799" y="28"/>
                  </a:lnTo>
                  <a:lnTo>
                    <a:pt x="831" y="37"/>
                  </a:lnTo>
                  <a:lnTo>
                    <a:pt x="860" y="47"/>
                  </a:lnTo>
                  <a:lnTo>
                    <a:pt x="909" y="67"/>
                  </a:lnTo>
                  <a:lnTo>
                    <a:pt x="959" y="89"/>
                  </a:lnTo>
                  <a:lnTo>
                    <a:pt x="1008" y="111"/>
                  </a:lnTo>
                  <a:lnTo>
                    <a:pt x="1057" y="135"/>
                  </a:lnTo>
                  <a:lnTo>
                    <a:pt x="1105" y="162"/>
                  </a:lnTo>
                  <a:lnTo>
                    <a:pt x="1154" y="188"/>
                  </a:lnTo>
                  <a:lnTo>
                    <a:pt x="1202" y="217"/>
                  </a:lnTo>
                  <a:lnTo>
                    <a:pt x="1251" y="246"/>
                  </a:lnTo>
                  <a:lnTo>
                    <a:pt x="1299" y="278"/>
                  </a:lnTo>
                  <a:lnTo>
                    <a:pt x="1346" y="309"/>
                  </a:lnTo>
                  <a:lnTo>
                    <a:pt x="1393" y="342"/>
                  </a:lnTo>
                  <a:lnTo>
                    <a:pt x="1440" y="375"/>
                  </a:lnTo>
                  <a:lnTo>
                    <a:pt x="1487" y="410"/>
                  </a:lnTo>
                  <a:lnTo>
                    <a:pt x="1534" y="446"/>
                  </a:lnTo>
                  <a:lnTo>
                    <a:pt x="1579" y="482"/>
                  </a:lnTo>
                  <a:lnTo>
                    <a:pt x="1625" y="519"/>
                  </a:lnTo>
                  <a:lnTo>
                    <a:pt x="1670" y="557"/>
                  </a:lnTo>
                  <a:lnTo>
                    <a:pt x="1715" y="594"/>
                  </a:lnTo>
                  <a:lnTo>
                    <a:pt x="1760" y="633"/>
                  </a:lnTo>
                  <a:lnTo>
                    <a:pt x="1803" y="672"/>
                  </a:lnTo>
                  <a:lnTo>
                    <a:pt x="1846" y="710"/>
                  </a:lnTo>
                  <a:lnTo>
                    <a:pt x="1889" y="750"/>
                  </a:lnTo>
                  <a:lnTo>
                    <a:pt x="1930" y="789"/>
                  </a:lnTo>
                  <a:lnTo>
                    <a:pt x="1972" y="828"/>
                  </a:lnTo>
                  <a:lnTo>
                    <a:pt x="2054" y="908"/>
                  </a:lnTo>
                  <a:lnTo>
                    <a:pt x="2132" y="986"/>
                  </a:lnTo>
                  <a:lnTo>
                    <a:pt x="2207" y="1064"/>
                  </a:lnTo>
                  <a:lnTo>
                    <a:pt x="2280" y="1141"/>
                  </a:lnTo>
                  <a:lnTo>
                    <a:pt x="2663" y="995"/>
                  </a:lnTo>
                  <a:lnTo>
                    <a:pt x="2428" y="2716"/>
                  </a:lnTo>
                  <a:lnTo>
                    <a:pt x="972" y="1635"/>
                  </a:lnTo>
                  <a:close/>
                </a:path>
              </a:pathLst>
            </a:custGeom>
            <a:solidFill>
              <a:srgbClr val="B22DB5"/>
            </a:solidFill>
            <a:ln w="9525">
              <a:noFill/>
              <a:round/>
              <a:headEnd/>
              <a:tailEnd/>
            </a:ln>
            <a:effectLst>
              <a:reflection blurRad="6350" stA="70000" endPos="23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endParaRPr lang="en-GB" sz="2600" dirty="0"/>
            </a:p>
          </p:txBody>
        </p:sp>
        <p:sp>
          <p:nvSpPr>
            <p:cNvPr id="11" name="Freeform 13" descr="© INSCALE GmbH, 26.05.2010&#10;http://www.presentationload.com/"/>
            <p:cNvSpPr>
              <a:spLocks noEditPoints="1"/>
            </p:cNvSpPr>
            <p:nvPr/>
          </p:nvSpPr>
          <p:spPr bwMode="gray">
            <a:xfrm>
              <a:off x="927" y="1024"/>
              <a:ext cx="2864" cy="2747"/>
            </a:xfrm>
            <a:custGeom>
              <a:avLst/>
              <a:gdLst/>
              <a:ahLst/>
              <a:cxnLst>
                <a:cxn ang="0">
                  <a:pos x="1408" y="1635"/>
                </a:cxn>
                <a:cxn ang="0">
                  <a:pos x="2786" y="2747"/>
                </a:cxn>
                <a:cxn ang="0">
                  <a:pos x="1832" y="1475"/>
                </a:cxn>
                <a:cxn ang="0">
                  <a:pos x="1737" y="1336"/>
                </a:cxn>
                <a:cxn ang="0">
                  <a:pos x="1620" y="1170"/>
                </a:cxn>
                <a:cxn ang="0">
                  <a:pos x="1484" y="988"/>
                </a:cxn>
                <a:cxn ang="0">
                  <a:pos x="1337" y="799"/>
                </a:cxn>
                <a:cxn ang="0">
                  <a:pos x="1217" y="655"/>
                </a:cxn>
                <a:cxn ang="0">
                  <a:pos x="1093" y="518"/>
                </a:cxn>
                <a:cxn ang="0">
                  <a:pos x="1030" y="453"/>
                </a:cxn>
                <a:cxn ang="0">
                  <a:pos x="967" y="392"/>
                </a:cxn>
                <a:cxn ang="0">
                  <a:pos x="902" y="334"/>
                </a:cxn>
                <a:cxn ang="0">
                  <a:pos x="839" y="280"/>
                </a:cxn>
                <a:cxn ang="0">
                  <a:pos x="809" y="256"/>
                </a:cxn>
                <a:cxn ang="0">
                  <a:pos x="755" y="217"/>
                </a:cxn>
                <a:cxn ang="0">
                  <a:pos x="696" y="175"/>
                </a:cxn>
                <a:cxn ang="0">
                  <a:pos x="647" y="144"/>
                </a:cxn>
                <a:cxn ang="0">
                  <a:pos x="592" y="117"/>
                </a:cxn>
                <a:cxn ang="0">
                  <a:pos x="538" y="98"/>
                </a:cxn>
                <a:cxn ang="0">
                  <a:pos x="485" y="84"/>
                </a:cxn>
                <a:cxn ang="0">
                  <a:pos x="431" y="77"/>
                </a:cxn>
                <a:cxn ang="0">
                  <a:pos x="379" y="77"/>
                </a:cxn>
                <a:cxn ang="0">
                  <a:pos x="325" y="85"/>
                </a:cxn>
                <a:cxn ang="0">
                  <a:pos x="270" y="99"/>
                </a:cxn>
                <a:cxn ang="0">
                  <a:pos x="214" y="122"/>
                </a:cxn>
                <a:cxn ang="0">
                  <a:pos x="169" y="145"/>
                </a:cxn>
                <a:cxn ang="0">
                  <a:pos x="128" y="170"/>
                </a:cxn>
                <a:cxn ang="0">
                  <a:pos x="93" y="197"/>
                </a:cxn>
                <a:cxn ang="0">
                  <a:pos x="60" y="226"/>
                </a:cxn>
                <a:cxn ang="0">
                  <a:pos x="40" y="246"/>
                </a:cxn>
                <a:cxn ang="0">
                  <a:pos x="23" y="267"/>
                </a:cxn>
                <a:cxn ang="0">
                  <a:pos x="9" y="287"/>
                </a:cxn>
                <a:cxn ang="0">
                  <a:pos x="0" y="305"/>
                </a:cxn>
                <a:cxn ang="0">
                  <a:pos x="8" y="239"/>
                </a:cxn>
                <a:cxn ang="0">
                  <a:pos x="29" y="205"/>
                </a:cxn>
                <a:cxn ang="0">
                  <a:pos x="52" y="173"/>
                </a:cxn>
                <a:cxn ang="0">
                  <a:pos x="78" y="144"/>
                </a:cxn>
                <a:cxn ang="0">
                  <a:pos x="108" y="117"/>
                </a:cxn>
                <a:cxn ang="0">
                  <a:pos x="139" y="94"/>
                </a:cxn>
                <a:cxn ang="0">
                  <a:pos x="173" y="72"/>
                </a:cxn>
                <a:cxn ang="0">
                  <a:pos x="208" y="53"/>
                </a:cxn>
                <a:cxn ang="0">
                  <a:pos x="255" y="32"/>
                </a:cxn>
                <a:cxn ang="0">
                  <a:pos x="313" y="13"/>
                </a:cxn>
                <a:cxn ang="0">
                  <a:pos x="368" y="2"/>
                </a:cxn>
                <a:cxn ang="0">
                  <a:pos x="422" y="0"/>
                </a:cxn>
                <a:cxn ang="0">
                  <a:pos x="476" y="4"/>
                </a:cxn>
                <a:cxn ang="0">
                  <a:pos x="528" y="14"/>
                </a:cxn>
                <a:cxn ang="0">
                  <a:pos x="580" y="32"/>
                </a:cxn>
                <a:cxn ang="0">
                  <a:pos x="632" y="54"/>
                </a:cxn>
                <a:cxn ang="0">
                  <a:pos x="702" y="92"/>
                </a:cxn>
                <a:cxn ang="0">
                  <a:pos x="792" y="152"/>
                </a:cxn>
                <a:cxn ang="0">
                  <a:pos x="882" y="222"/>
                </a:cxn>
                <a:cxn ang="0">
                  <a:pos x="973" y="301"/>
                </a:cxn>
                <a:cxn ang="0">
                  <a:pos x="1063" y="390"/>
                </a:cxn>
                <a:cxn ang="0">
                  <a:pos x="1154" y="483"/>
                </a:cxn>
                <a:cxn ang="0">
                  <a:pos x="1242" y="583"/>
                </a:cxn>
                <a:cxn ang="0">
                  <a:pos x="1329" y="685"/>
                </a:cxn>
                <a:cxn ang="0">
                  <a:pos x="1412" y="789"/>
                </a:cxn>
                <a:cxn ang="0">
                  <a:pos x="1493" y="892"/>
                </a:cxn>
                <a:cxn ang="0">
                  <a:pos x="1605" y="1044"/>
                </a:cxn>
                <a:cxn ang="0">
                  <a:pos x="1740" y="1231"/>
                </a:cxn>
                <a:cxn ang="0">
                  <a:pos x="1849" y="1389"/>
                </a:cxn>
                <a:cxn ang="0">
                  <a:pos x="1832" y="1475"/>
                </a:cxn>
              </a:cxnLst>
              <a:rect l="0" t="0" r="r" b="b"/>
              <a:pathLst>
                <a:path w="2864" h="2747">
                  <a:moveTo>
                    <a:pt x="1383" y="1707"/>
                  </a:moveTo>
                  <a:lnTo>
                    <a:pt x="1408" y="1635"/>
                  </a:lnTo>
                  <a:lnTo>
                    <a:pt x="2864" y="2716"/>
                  </a:lnTo>
                  <a:lnTo>
                    <a:pt x="2786" y="2747"/>
                  </a:lnTo>
                  <a:lnTo>
                    <a:pt x="1383" y="1707"/>
                  </a:lnTo>
                  <a:close/>
                  <a:moveTo>
                    <a:pt x="1832" y="1475"/>
                  </a:moveTo>
                  <a:lnTo>
                    <a:pt x="1788" y="1409"/>
                  </a:lnTo>
                  <a:lnTo>
                    <a:pt x="1737" y="1336"/>
                  </a:lnTo>
                  <a:lnTo>
                    <a:pt x="1681" y="1255"/>
                  </a:lnTo>
                  <a:lnTo>
                    <a:pt x="1620" y="1170"/>
                  </a:lnTo>
                  <a:lnTo>
                    <a:pt x="1554" y="1081"/>
                  </a:lnTo>
                  <a:lnTo>
                    <a:pt x="1484" y="988"/>
                  </a:lnTo>
                  <a:lnTo>
                    <a:pt x="1412" y="893"/>
                  </a:lnTo>
                  <a:lnTo>
                    <a:pt x="1337" y="799"/>
                  </a:lnTo>
                  <a:lnTo>
                    <a:pt x="1277" y="726"/>
                  </a:lnTo>
                  <a:lnTo>
                    <a:pt x="1217" y="655"/>
                  </a:lnTo>
                  <a:lnTo>
                    <a:pt x="1155" y="586"/>
                  </a:lnTo>
                  <a:lnTo>
                    <a:pt x="1093" y="518"/>
                  </a:lnTo>
                  <a:lnTo>
                    <a:pt x="1061" y="485"/>
                  </a:lnTo>
                  <a:lnTo>
                    <a:pt x="1030" y="453"/>
                  </a:lnTo>
                  <a:lnTo>
                    <a:pt x="998" y="422"/>
                  </a:lnTo>
                  <a:lnTo>
                    <a:pt x="967" y="392"/>
                  </a:lnTo>
                  <a:lnTo>
                    <a:pt x="934" y="362"/>
                  </a:lnTo>
                  <a:lnTo>
                    <a:pt x="902" y="334"/>
                  </a:lnTo>
                  <a:lnTo>
                    <a:pt x="871" y="306"/>
                  </a:lnTo>
                  <a:lnTo>
                    <a:pt x="839" y="280"/>
                  </a:lnTo>
                  <a:lnTo>
                    <a:pt x="828" y="271"/>
                  </a:lnTo>
                  <a:lnTo>
                    <a:pt x="809" y="256"/>
                  </a:lnTo>
                  <a:lnTo>
                    <a:pt x="783" y="238"/>
                  </a:lnTo>
                  <a:lnTo>
                    <a:pt x="755" y="217"/>
                  </a:lnTo>
                  <a:lnTo>
                    <a:pt x="725" y="195"/>
                  </a:lnTo>
                  <a:lnTo>
                    <a:pt x="696" y="175"/>
                  </a:lnTo>
                  <a:lnTo>
                    <a:pt x="668" y="158"/>
                  </a:lnTo>
                  <a:lnTo>
                    <a:pt x="647" y="144"/>
                  </a:lnTo>
                  <a:lnTo>
                    <a:pt x="620" y="130"/>
                  </a:lnTo>
                  <a:lnTo>
                    <a:pt x="592" y="117"/>
                  </a:lnTo>
                  <a:lnTo>
                    <a:pt x="565" y="107"/>
                  </a:lnTo>
                  <a:lnTo>
                    <a:pt x="538" y="98"/>
                  </a:lnTo>
                  <a:lnTo>
                    <a:pt x="512" y="90"/>
                  </a:lnTo>
                  <a:lnTo>
                    <a:pt x="485" y="84"/>
                  </a:lnTo>
                  <a:lnTo>
                    <a:pt x="458" y="79"/>
                  </a:lnTo>
                  <a:lnTo>
                    <a:pt x="431" y="77"/>
                  </a:lnTo>
                  <a:lnTo>
                    <a:pt x="405" y="76"/>
                  </a:lnTo>
                  <a:lnTo>
                    <a:pt x="379" y="77"/>
                  </a:lnTo>
                  <a:lnTo>
                    <a:pt x="352" y="79"/>
                  </a:lnTo>
                  <a:lnTo>
                    <a:pt x="325" y="85"/>
                  </a:lnTo>
                  <a:lnTo>
                    <a:pt x="297" y="91"/>
                  </a:lnTo>
                  <a:lnTo>
                    <a:pt x="270" y="99"/>
                  </a:lnTo>
                  <a:lnTo>
                    <a:pt x="242" y="110"/>
                  </a:lnTo>
                  <a:lnTo>
                    <a:pt x="214" y="122"/>
                  </a:lnTo>
                  <a:lnTo>
                    <a:pt x="191" y="132"/>
                  </a:lnTo>
                  <a:lnTo>
                    <a:pt x="169" y="145"/>
                  </a:lnTo>
                  <a:lnTo>
                    <a:pt x="149" y="157"/>
                  </a:lnTo>
                  <a:lnTo>
                    <a:pt x="128" y="170"/>
                  </a:lnTo>
                  <a:lnTo>
                    <a:pt x="110" y="183"/>
                  </a:lnTo>
                  <a:lnTo>
                    <a:pt x="93" y="197"/>
                  </a:lnTo>
                  <a:lnTo>
                    <a:pt x="75" y="212"/>
                  </a:lnTo>
                  <a:lnTo>
                    <a:pt x="60" y="226"/>
                  </a:lnTo>
                  <a:lnTo>
                    <a:pt x="50" y="236"/>
                  </a:lnTo>
                  <a:lnTo>
                    <a:pt x="40" y="246"/>
                  </a:lnTo>
                  <a:lnTo>
                    <a:pt x="32" y="256"/>
                  </a:lnTo>
                  <a:lnTo>
                    <a:pt x="23" y="267"/>
                  </a:lnTo>
                  <a:lnTo>
                    <a:pt x="16" y="277"/>
                  </a:lnTo>
                  <a:lnTo>
                    <a:pt x="9" y="287"/>
                  </a:lnTo>
                  <a:lnTo>
                    <a:pt x="4" y="296"/>
                  </a:lnTo>
                  <a:lnTo>
                    <a:pt x="0" y="305"/>
                  </a:lnTo>
                  <a:lnTo>
                    <a:pt x="0" y="257"/>
                  </a:lnTo>
                  <a:lnTo>
                    <a:pt x="8" y="239"/>
                  </a:lnTo>
                  <a:lnTo>
                    <a:pt x="18" y="221"/>
                  </a:lnTo>
                  <a:lnTo>
                    <a:pt x="29" y="205"/>
                  </a:lnTo>
                  <a:lnTo>
                    <a:pt x="40" y="188"/>
                  </a:lnTo>
                  <a:lnTo>
                    <a:pt x="52" y="173"/>
                  </a:lnTo>
                  <a:lnTo>
                    <a:pt x="65" y="158"/>
                  </a:lnTo>
                  <a:lnTo>
                    <a:pt x="78" y="144"/>
                  </a:lnTo>
                  <a:lnTo>
                    <a:pt x="93" y="130"/>
                  </a:lnTo>
                  <a:lnTo>
                    <a:pt x="108" y="117"/>
                  </a:lnTo>
                  <a:lnTo>
                    <a:pt x="123" y="105"/>
                  </a:lnTo>
                  <a:lnTo>
                    <a:pt x="139" y="94"/>
                  </a:lnTo>
                  <a:lnTo>
                    <a:pt x="156" y="82"/>
                  </a:lnTo>
                  <a:lnTo>
                    <a:pt x="173" y="72"/>
                  </a:lnTo>
                  <a:lnTo>
                    <a:pt x="190" y="62"/>
                  </a:lnTo>
                  <a:lnTo>
                    <a:pt x="208" y="53"/>
                  </a:lnTo>
                  <a:lnTo>
                    <a:pt x="226" y="45"/>
                  </a:lnTo>
                  <a:lnTo>
                    <a:pt x="255" y="32"/>
                  </a:lnTo>
                  <a:lnTo>
                    <a:pt x="285" y="21"/>
                  </a:lnTo>
                  <a:lnTo>
                    <a:pt x="313" y="13"/>
                  </a:lnTo>
                  <a:lnTo>
                    <a:pt x="341" y="7"/>
                  </a:lnTo>
                  <a:lnTo>
                    <a:pt x="368" y="2"/>
                  </a:lnTo>
                  <a:lnTo>
                    <a:pt x="396" y="0"/>
                  </a:lnTo>
                  <a:lnTo>
                    <a:pt x="422" y="0"/>
                  </a:lnTo>
                  <a:lnTo>
                    <a:pt x="450" y="1"/>
                  </a:lnTo>
                  <a:lnTo>
                    <a:pt x="476" y="4"/>
                  </a:lnTo>
                  <a:lnTo>
                    <a:pt x="502" y="8"/>
                  </a:lnTo>
                  <a:lnTo>
                    <a:pt x="528" y="14"/>
                  </a:lnTo>
                  <a:lnTo>
                    <a:pt x="555" y="22"/>
                  </a:lnTo>
                  <a:lnTo>
                    <a:pt x="580" y="32"/>
                  </a:lnTo>
                  <a:lnTo>
                    <a:pt x="606" y="42"/>
                  </a:lnTo>
                  <a:lnTo>
                    <a:pt x="632" y="54"/>
                  </a:lnTo>
                  <a:lnTo>
                    <a:pt x="658" y="67"/>
                  </a:lnTo>
                  <a:lnTo>
                    <a:pt x="702" y="92"/>
                  </a:lnTo>
                  <a:lnTo>
                    <a:pt x="747" y="120"/>
                  </a:lnTo>
                  <a:lnTo>
                    <a:pt x="792" y="152"/>
                  </a:lnTo>
                  <a:lnTo>
                    <a:pt x="836" y="185"/>
                  </a:lnTo>
                  <a:lnTo>
                    <a:pt x="882" y="222"/>
                  </a:lnTo>
                  <a:lnTo>
                    <a:pt x="928" y="261"/>
                  </a:lnTo>
                  <a:lnTo>
                    <a:pt x="973" y="301"/>
                  </a:lnTo>
                  <a:lnTo>
                    <a:pt x="1018" y="345"/>
                  </a:lnTo>
                  <a:lnTo>
                    <a:pt x="1063" y="390"/>
                  </a:lnTo>
                  <a:lnTo>
                    <a:pt x="1109" y="436"/>
                  </a:lnTo>
                  <a:lnTo>
                    <a:pt x="1154" y="483"/>
                  </a:lnTo>
                  <a:lnTo>
                    <a:pt x="1197" y="532"/>
                  </a:lnTo>
                  <a:lnTo>
                    <a:pt x="1242" y="583"/>
                  </a:lnTo>
                  <a:lnTo>
                    <a:pt x="1286" y="634"/>
                  </a:lnTo>
                  <a:lnTo>
                    <a:pt x="1329" y="685"/>
                  </a:lnTo>
                  <a:lnTo>
                    <a:pt x="1370" y="737"/>
                  </a:lnTo>
                  <a:lnTo>
                    <a:pt x="1412" y="789"/>
                  </a:lnTo>
                  <a:lnTo>
                    <a:pt x="1453" y="840"/>
                  </a:lnTo>
                  <a:lnTo>
                    <a:pt x="1493" y="892"/>
                  </a:lnTo>
                  <a:lnTo>
                    <a:pt x="1531" y="943"/>
                  </a:lnTo>
                  <a:lnTo>
                    <a:pt x="1605" y="1044"/>
                  </a:lnTo>
                  <a:lnTo>
                    <a:pt x="1676" y="1141"/>
                  </a:lnTo>
                  <a:lnTo>
                    <a:pt x="1740" y="1231"/>
                  </a:lnTo>
                  <a:lnTo>
                    <a:pt x="1798" y="1314"/>
                  </a:lnTo>
                  <a:lnTo>
                    <a:pt x="1849" y="1389"/>
                  </a:lnTo>
                  <a:lnTo>
                    <a:pt x="1892" y="1452"/>
                  </a:lnTo>
                  <a:lnTo>
                    <a:pt x="1832" y="1475"/>
                  </a:lnTo>
                  <a:close/>
                </a:path>
              </a:pathLst>
            </a:custGeom>
            <a:solidFill>
              <a:srgbClr val="00206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2600" dirty="0"/>
            </a:p>
          </p:txBody>
        </p:sp>
      </p:grpSp>
      <p:sp>
        <p:nvSpPr>
          <p:cNvPr id="12" name="Text Box 176"/>
          <p:cNvSpPr txBox="1">
            <a:spLocks noChangeArrowheads="1"/>
          </p:cNvSpPr>
          <p:nvPr/>
        </p:nvSpPr>
        <p:spPr bwMode="auto">
          <a:xfrm>
            <a:off x="8138985" y="715840"/>
            <a:ext cx="100501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176"/>
          <p:cNvSpPr txBox="1">
            <a:spLocks noChangeArrowheads="1"/>
          </p:cNvSpPr>
          <p:nvPr/>
        </p:nvSpPr>
        <p:spPr bwMode="auto">
          <a:xfrm>
            <a:off x="1942413" y="1787862"/>
            <a:ext cx="5659394" cy="461665"/>
          </a:xfrm>
          <a:prstGeom prst="rect">
            <a:avLst/>
          </a:prstGeom>
          <a:solidFill>
            <a:srgbClr val="ABD5D1"/>
          </a:solidFill>
          <a:ln>
            <a:noFill/>
          </a:ln>
          <a:effectLst>
            <a:softEdge rad="127000"/>
          </a:effectLst>
          <a:extLst/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Комплексы процессных мероприятий</a:t>
            </a:r>
            <a:endParaRPr lang="en-US" sz="24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组合 48"/>
          <p:cNvGrpSpPr>
            <a:grpSpLocks/>
          </p:cNvGrpSpPr>
          <p:nvPr/>
        </p:nvGrpSpPr>
        <p:grpSpPr bwMode="auto">
          <a:xfrm>
            <a:off x="2532677" y="2313091"/>
            <a:ext cx="4487333" cy="451149"/>
            <a:chOff x="0" y="0"/>
            <a:chExt cx="3619555" cy="412624"/>
          </a:xfrm>
        </p:grpSpPr>
        <p:sp>
          <p:nvSpPr>
            <p:cNvPr id="15" name="圆角矩形 72"/>
            <p:cNvSpPr>
              <a:spLocks noChangeArrowheads="1"/>
            </p:cNvSpPr>
            <p:nvPr/>
          </p:nvSpPr>
          <p:spPr bwMode="auto">
            <a:xfrm>
              <a:off x="0" y="0"/>
              <a:ext cx="3619555" cy="412624"/>
            </a:xfrm>
            <a:prstGeom prst="roundRect">
              <a:avLst>
                <a:gd name="adj" fmla="val 16667"/>
              </a:avLst>
            </a:prstGeom>
            <a:solidFill>
              <a:srgbClr val="ABD5D1"/>
            </a:solidFill>
            <a:ln>
              <a:noFill/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6" name="矩形 73"/>
            <p:cNvSpPr>
              <a:spLocks noChangeArrowheads="1"/>
            </p:cNvSpPr>
            <p:nvPr/>
          </p:nvSpPr>
          <p:spPr bwMode="auto">
            <a:xfrm>
              <a:off x="945414" y="29269"/>
              <a:ext cx="2674141" cy="309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ru-RU" sz="1600" b="1" noProof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«Физическая культура и спорт»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17" name="圆角矩形 10"/>
          <p:cNvSpPr>
            <a:spLocks noChangeArrowheads="1"/>
          </p:cNvSpPr>
          <p:nvPr/>
        </p:nvSpPr>
        <p:spPr bwMode="auto">
          <a:xfrm>
            <a:off x="2532678" y="2317170"/>
            <a:ext cx="668866" cy="451150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43,1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8" name="组合 48"/>
          <p:cNvGrpSpPr>
            <a:grpSpLocks/>
          </p:cNvGrpSpPr>
          <p:nvPr/>
        </p:nvGrpSpPr>
        <p:grpSpPr bwMode="auto">
          <a:xfrm>
            <a:off x="2471807" y="4416487"/>
            <a:ext cx="4487333" cy="451149"/>
            <a:chOff x="0" y="0"/>
            <a:chExt cx="3619555" cy="412624"/>
          </a:xfrm>
        </p:grpSpPr>
        <p:sp>
          <p:nvSpPr>
            <p:cNvPr id="19" name="圆角矩形 72"/>
            <p:cNvSpPr>
              <a:spLocks noChangeArrowheads="1"/>
            </p:cNvSpPr>
            <p:nvPr/>
          </p:nvSpPr>
          <p:spPr bwMode="auto">
            <a:xfrm>
              <a:off x="0" y="0"/>
              <a:ext cx="3619555" cy="412624"/>
            </a:xfrm>
            <a:prstGeom prst="roundRect">
              <a:avLst>
                <a:gd name="adj" fmla="val 16667"/>
              </a:avLst>
            </a:prstGeom>
            <a:solidFill>
              <a:srgbClr val="ABD5D1"/>
            </a:solidFill>
            <a:ln>
              <a:noFill/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0" name="矩形 73"/>
            <p:cNvSpPr>
              <a:spLocks noChangeArrowheads="1"/>
            </p:cNvSpPr>
            <p:nvPr/>
          </p:nvSpPr>
          <p:spPr bwMode="auto">
            <a:xfrm>
              <a:off x="945414" y="29269"/>
              <a:ext cx="2025574" cy="309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ru-RU" sz="1600" b="1" noProof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«</a:t>
              </a:r>
              <a:r>
                <a:rPr lang="ru-RU" sz="1600" b="1" noProof="1" smtClean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Молодежная политика</a:t>
              </a:r>
              <a:r>
                <a:rPr lang="ru-RU" sz="1600" b="1" noProof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»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21" name="圆角矩形 10"/>
          <p:cNvSpPr>
            <a:spLocks noChangeArrowheads="1"/>
          </p:cNvSpPr>
          <p:nvPr/>
        </p:nvSpPr>
        <p:spPr bwMode="auto">
          <a:xfrm>
            <a:off x="2447095" y="4437041"/>
            <a:ext cx="668866" cy="451150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14,2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265" name="Picture 1" descr="Z:\Блеклова\Блеклова\проект доходов бюджета\2024-2026\для презентации\rxJpek3bOD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2682" y="2817338"/>
            <a:ext cx="2331308" cy="155177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267" name="Picture 3" descr="Z:\Блеклова\Блеклова\проект доходов бюджета\2024-2026\для презентации\87-hj-eefB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7681" y="2817341"/>
            <a:ext cx="2586099" cy="154871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270" name="Picture 6" descr="Z:\Блеклова\Блеклова\проект доходов бюджета\2024-2026\для презентации\6os4dXhtRW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1661" y="4983892"/>
            <a:ext cx="3530298" cy="187410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271" name="Picture 7" descr="Z:\Блеклова\Блеклова\проект доходов бюджета\2024-2026\для презентации\_tUaRLWWIQ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51021" y="5000367"/>
            <a:ext cx="3390255" cy="185763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272" name="Picture 8" descr="Z:\Блеклова\Блеклова\проект доходов бюджета\2024-2026\для презентации\VJrkfFcr8b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7319" y="2803883"/>
            <a:ext cx="2372498" cy="158067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 autoUpdateAnimBg="0"/>
      <p:bldP spid="21" grpId="0" bldLvl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14917" y="58420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Информация о Муниципальном образовании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Сосновоборский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городской округ Ленинградской области 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380888412"/>
              </p:ext>
            </p:extLst>
          </p:nvPr>
        </p:nvGraphicFramePr>
        <p:xfrm>
          <a:off x="517617" y="2454757"/>
          <a:ext cx="447771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986866" y="2560909"/>
            <a:ext cx="406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Сосновоборский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городской округ Ленинградской области наделено статусом городского округа на основании Областного закона Ленинградской области от 31 марта 2005 года N22-оз «Об установлении границ муниципального образования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Сосновоборский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городской округ».</a:t>
            </a:r>
          </a:p>
          <a:p>
            <a:pPr lvl="0" algn="just"/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Границы территории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Сосновоборского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городского округа установлены Областным законом Ленинградской области от 15 июня 2010 года N32-оз «Об административно-территориальном устройстве Ленинградской области и порядке его изменения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36366" y="0"/>
            <a:ext cx="60763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№2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40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sun9-39.userapi.com/impg/ofP5QPwc6WoXHeVXRlBF09CFXFB24X9OrA7cuQ/V6pWiqKIy_I.jpg?size=2560x1707&amp;quality=95&amp;sign=135fb01245f275a5de6850b17bd2f807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7427" y="5206314"/>
            <a:ext cx="3253947" cy="1820562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246330" y="683742"/>
            <a:ext cx="7078241" cy="1005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МП «Медико-социальная поддержка</a:t>
            </a:r>
            <a:b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отдельных категорий граждан»</a:t>
            </a: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87265" y="0"/>
            <a:ext cx="85673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№29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389011" y="1737602"/>
            <a:ext cx="24301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12,0</a:t>
            </a:r>
            <a:endParaRPr lang="ru-RU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Group 9"/>
          <p:cNvGrpSpPr>
            <a:grpSpLocks/>
          </p:cNvGrpSpPr>
          <p:nvPr/>
        </p:nvGrpSpPr>
        <p:grpSpPr bwMode="gray">
          <a:xfrm rot="15444625">
            <a:off x="4261422" y="1752333"/>
            <a:ext cx="323839" cy="436612"/>
            <a:chOff x="927" y="1024"/>
            <a:chExt cx="3094" cy="2747"/>
          </a:xfrm>
          <a:solidFill>
            <a:srgbClr val="B22DB5"/>
          </a:solidFill>
        </p:grpSpPr>
        <p:sp>
          <p:nvSpPr>
            <p:cNvPr id="36" name="Freeform 10" descr="© INSCALE GmbH, 26.05.2010&#10;http://www.presentationload.com/"/>
            <p:cNvSpPr>
              <a:spLocks/>
            </p:cNvSpPr>
            <p:nvPr/>
          </p:nvSpPr>
          <p:spPr bwMode="gray">
            <a:xfrm>
              <a:off x="927" y="1100"/>
              <a:ext cx="647" cy="229"/>
            </a:xfrm>
            <a:custGeom>
              <a:avLst/>
              <a:gdLst/>
              <a:ahLst/>
              <a:cxnLst>
                <a:cxn ang="0">
                  <a:pos x="647" y="68"/>
                </a:cxn>
                <a:cxn ang="0">
                  <a:pos x="614" y="81"/>
                </a:cxn>
                <a:cxn ang="0">
                  <a:pos x="582" y="94"/>
                </a:cxn>
                <a:cxn ang="0">
                  <a:pos x="551" y="108"/>
                </a:cxn>
                <a:cxn ang="0">
                  <a:pos x="522" y="123"/>
                </a:cxn>
                <a:cxn ang="0">
                  <a:pos x="495" y="140"/>
                </a:cxn>
                <a:cxn ang="0">
                  <a:pos x="468" y="157"/>
                </a:cxn>
                <a:cxn ang="0">
                  <a:pos x="444" y="174"/>
                </a:cxn>
                <a:cxn ang="0">
                  <a:pos x="421" y="193"/>
                </a:cxn>
                <a:cxn ang="0">
                  <a:pos x="0" y="229"/>
                </a:cxn>
                <a:cxn ang="0">
                  <a:pos x="4" y="220"/>
                </a:cxn>
                <a:cxn ang="0">
                  <a:pos x="9" y="211"/>
                </a:cxn>
                <a:cxn ang="0">
                  <a:pos x="16" y="201"/>
                </a:cxn>
                <a:cxn ang="0">
                  <a:pos x="23" y="191"/>
                </a:cxn>
                <a:cxn ang="0">
                  <a:pos x="32" y="180"/>
                </a:cxn>
                <a:cxn ang="0">
                  <a:pos x="40" y="170"/>
                </a:cxn>
                <a:cxn ang="0">
                  <a:pos x="50" y="160"/>
                </a:cxn>
                <a:cxn ang="0">
                  <a:pos x="60" y="150"/>
                </a:cxn>
                <a:cxn ang="0">
                  <a:pos x="75" y="136"/>
                </a:cxn>
                <a:cxn ang="0">
                  <a:pos x="91" y="122"/>
                </a:cxn>
                <a:cxn ang="0">
                  <a:pos x="107" y="109"/>
                </a:cxn>
                <a:cxn ang="0">
                  <a:pos x="125" y="97"/>
                </a:cxn>
                <a:cxn ang="0">
                  <a:pos x="144" y="84"/>
                </a:cxn>
                <a:cxn ang="0">
                  <a:pos x="164" y="72"/>
                </a:cxn>
                <a:cxn ang="0">
                  <a:pos x="184" y="60"/>
                </a:cxn>
                <a:cxn ang="0">
                  <a:pos x="206" y="49"/>
                </a:cxn>
                <a:cxn ang="0">
                  <a:pos x="227" y="40"/>
                </a:cxn>
                <a:cxn ang="0">
                  <a:pos x="250" y="31"/>
                </a:cxn>
                <a:cxn ang="0">
                  <a:pos x="273" y="23"/>
                </a:cxn>
                <a:cxn ang="0">
                  <a:pos x="297" y="16"/>
                </a:cxn>
                <a:cxn ang="0">
                  <a:pos x="322" y="10"/>
                </a:cxn>
                <a:cxn ang="0">
                  <a:pos x="346" y="5"/>
                </a:cxn>
                <a:cxn ang="0">
                  <a:pos x="370" y="1"/>
                </a:cxn>
                <a:cxn ang="0">
                  <a:pos x="396" y="0"/>
                </a:cxn>
                <a:cxn ang="0">
                  <a:pos x="411" y="0"/>
                </a:cxn>
                <a:cxn ang="0">
                  <a:pos x="426" y="0"/>
                </a:cxn>
                <a:cxn ang="0">
                  <a:pos x="442" y="1"/>
                </a:cxn>
                <a:cxn ang="0">
                  <a:pos x="457" y="3"/>
                </a:cxn>
                <a:cxn ang="0">
                  <a:pos x="472" y="5"/>
                </a:cxn>
                <a:cxn ang="0">
                  <a:pos x="488" y="9"/>
                </a:cxn>
                <a:cxn ang="0">
                  <a:pos x="504" y="12"/>
                </a:cxn>
                <a:cxn ang="0">
                  <a:pos x="519" y="16"/>
                </a:cxn>
                <a:cxn ang="0">
                  <a:pos x="550" y="26"/>
                </a:cxn>
                <a:cxn ang="0">
                  <a:pos x="583" y="38"/>
                </a:cxn>
                <a:cxn ang="0">
                  <a:pos x="615" y="52"/>
                </a:cxn>
                <a:cxn ang="0">
                  <a:pos x="647" y="68"/>
                </a:cxn>
              </a:cxnLst>
              <a:rect l="0" t="0" r="r" b="b"/>
              <a:pathLst>
                <a:path w="647" h="229">
                  <a:moveTo>
                    <a:pt x="647" y="68"/>
                  </a:moveTo>
                  <a:lnTo>
                    <a:pt x="614" y="81"/>
                  </a:lnTo>
                  <a:lnTo>
                    <a:pt x="582" y="94"/>
                  </a:lnTo>
                  <a:lnTo>
                    <a:pt x="551" y="108"/>
                  </a:lnTo>
                  <a:lnTo>
                    <a:pt x="522" y="123"/>
                  </a:lnTo>
                  <a:lnTo>
                    <a:pt x="495" y="140"/>
                  </a:lnTo>
                  <a:lnTo>
                    <a:pt x="468" y="157"/>
                  </a:lnTo>
                  <a:lnTo>
                    <a:pt x="444" y="174"/>
                  </a:lnTo>
                  <a:lnTo>
                    <a:pt x="421" y="193"/>
                  </a:lnTo>
                  <a:lnTo>
                    <a:pt x="0" y="229"/>
                  </a:lnTo>
                  <a:lnTo>
                    <a:pt x="4" y="220"/>
                  </a:lnTo>
                  <a:lnTo>
                    <a:pt x="9" y="211"/>
                  </a:lnTo>
                  <a:lnTo>
                    <a:pt x="16" y="201"/>
                  </a:lnTo>
                  <a:lnTo>
                    <a:pt x="23" y="191"/>
                  </a:lnTo>
                  <a:lnTo>
                    <a:pt x="32" y="180"/>
                  </a:lnTo>
                  <a:lnTo>
                    <a:pt x="40" y="170"/>
                  </a:lnTo>
                  <a:lnTo>
                    <a:pt x="50" y="160"/>
                  </a:lnTo>
                  <a:lnTo>
                    <a:pt x="60" y="150"/>
                  </a:lnTo>
                  <a:lnTo>
                    <a:pt x="75" y="136"/>
                  </a:lnTo>
                  <a:lnTo>
                    <a:pt x="91" y="122"/>
                  </a:lnTo>
                  <a:lnTo>
                    <a:pt x="107" y="109"/>
                  </a:lnTo>
                  <a:lnTo>
                    <a:pt x="125" y="97"/>
                  </a:lnTo>
                  <a:lnTo>
                    <a:pt x="144" y="84"/>
                  </a:lnTo>
                  <a:lnTo>
                    <a:pt x="164" y="72"/>
                  </a:lnTo>
                  <a:lnTo>
                    <a:pt x="184" y="60"/>
                  </a:lnTo>
                  <a:lnTo>
                    <a:pt x="206" y="49"/>
                  </a:lnTo>
                  <a:lnTo>
                    <a:pt x="227" y="40"/>
                  </a:lnTo>
                  <a:lnTo>
                    <a:pt x="250" y="31"/>
                  </a:lnTo>
                  <a:lnTo>
                    <a:pt x="273" y="23"/>
                  </a:lnTo>
                  <a:lnTo>
                    <a:pt x="297" y="16"/>
                  </a:lnTo>
                  <a:lnTo>
                    <a:pt x="322" y="10"/>
                  </a:lnTo>
                  <a:lnTo>
                    <a:pt x="346" y="5"/>
                  </a:lnTo>
                  <a:lnTo>
                    <a:pt x="370" y="1"/>
                  </a:lnTo>
                  <a:lnTo>
                    <a:pt x="396" y="0"/>
                  </a:lnTo>
                  <a:lnTo>
                    <a:pt x="411" y="0"/>
                  </a:lnTo>
                  <a:lnTo>
                    <a:pt x="426" y="0"/>
                  </a:lnTo>
                  <a:lnTo>
                    <a:pt x="442" y="1"/>
                  </a:lnTo>
                  <a:lnTo>
                    <a:pt x="457" y="3"/>
                  </a:lnTo>
                  <a:lnTo>
                    <a:pt x="472" y="5"/>
                  </a:lnTo>
                  <a:lnTo>
                    <a:pt x="488" y="9"/>
                  </a:lnTo>
                  <a:lnTo>
                    <a:pt x="504" y="12"/>
                  </a:lnTo>
                  <a:lnTo>
                    <a:pt x="519" y="16"/>
                  </a:lnTo>
                  <a:lnTo>
                    <a:pt x="550" y="26"/>
                  </a:lnTo>
                  <a:lnTo>
                    <a:pt x="583" y="38"/>
                  </a:lnTo>
                  <a:lnTo>
                    <a:pt x="615" y="52"/>
                  </a:lnTo>
                  <a:lnTo>
                    <a:pt x="647" y="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37" name="Freeform 12" descr="© INSCALE GmbH, 26.05.2010&#10;http://www.presentationload.com/"/>
            <p:cNvSpPr>
              <a:spLocks/>
            </p:cNvSpPr>
            <p:nvPr/>
          </p:nvSpPr>
          <p:spPr bwMode="gray">
            <a:xfrm>
              <a:off x="1358" y="1024"/>
              <a:ext cx="2663" cy="2716"/>
            </a:xfrm>
            <a:custGeom>
              <a:avLst/>
              <a:gdLst/>
              <a:ahLst/>
              <a:cxnLst>
                <a:cxn ang="0">
                  <a:pos x="1456" y="1452"/>
                </a:cxn>
                <a:cxn ang="0">
                  <a:pos x="1362" y="1314"/>
                </a:cxn>
                <a:cxn ang="0">
                  <a:pos x="1240" y="1141"/>
                </a:cxn>
                <a:cxn ang="0">
                  <a:pos x="1095" y="943"/>
                </a:cxn>
                <a:cxn ang="0">
                  <a:pos x="1017" y="840"/>
                </a:cxn>
                <a:cxn ang="0">
                  <a:pos x="934" y="737"/>
                </a:cxn>
                <a:cxn ang="0">
                  <a:pos x="850" y="634"/>
                </a:cxn>
                <a:cxn ang="0">
                  <a:pos x="761" y="532"/>
                </a:cxn>
                <a:cxn ang="0">
                  <a:pos x="673" y="436"/>
                </a:cxn>
                <a:cxn ang="0">
                  <a:pos x="582" y="345"/>
                </a:cxn>
                <a:cxn ang="0">
                  <a:pos x="492" y="261"/>
                </a:cxn>
                <a:cxn ang="0">
                  <a:pos x="400" y="185"/>
                </a:cxn>
                <a:cxn ang="0">
                  <a:pos x="311" y="120"/>
                </a:cxn>
                <a:cxn ang="0">
                  <a:pos x="222" y="67"/>
                </a:cxn>
                <a:cxn ang="0">
                  <a:pos x="165" y="40"/>
                </a:cxn>
                <a:cxn ang="0">
                  <a:pos x="109" y="19"/>
                </a:cxn>
                <a:cxn ang="0">
                  <a:pos x="54" y="6"/>
                </a:cxn>
                <a:cxn ang="0">
                  <a:pos x="0" y="0"/>
                </a:cxn>
                <a:cxn ang="0">
                  <a:pos x="632" y="4"/>
                </a:cxn>
                <a:cxn ang="0">
                  <a:pos x="701" y="10"/>
                </a:cxn>
                <a:cxn ang="0">
                  <a:pos x="768" y="20"/>
                </a:cxn>
                <a:cxn ang="0">
                  <a:pos x="831" y="37"/>
                </a:cxn>
                <a:cxn ang="0">
                  <a:pos x="909" y="67"/>
                </a:cxn>
                <a:cxn ang="0">
                  <a:pos x="1008" y="111"/>
                </a:cxn>
                <a:cxn ang="0">
                  <a:pos x="1105" y="162"/>
                </a:cxn>
                <a:cxn ang="0">
                  <a:pos x="1202" y="217"/>
                </a:cxn>
                <a:cxn ang="0">
                  <a:pos x="1299" y="278"/>
                </a:cxn>
                <a:cxn ang="0">
                  <a:pos x="1393" y="342"/>
                </a:cxn>
                <a:cxn ang="0">
                  <a:pos x="1487" y="410"/>
                </a:cxn>
                <a:cxn ang="0">
                  <a:pos x="1579" y="482"/>
                </a:cxn>
                <a:cxn ang="0">
                  <a:pos x="1670" y="557"/>
                </a:cxn>
                <a:cxn ang="0">
                  <a:pos x="1760" y="633"/>
                </a:cxn>
                <a:cxn ang="0">
                  <a:pos x="1846" y="710"/>
                </a:cxn>
                <a:cxn ang="0">
                  <a:pos x="1930" y="789"/>
                </a:cxn>
                <a:cxn ang="0">
                  <a:pos x="2054" y="908"/>
                </a:cxn>
                <a:cxn ang="0">
                  <a:pos x="2207" y="1064"/>
                </a:cxn>
                <a:cxn ang="0">
                  <a:pos x="2663" y="995"/>
                </a:cxn>
                <a:cxn ang="0">
                  <a:pos x="972" y="1635"/>
                </a:cxn>
              </a:cxnLst>
              <a:rect l="0" t="0" r="r" b="b"/>
              <a:pathLst>
                <a:path w="2663" h="2716">
                  <a:moveTo>
                    <a:pt x="972" y="1635"/>
                  </a:moveTo>
                  <a:lnTo>
                    <a:pt x="1456" y="1452"/>
                  </a:lnTo>
                  <a:lnTo>
                    <a:pt x="1413" y="1389"/>
                  </a:lnTo>
                  <a:lnTo>
                    <a:pt x="1362" y="1314"/>
                  </a:lnTo>
                  <a:lnTo>
                    <a:pt x="1304" y="1231"/>
                  </a:lnTo>
                  <a:lnTo>
                    <a:pt x="1240" y="1141"/>
                  </a:lnTo>
                  <a:lnTo>
                    <a:pt x="1169" y="1044"/>
                  </a:lnTo>
                  <a:lnTo>
                    <a:pt x="1095" y="943"/>
                  </a:lnTo>
                  <a:lnTo>
                    <a:pt x="1057" y="892"/>
                  </a:lnTo>
                  <a:lnTo>
                    <a:pt x="1017" y="840"/>
                  </a:lnTo>
                  <a:lnTo>
                    <a:pt x="976" y="789"/>
                  </a:lnTo>
                  <a:lnTo>
                    <a:pt x="934" y="737"/>
                  </a:lnTo>
                  <a:lnTo>
                    <a:pt x="893" y="685"/>
                  </a:lnTo>
                  <a:lnTo>
                    <a:pt x="850" y="634"/>
                  </a:lnTo>
                  <a:lnTo>
                    <a:pt x="806" y="583"/>
                  </a:lnTo>
                  <a:lnTo>
                    <a:pt x="761" y="532"/>
                  </a:lnTo>
                  <a:lnTo>
                    <a:pt x="718" y="483"/>
                  </a:lnTo>
                  <a:lnTo>
                    <a:pt x="673" y="436"/>
                  </a:lnTo>
                  <a:lnTo>
                    <a:pt x="627" y="390"/>
                  </a:lnTo>
                  <a:lnTo>
                    <a:pt x="582" y="345"/>
                  </a:lnTo>
                  <a:lnTo>
                    <a:pt x="537" y="301"/>
                  </a:lnTo>
                  <a:lnTo>
                    <a:pt x="492" y="261"/>
                  </a:lnTo>
                  <a:lnTo>
                    <a:pt x="446" y="222"/>
                  </a:lnTo>
                  <a:lnTo>
                    <a:pt x="400" y="185"/>
                  </a:lnTo>
                  <a:lnTo>
                    <a:pt x="356" y="152"/>
                  </a:lnTo>
                  <a:lnTo>
                    <a:pt x="311" y="120"/>
                  </a:lnTo>
                  <a:lnTo>
                    <a:pt x="266" y="92"/>
                  </a:lnTo>
                  <a:lnTo>
                    <a:pt x="222" y="67"/>
                  </a:lnTo>
                  <a:lnTo>
                    <a:pt x="194" y="53"/>
                  </a:lnTo>
                  <a:lnTo>
                    <a:pt x="165" y="40"/>
                  </a:lnTo>
                  <a:lnTo>
                    <a:pt x="138" y="29"/>
                  </a:lnTo>
                  <a:lnTo>
                    <a:pt x="109" y="19"/>
                  </a:lnTo>
                  <a:lnTo>
                    <a:pt x="82" y="12"/>
                  </a:lnTo>
                  <a:lnTo>
                    <a:pt x="54" y="6"/>
                  </a:lnTo>
                  <a:lnTo>
                    <a:pt x="27" y="2"/>
                  </a:lnTo>
                  <a:lnTo>
                    <a:pt x="0" y="0"/>
                  </a:lnTo>
                  <a:lnTo>
                    <a:pt x="597" y="3"/>
                  </a:lnTo>
                  <a:lnTo>
                    <a:pt x="632" y="4"/>
                  </a:lnTo>
                  <a:lnTo>
                    <a:pt x="667" y="6"/>
                  </a:lnTo>
                  <a:lnTo>
                    <a:pt x="701" y="10"/>
                  </a:lnTo>
                  <a:lnTo>
                    <a:pt x="735" y="14"/>
                  </a:lnTo>
                  <a:lnTo>
                    <a:pt x="768" y="20"/>
                  </a:lnTo>
                  <a:lnTo>
                    <a:pt x="799" y="28"/>
                  </a:lnTo>
                  <a:lnTo>
                    <a:pt x="831" y="37"/>
                  </a:lnTo>
                  <a:lnTo>
                    <a:pt x="860" y="47"/>
                  </a:lnTo>
                  <a:lnTo>
                    <a:pt x="909" y="67"/>
                  </a:lnTo>
                  <a:lnTo>
                    <a:pt x="959" y="89"/>
                  </a:lnTo>
                  <a:lnTo>
                    <a:pt x="1008" y="111"/>
                  </a:lnTo>
                  <a:lnTo>
                    <a:pt x="1057" y="135"/>
                  </a:lnTo>
                  <a:lnTo>
                    <a:pt x="1105" y="162"/>
                  </a:lnTo>
                  <a:lnTo>
                    <a:pt x="1154" y="188"/>
                  </a:lnTo>
                  <a:lnTo>
                    <a:pt x="1202" y="217"/>
                  </a:lnTo>
                  <a:lnTo>
                    <a:pt x="1251" y="246"/>
                  </a:lnTo>
                  <a:lnTo>
                    <a:pt x="1299" y="278"/>
                  </a:lnTo>
                  <a:lnTo>
                    <a:pt x="1346" y="309"/>
                  </a:lnTo>
                  <a:lnTo>
                    <a:pt x="1393" y="342"/>
                  </a:lnTo>
                  <a:lnTo>
                    <a:pt x="1440" y="375"/>
                  </a:lnTo>
                  <a:lnTo>
                    <a:pt x="1487" y="410"/>
                  </a:lnTo>
                  <a:lnTo>
                    <a:pt x="1534" y="446"/>
                  </a:lnTo>
                  <a:lnTo>
                    <a:pt x="1579" y="482"/>
                  </a:lnTo>
                  <a:lnTo>
                    <a:pt x="1625" y="519"/>
                  </a:lnTo>
                  <a:lnTo>
                    <a:pt x="1670" y="557"/>
                  </a:lnTo>
                  <a:lnTo>
                    <a:pt x="1715" y="594"/>
                  </a:lnTo>
                  <a:lnTo>
                    <a:pt x="1760" y="633"/>
                  </a:lnTo>
                  <a:lnTo>
                    <a:pt x="1803" y="672"/>
                  </a:lnTo>
                  <a:lnTo>
                    <a:pt x="1846" y="710"/>
                  </a:lnTo>
                  <a:lnTo>
                    <a:pt x="1889" y="750"/>
                  </a:lnTo>
                  <a:lnTo>
                    <a:pt x="1930" y="789"/>
                  </a:lnTo>
                  <a:lnTo>
                    <a:pt x="1972" y="828"/>
                  </a:lnTo>
                  <a:lnTo>
                    <a:pt x="2054" y="908"/>
                  </a:lnTo>
                  <a:lnTo>
                    <a:pt x="2132" y="986"/>
                  </a:lnTo>
                  <a:lnTo>
                    <a:pt x="2207" y="1064"/>
                  </a:lnTo>
                  <a:lnTo>
                    <a:pt x="2280" y="1141"/>
                  </a:lnTo>
                  <a:lnTo>
                    <a:pt x="2663" y="995"/>
                  </a:lnTo>
                  <a:lnTo>
                    <a:pt x="2428" y="2716"/>
                  </a:lnTo>
                  <a:lnTo>
                    <a:pt x="972" y="163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reflection blurRad="6350" stA="70000" endPos="23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38" name="Freeform 13" descr="© INSCALE GmbH, 26.05.2010&#10;http://www.presentationload.com/"/>
            <p:cNvSpPr>
              <a:spLocks noEditPoints="1"/>
            </p:cNvSpPr>
            <p:nvPr/>
          </p:nvSpPr>
          <p:spPr bwMode="gray">
            <a:xfrm>
              <a:off x="927" y="1024"/>
              <a:ext cx="2864" cy="2747"/>
            </a:xfrm>
            <a:custGeom>
              <a:avLst/>
              <a:gdLst/>
              <a:ahLst/>
              <a:cxnLst>
                <a:cxn ang="0">
                  <a:pos x="1408" y="1635"/>
                </a:cxn>
                <a:cxn ang="0">
                  <a:pos x="2786" y="2747"/>
                </a:cxn>
                <a:cxn ang="0">
                  <a:pos x="1832" y="1475"/>
                </a:cxn>
                <a:cxn ang="0">
                  <a:pos x="1737" y="1336"/>
                </a:cxn>
                <a:cxn ang="0">
                  <a:pos x="1620" y="1170"/>
                </a:cxn>
                <a:cxn ang="0">
                  <a:pos x="1484" y="988"/>
                </a:cxn>
                <a:cxn ang="0">
                  <a:pos x="1337" y="799"/>
                </a:cxn>
                <a:cxn ang="0">
                  <a:pos x="1217" y="655"/>
                </a:cxn>
                <a:cxn ang="0">
                  <a:pos x="1093" y="518"/>
                </a:cxn>
                <a:cxn ang="0">
                  <a:pos x="1030" y="453"/>
                </a:cxn>
                <a:cxn ang="0">
                  <a:pos x="967" y="392"/>
                </a:cxn>
                <a:cxn ang="0">
                  <a:pos x="902" y="334"/>
                </a:cxn>
                <a:cxn ang="0">
                  <a:pos x="839" y="280"/>
                </a:cxn>
                <a:cxn ang="0">
                  <a:pos x="809" y="256"/>
                </a:cxn>
                <a:cxn ang="0">
                  <a:pos x="755" y="217"/>
                </a:cxn>
                <a:cxn ang="0">
                  <a:pos x="696" y="175"/>
                </a:cxn>
                <a:cxn ang="0">
                  <a:pos x="647" y="144"/>
                </a:cxn>
                <a:cxn ang="0">
                  <a:pos x="592" y="117"/>
                </a:cxn>
                <a:cxn ang="0">
                  <a:pos x="538" y="98"/>
                </a:cxn>
                <a:cxn ang="0">
                  <a:pos x="485" y="84"/>
                </a:cxn>
                <a:cxn ang="0">
                  <a:pos x="431" y="77"/>
                </a:cxn>
                <a:cxn ang="0">
                  <a:pos x="379" y="77"/>
                </a:cxn>
                <a:cxn ang="0">
                  <a:pos x="325" y="85"/>
                </a:cxn>
                <a:cxn ang="0">
                  <a:pos x="270" y="99"/>
                </a:cxn>
                <a:cxn ang="0">
                  <a:pos x="214" y="122"/>
                </a:cxn>
                <a:cxn ang="0">
                  <a:pos x="169" y="145"/>
                </a:cxn>
                <a:cxn ang="0">
                  <a:pos x="128" y="170"/>
                </a:cxn>
                <a:cxn ang="0">
                  <a:pos x="93" y="197"/>
                </a:cxn>
                <a:cxn ang="0">
                  <a:pos x="60" y="226"/>
                </a:cxn>
                <a:cxn ang="0">
                  <a:pos x="40" y="246"/>
                </a:cxn>
                <a:cxn ang="0">
                  <a:pos x="23" y="267"/>
                </a:cxn>
                <a:cxn ang="0">
                  <a:pos x="9" y="287"/>
                </a:cxn>
                <a:cxn ang="0">
                  <a:pos x="0" y="305"/>
                </a:cxn>
                <a:cxn ang="0">
                  <a:pos x="8" y="239"/>
                </a:cxn>
                <a:cxn ang="0">
                  <a:pos x="29" y="205"/>
                </a:cxn>
                <a:cxn ang="0">
                  <a:pos x="52" y="173"/>
                </a:cxn>
                <a:cxn ang="0">
                  <a:pos x="78" y="144"/>
                </a:cxn>
                <a:cxn ang="0">
                  <a:pos x="108" y="117"/>
                </a:cxn>
                <a:cxn ang="0">
                  <a:pos x="139" y="94"/>
                </a:cxn>
                <a:cxn ang="0">
                  <a:pos x="173" y="72"/>
                </a:cxn>
                <a:cxn ang="0">
                  <a:pos x="208" y="53"/>
                </a:cxn>
                <a:cxn ang="0">
                  <a:pos x="255" y="32"/>
                </a:cxn>
                <a:cxn ang="0">
                  <a:pos x="313" y="13"/>
                </a:cxn>
                <a:cxn ang="0">
                  <a:pos x="368" y="2"/>
                </a:cxn>
                <a:cxn ang="0">
                  <a:pos x="422" y="0"/>
                </a:cxn>
                <a:cxn ang="0">
                  <a:pos x="476" y="4"/>
                </a:cxn>
                <a:cxn ang="0">
                  <a:pos x="528" y="14"/>
                </a:cxn>
                <a:cxn ang="0">
                  <a:pos x="580" y="32"/>
                </a:cxn>
                <a:cxn ang="0">
                  <a:pos x="632" y="54"/>
                </a:cxn>
                <a:cxn ang="0">
                  <a:pos x="702" y="92"/>
                </a:cxn>
                <a:cxn ang="0">
                  <a:pos x="792" y="152"/>
                </a:cxn>
                <a:cxn ang="0">
                  <a:pos x="882" y="222"/>
                </a:cxn>
                <a:cxn ang="0">
                  <a:pos x="973" y="301"/>
                </a:cxn>
                <a:cxn ang="0">
                  <a:pos x="1063" y="390"/>
                </a:cxn>
                <a:cxn ang="0">
                  <a:pos x="1154" y="483"/>
                </a:cxn>
                <a:cxn ang="0">
                  <a:pos x="1242" y="583"/>
                </a:cxn>
                <a:cxn ang="0">
                  <a:pos x="1329" y="685"/>
                </a:cxn>
                <a:cxn ang="0">
                  <a:pos x="1412" y="789"/>
                </a:cxn>
                <a:cxn ang="0">
                  <a:pos x="1493" y="892"/>
                </a:cxn>
                <a:cxn ang="0">
                  <a:pos x="1605" y="1044"/>
                </a:cxn>
                <a:cxn ang="0">
                  <a:pos x="1740" y="1231"/>
                </a:cxn>
                <a:cxn ang="0">
                  <a:pos x="1849" y="1389"/>
                </a:cxn>
                <a:cxn ang="0">
                  <a:pos x="1832" y="1475"/>
                </a:cxn>
              </a:cxnLst>
              <a:rect l="0" t="0" r="r" b="b"/>
              <a:pathLst>
                <a:path w="2864" h="2747">
                  <a:moveTo>
                    <a:pt x="1383" y="1707"/>
                  </a:moveTo>
                  <a:lnTo>
                    <a:pt x="1408" y="1635"/>
                  </a:lnTo>
                  <a:lnTo>
                    <a:pt x="2864" y="2716"/>
                  </a:lnTo>
                  <a:lnTo>
                    <a:pt x="2786" y="2747"/>
                  </a:lnTo>
                  <a:lnTo>
                    <a:pt x="1383" y="1707"/>
                  </a:lnTo>
                  <a:close/>
                  <a:moveTo>
                    <a:pt x="1832" y="1475"/>
                  </a:moveTo>
                  <a:lnTo>
                    <a:pt x="1788" y="1409"/>
                  </a:lnTo>
                  <a:lnTo>
                    <a:pt x="1737" y="1336"/>
                  </a:lnTo>
                  <a:lnTo>
                    <a:pt x="1681" y="1255"/>
                  </a:lnTo>
                  <a:lnTo>
                    <a:pt x="1620" y="1170"/>
                  </a:lnTo>
                  <a:lnTo>
                    <a:pt x="1554" y="1081"/>
                  </a:lnTo>
                  <a:lnTo>
                    <a:pt x="1484" y="988"/>
                  </a:lnTo>
                  <a:lnTo>
                    <a:pt x="1412" y="893"/>
                  </a:lnTo>
                  <a:lnTo>
                    <a:pt x="1337" y="799"/>
                  </a:lnTo>
                  <a:lnTo>
                    <a:pt x="1277" y="726"/>
                  </a:lnTo>
                  <a:lnTo>
                    <a:pt x="1217" y="655"/>
                  </a:lnTo>
                  <a:lnTo>
                    <a:pt x="1155" y="586"/>
                  </a:lnTo>
                  <a:lnTo>
                    <a:pt x="1093" y="518"/>
                  </a:lnTo>
                  <a:lnTo>
                    <a:pt x="1061" y="485"/>
                  </a:lnTo>
                  <a:lnTo>
                    <a:pt x="1030" y="453"/>
                  </a:lnTo>
                  <a:lnTo>
                    <a:pt x="998" y="422"/>
                  </a:lnTo>
                  <a:lnTo>
                    <a:pt x="967" y="392"/>
                  </a:lnTo>
                  <a:lnTo>
                    <a:pt x="934" y="362"/>
                  </a:lnTo>
                  <a:lnTo>
                    <a:pt x="902" y="334"/>
                  </a:lnTo>
                  <a:lnTo>
                    <a:pt x="871" y="306"/>
                  </a:lnTo>
                  <a:lnTo>
                    <a:pt x="839" y="280"/>
                  </a:lnTo>
                  <a:lnTo>
                    <a:pt x="828" y="271"/>
                  </a:lnTo>
                  <a:lnTo>
                    <a:pt x="809" y="256"/>
                  </a:lnTo>
                  <a:lnTo>
                    <a:pt x="783" y="238"/>
                  </a:lnTo>
                  <a:lnTo>
                    <a:pt x="755" y="217"/>
                  </a:lnTo>
                  <a:lnTo>
                    <a:pt x="725" y="195"/>
                  </a:lnTo>
                  <a:lnTo>
                    <a:pt x="696" y="175"/>
                  </a:lnTo>
                  <a:lnTo>
                    <a:pt x="668" y="158"/>
                  </a:lnTo>
                  <a:lnTo>
                    <a:pt x="647" y="144"/>
                  </a:lnTo>
                  <a:lnTo>
                    <a:pt x="620" y="130"/>
                  </a:lnTo>
                  <a:lnTo>
                    <a:pt x="592" y="117"/>
                  </a:lnTo>
                  <a:lnTo>
                    <a:pt x="565" y="107"/>
                  </a:lnTo>
                  <a:lnTo>
                    <a:pt x="538" y="98"/>
                  </a:lnTo>
                  <a:lnTo>
                    <a:pt x="512" y="90"/>
                  </a:lnTo>
                  <a:lnTo>
                    <a:pt x="485" y="84"/>
                  </a:lnTo>
                  <a:lnTo>
                    <a:pt x="458" y="79"/>
                  </a:lnTo>
                  <a:lnTo>
                    <a:pt x="431" y="77"/>
                  </a:lnTo>
                  <a:lnTo>
                    <a:pt x="405" y="76"/>
                  </a:lnTo>
                  <a:lnTo>
                    <a:pt x="379" y="77"/>
                  </a:lnTo>
                  <a:lnTo>
                    <a:pt x="352" y="79"/>
                  </a:lnTo>
                  <a:lnTo>
                    <a:pt x="325" y="85"/>
                  </a:lnTo>
                  <a:lnTo>
                    <a:pt x="297" y="91"/>
                  </a:lnTo>
                  <a:lnTo>
                    <a:pt x="270" y="99"/>
                  </a:lnTo>
                  <a:lnTo>
                    <a:pt x="242" y="110"/>
                  </a:lnTo>
                  <a:lnTo>
                    <a:pt x="214" y="122"/>
                  </a:lnTo>
                  <a:lnTo>
                    <a:pt x="191" y="132"/>
                  </a:lnTo>
                  <a:lnTo>
                    <a:pt x="169" y="145"/>
                  </a:lnTo>
                  <a:lnTo>
                    <a:pt x="149" y="157"/>
                  </a:lnTo>
                  <a:lnTo>
                    <a:pt x="128" y="170"/>
                  </a:lnTo>
                  <a:lnTo>
                    <a:pt x="110" y="183"/>
                  </a:lnTo>
                  <a:lnTo>
                    <a:pt x="93" y="197"/>
                  </a:lnTo>
                  <a:lnTo>
                    <a:pt x="75" y="212"/>
                  </a:lnTo>
                  <a:lnTo>
                    <a:pt x="60" y="226"/>
                  </a:lnTo>
                  <a:lnTo>
                    <a:pt x="50" y="236"/>
                  </a:lnTo>
                  <a:lnTo>
                    <a:pt x="40" y="246"/>
                  </a:lnTo>
                  <a:lnTo>
                    <a:pt x="32" y="256"/>
                  </a:lnTo>
                  <a:lnTo>
                    <a:pt x="23" y="267"/>
                  </a:lnTo>
                  <a:lnTo>
                    <a:pt x="16" y="277"/>
                  </a:lnTo>
                  <a:lnTo>
                    <a:pt x="9" y="287"/>
                  </a:lnTo>
                  <a:lnTo>
                    <a:pt x="4" y="296"/>
                  </a:lnTo>
                  <a:lnTo>
                    <a:pt x="0" y="305"/>
                  </a:lnTo>
                  <a:lnTo>
                    <a:pt x="0" y="257"/>
                  </a:lnTo>
                  <a:lnTo>
                    <a:pt x="8" y="239"/>
                  </a:lnTo>
                  <a:lnTo>
                    <a:pt x="18" y="221"/>
                  </a:lnTo>
                  <a:lnTo>
                    <a:pt x="29" y="205"/>
                  </a:lnTo>
                  <a:lnTo>
                    <a:pt x="40" y="188"/>
                  </a:lnTo>
                  <a:lnTo>
                    <a:pt x="52" y="173"/>
                  </a:lnTo>
                  <a:lnTo>
                    <a:pt x="65" y="158"/>
                  </a:lnTo>
                  <a:lnTo>
                    <a:pt x="78" y="144"/>
                  </a:lnTo>
                  <a:lnTo>
                    <a:pt x="93" y="130"/>
                  </a:lnTo>
                  <a:lnTo>
                    <a:pt x="108" y="117"/>
                  </a:lnTo>
                  <a:lnTo>
                    <a:pt x="123" y="105"/>
                  </a:lnTo>
                  <a:lnTo>
                    <a:pt x="139" y="94"/>
                  </a:lnTo>
                  <a:lnTo>
                    <a:pt x="156" y="82"/>
                  </a:lnTo>
                  <a:lnTo>
                    <a:pt x="173" y="72"/>
                  </a:lnTo>
                  <a:lnTo>
                    <a:pt x="190" y="62"/>
                  </a:lnTo>
                  <a:lnTo>
                    <a:pt x="208" y="53"/>
                  </a:lnTo>
                  <a:lnTo>
                    <a:pt x="226" y="45"/>
                  </a:lnTo>
                  <a:lnTo>
                    <a:pt x="255" y="32"/>
                  </a:lnTo>
                  <a:lnTo>
                    <a:pt x="285" y="21"/>
                  </a:lnTo>
                  <a:lnTo>
                    <a:pt x="313" y="13"/>
                  </a:lnTo>
                  <a:lnTo>
                    <a:pt x="341" y="7"/>
                  </a:lnTo>
                  <a:lnTo>
                    <a:pt x="368" y="2"/>
                  </a:lnTo>
                  <a:lnTo>
                    <a:pt x="396" y="0"/>
                  </a:lnTo>
                  <a:lnTo>
                    <a:pt x="422" y="0"/>
                  </a:lnTo>
                  <a:lnTo>
                    <a:pt x="450" y="1"/>
                  </a:lnTo>
                  <a:lnTo>
                    <a:pt x="476" y="4"/>
                  </a:lnTo>
                  <a:lnTo>
                    <a:pt x="502" y="8"/>
                  </a:lnTo>
                  <a:lnTo>
                    <a:pt x="528" y="14"/>
                  </a:lnTo>
                  <a:lnTo>
                    <a:pt x="555" y="22"/>
                  </a:lnTo>
                  <a:lnTo>
                    <a:pt x="580" y="32"/>
                  </a:lnTo>
                  <a:lnTo>
                    <a:pt x="606" y="42"/>
                  </a:lnTo>
                  <a:lnTo>
                    <a:pt x="632" y="54"/>
                  </a:lnTo>
                  <a:lnTo>
                    <a:pt x="658" y="67"/>
                  </a:lnTo>
                  <a:lnTo>
                    <a:pt x="702" y="92"/>
                  </a:lnTo>
                  <a:lnTo>
                    <a:pt x="747" y="120"/>
                  </a:lnTo>
                  <a:lnTo>
                    <a:pt x="792" y="152"/>
                  </a:lnTo>
                  <a:lnTo>
                    <a:pt x="836" y="185"/>
                  </a:lnTo>
                  <a:lnTo>
                    <a:pt x="882" y="222"/>
                  </a:lnTo>
                  <a:lnTo>
                    <a:pt x="928" y="261"/>
                  </a:lnTo>
                  <a:lnTo>
                    <a:pt x="973" y="301"/>
                  </a:lnTo>
                  <a:lnTo>
                    <a:pt x="1018" y="345"/>
                  </a:lnTo>
                  <a:lnTo>
                    <a:pt x="1063" y="390"/>
                  </a:lnTo>
                  <a:lnTo>
                    <a:pt x="1109" y="436"/>
                  </a:lnTo>
                  <a:lnTo>
                    <a:pt x="1154" y="483"/>
                  </a:lnTo>
                  <a:lnTo>
                    <a:pt x="1197" y="532"/>
                  </a:lnTo>
                  <a:lnTo>
                    <a:pt x="1242" y="583"/>
                  </a:lnTo>
                  <a:lnTo>
                    <a:pt x="1286" y="634"/>
                  </a:lnTo>
                  <a:lnTo>
                    <a:pt x="1329" y="685"/>
                  </a:lnTo>
                  <a:lnTo>
                    <a:pt x="1370" y="737"/>
                  </a:lnTo>
                  <a:lnTo>
                    <a:pt x="1412" y="789"/>
                  </a:lnTo>
                  <a:lnTo>
                    <a:pt x="1453" y="840"/>
                  </a:lnTo>
                  <a:lnTo>
                    <a:pt x="1493" y="892"/>
                  </a:lnTo>
                  <a:lnTo>
                    <a:pt x="1531" y="943"/>
                  </a:lnTo>
                  <a:lnTo>
                    <a:pt x="1605" y="1044"/>
                  </a:lnTo>
                  <a:lnTo>
                    <a:pt x="1676" y="1141"/>
                  </a:lnTo>
                  <a:lnTo>
                    <a:pt x="1740" y="1231"/>
                  </a:lnTo>
                  <a:lnTo>
                    <a:pt x="1798" y="1314"/>
                  </a:lnTo>
                  <a:lnTo>
                    <a:pt x="1849" y="1389"/>
                  </a:lnTo>
                  <a:lnTo>
                    <a:pt x="1892" y="1452"/>
                  </a:lnTo>
                  <a:lnTo>
                    <a:pt x="1832" y="14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4758807" y="1718460"/>
            <a:ext cx="38015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14,6% к 2023 году</a:t>
            </a:r>
            <a:endParaRPr lang="ru-RU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" name="组合 48"/>
          <p:cNvGrpSpPr>
            <a:grpSpLocks/>
          </p:cNvGrpSpPr>
          <p:nvPr/>
        </p:nvGrpSpPr>
        <p:grpSpPr bwMode="auto">
          <a:xfrm>
            <a:off x="2030005" y="2193108"/>
            <a:ext cx="6090539" cy="451149"/>
            <a:chOff x="0" y="0"/>
            <a:chExt cx="3619555" cy="412624"/>
          </a:xfrm>
        </p:grpSpPr>
        <p:sp>
          <p:nvSpPr>
            <p:cNvPr id="41" name="圆角矩形 72"/>
            <p:cNvSpPr>
              <a:spLocks noChangeArrowheads="1"/>
            </p:cNvSpPr>
            <p:nvPr/>
          </p:nvSpPr>
          <p:spPr bwMode="auto">
            <a:xfrm>
              <a:off x="0" y="0"/>
              <a:ext cx="3619555" cy="412624"/>
            </a:xfrm>
            <a:prstGeom prst="roundRect">
              <a:avLst>
                <a:gd name="adj" fmla="val 16667"/>
              </a:avLst>
            </a:prstGeom>
            <a:solidFill>
              <a:srgbClr val="ABD5D1"/>
            </a:solidFill>
            <a:ln>
              <a:noFill/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42" name="矩形 73"/>
            <p:cNvSpPr>
              <a:spLocks noChangeArrowheads="1"/>
            </p:cNvSpPr>
            <p:nvPr/>
          </p:nvSpPr>
          <p:spPr bwMode="auto">
            <a:xfrm>
              <a:off x="593751" y="17507"/>
              <a:ext cx="531351" cy="309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ru-RU" sz="1600" b="1" noProof="1" smtClean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Защита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43" name="圆角矩形 10"/>
          <p:cNvSpPr>
            <a:spLocks noChangeArrowheads="1"/>
          </p:cNvSpPr>
          <p:nvPr/>
        </p:nvSpPr>
        <p:spPr bwMode="auto">
          <a:xfrm>
            <a:off x="2030006" y="2193107"/>
            <a:ext cx="962713" cy="451150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7,1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  <a:sym typeface="+mn-lt"/>
            </a:endParaRPr>
          </a:p>
        </p:txBody>
      </p:sp>
      <p:grpSp>
        <p:nvGrpSpPr>
          <p:cNvPr id="44" name="组合 48"/>
          <p:cNvGrpSpPr>
            <a:grpSpLocks/>
          </p:cNvGrpSpPr>
          <p:nvPr/>
        </p:nvGrpSpPr>
        <p:grpSpPr bwMode="auto">
          <a:xfrm>
            <a:off x="2054718" y="2727231"/>
            <a:ext cx="6676560" cy="624354"/>
            <a:chOff x="12571" y="-139182"/>
            <a:chExt cx="4073127" cy="428163"/>
          </a:xfrm>
        </p:grpSpPr>
        <p:sp>
          <p:nvSpPr>
            <p:cNvPr id="45" name="圆角矩形 72"/>
            <p:cNvSpPr>
              <a:spLocks noChangeArrowheads="1"/>
            </p:cNvSpPr>
            <p:nvPr/>
          </p:nvSpPr>
          <p:spPr bwMode="auto">
            <a:xfrm>
              <a:off x="12571" y="-123643"/>
              <a:ext cx="3707100" cy="412624"/>
            </a:xfrm>
            <a:prstGeom prst="roundRect">
              <a:avLst>
                <a:gd name="adj" fmla="val 16667"/>
              </a:avLst>
            </a:prstGeom>
            <a:solidFill>
              <a:srgbClr val="ABD5D1"/>
            </a:solidFill>
            <a:ln>
              <a:noFill/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46" name="矩形 73"/>
            <p:cNvSpPr>
              <a:spLocks noChangeArrowheads="1"/>
            </p:cNvSpPr>
            <p:nvPr/>
          </p:nvSpPr>
          <p:spPr bwMode="auto">
            <a:xfrm>
              <a:off x="518139" y="-139182"/>
              <a:ext cx="3567559" cy="401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ru-RU" sz="1600" b="1" noProof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Организация </a:t>
              </a:r>
              <a:r>
                <a:rPr lang="ru-RU" sz="1600" b="1" noProof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работы с детьми, </a:t>
              </a:r>
              <a:r>
                <a:rPr lang="ru-RU" sz="1600" b="1" noProof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находящимися</a:t>
              </a:r>
            </a:p>
            <a:p>
              <a:pPr lvl="0">
                <a:defRPr/>
              </a:pPr>
              <a:r>
                <a:rPr lang="ru-RU" sz="1600" b="1" noProof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600" b="1" noProof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в </a:t>
              </a:r>
              <a:r>
                <a:rPr lang="ru-RU" sz="1600" b="1" noProof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социально-опасном положении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47" name="圆角矩形 10"/>
          <p:cNvSpPr>
            <a:spLocks noChangeArrowheads="1"/>
          </p:cNvSpPr>
          <p:nvPr/>
        </p:nvSpPr>
        <p:spPr bwMode="auto">
          <a:xfrm>
            <a:off x="2057450" y="2749891"/>
            <a:ext cx="959983" cy="601695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0,6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  <a:sym typeface="+mn-lt"/>
            </a:endParaRPr>
          </a:p>
        </p:txBody>
      </p:sp>
      <p:grpSp>
        <p:nvGrpSpPr>
          <p:cNvPr id="48" name="组合 48"/>
          <p:cNvGrpSpPr>
            <a:grpSpLocks/>
          </p:cNvGrpSpPr>
          <p:nvPr/>
        </p:nvGrpSpPr>
        <p:grpSpPr bwMode="auto">
          <a:xfrm>
            <a:off x="2227714" y="3477744"/>
            <a:ext cx="6025768" cy="861512"/>
            <a:chOff x="0" y="-32394"/>
            <a:chExt cx="3666181" cy="376424"/>
          </a:xfrm>
        </p:grpSpPr>
        <p:sp>
          <p:nvSpPr>
            <p:cNvPr id="49" name="圆角矩形 72"/>
            <p:cNvSpPr>
              <a:spLocks noChangeArrowheads="1"/>
            </p:cNvSpPr>
            <p:nvPr/>
          </p:nvSpPr>
          <p:spPr bwMode="auto">
            <a:xfrm>
              <a:off x="0" y="-32394"/>
              <a:ext cx="3619555" cy="344478"/>
            </a:xfrm>
            <a:prstGeom prst="roundRect">
              <a:avLst>
                <a:gd name="adj" fmla="val 16667"/>
              </a:avLst>
            </a:prstGeom>
            <a:solidFill>
              <a:srgbClr val="ABD5D1"/>
            </a:solidFill>
            <a:ln>
              <a:noFill/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50" name="矩形 73"/>
            <p:cNvSpPr>
              <a:spLocks noChangeArrowheads="1"/>
            </p:cNvSpPr>
            <p:nvPr/>
          </p:nvSpPr>
          <p:spPr bwMode="auto">
            <a:xfrm>
              <a:off x="451547" y="-19061"/>
              <a:ext cx="3214634" cy="363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zh-CN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lt"/>
                </a:rPr>
                <a:t>Формирование доступной среды жизнедеятельности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altLang="zh-CN" sz="1600" b="1" kern="0" dirty="0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lt"/>
                </a:rPr>
                <a:t>для инвалидов и других маломобильных групп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altLang="zh-CN" sz="1600" b="1" kern="0" dirty="0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lt"/>
                </a:rPr>
                <a:t>населения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51" name="圆角矩形 10"/>
          <p:cNvSpPr>
            <a:spLocks noChangeArrowheads="1"/>
          </p:cNvSpPr>
          <p:nvPr/>
        </p:nvSpPr>
        <p:spPr bwMode="auto">
          <a:xfrm>
            <a:off x="2046481" y="3481213"/>
            <a:ext cx="962713" cy="793166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0,8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  <a:sym typeface="+mn-lt"/>
            </a:endParaRPr>
          </a:p>
        </p:txBody>
      </p:sp>
      <p:grpSp>
        <p:nvGrpSpPr>
          <p:cNvPr id="52" name="组合 48"/>
          <p:cNvGrpSpPr>
            <a:grpSpLocks/>
          </p:cNvGrpSpPr>
          <p:nvPr/>
        </p:nvGrpSpPr>
        <p:grpSpPr bwMode="auto">
          <a:xfrm>
            <a:off x="2079433" y="4364713"/>
            <a:ext cx="6050482" cy="451149"/>
            <a:chOff x="0" y="0"/>
            <a:chExt cx="3619555" cy="412624"/>
          </a:xfrm>
        </p:grpSpPr>
        <p:sp>
          <p:nvSpPr>
            <p:cNvPr id="53" name="圆角矩形 72"/>
            <p:cNvSpPr>
              <a:spLocks noChangeArrowheads="1"/>
            </p:cNvSpPr>
            <p:nvPr/>
          </p:nvSpPr>
          <p:spPr bwMode="auto">
            <a:xfrm>
              <a:off x="0" y="0"/>
              <a:ext cx="3619555" cy="412624"/>
            </a:xfrm>
            <a:prstGeom prst="roundRect">
              <a:avLst>
                <a:gd name="adj" fmla="val 16667"/>
              </a:avLst>
            </a:prstGeom>
            <a:solidFill>
              <a:srgbClr val="ABD5D1"/>
            </a:solidFill>
            <a:ln>
              <a:noFill/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54" name="矩形 73"/>
            <p:cNvSpPr>
              <a:spLocks noChangeArrowheads="1"/>
            </p:cNvSpPr>
            <p:nvPr/>
          </p:nvSpPr>
          <p:spPr bwMode="auto">
            <a:xfrm>
              <a:off x="604052" y="69298"/>
              <a:ext cx="2228158" cy="309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ru-RU" sz="1600" b="1" noProof="1" smtClean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Укрепление </a:t>
              </a:r>
              <a:r>
                <a:rPr lang="ru-RU" sz="1600" b="1" noProof="1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общественного </a:t>
              </a:r>
              <a:r>
                <a:rPr lang="ru-RU" sz="1600" b="1" noProof="1" smtClean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здоровья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55" name="圆角矩形 10"/>
          <p:cNvSpPr>
            <a:spLocks noChangeArrowheads="1"/>
          </p:cNvSpPr>
          <p:nvPr/>
        </p:nvSpPr>
        <p:spPr bwMode="auto">
          <a:xfrm>
            <a:off x="2087670" y="4364712"/>
            <a:ext cx="964200" cy="451150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1,6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  <a:sym typeface="+mn-lt"/>
            </a:endParaRPr>
          </a:p>
        </p:txBody>
      </p:sp>
      <p:sp>
        <p:nvSpPr>
          <p:cNvPr id="57" name="圆角矩形 72"/>
          <p:cNvSpPr>
            <a:spLocks noChangeArrowheads="1"/>
          </p:cNvSpPr>
          <p:nvPr/>
        </p:nvSpPr>
        <p:spPr bwMode="auto">
          <a:xfrm>
            <a:off x="2054268" y="4898987"/>
            <a:ext cx="6107012" cy="575304"/>
          </a:xfrm>
          <a:prstGeom prst="roundRect">
            <a:avLst>
              <a:gd name="adj" fmla="val 16667"/>
            </a:avLst>
          </a:prstGeom>
          <a:solidFill>
            <a:srgbClr val="ABD5D1"/>
          </a:solidFill>
          <a:ln>
            <a:noFill/>
          </a:ln>
          <a:extLst/>
        </p:spPr>
        <p:txBody>
          <a:bodyPr anchor="ctr"/>
          <a:lstStyle/>
          <a:p>
            <a:pPr lvl="0" algn="ctr">
              <a:defRPr/>
            </a:pPr>
            <a:endParaRPr kumimoji="0" lang="zh-CN" altLang="zh-CN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59" name="圆角矩形 10"/>
          <p:cNvSpPr>
            <a:spLocks noChangeArrowheads="1"/>
          </p:cNvSpPr>
          <p:nvPr/>
        </p:nvSpPr>
        <p:spPr bwMode="auto">
          <a:xfrm>
            <a:off x="2071195" y="4898836"/>
            <a:ext cx="962713" cy="575304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1,9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  <a:sym typeface="+mn-lt"/>
            </a:endParaRPr>
          </a:p>
        </p:txBody>
      </p:sp>
      <p:sp>
        <p:nvSpPr>
          <p:cNvPr id="60" name="Text Box 176"/>
          <p:cNvSpPr txBox="1">
            <a:spLocks noChangeArrowheads="1"/>
          </p:cNvSpPr>
          <p:nvPr/>
        </p:nvSpPr>
        <p:spPr bwMode="auto">
          <a:xfrm>
            <a:off x="8138985" y="1583886"/>
            <a:ext cx="100501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矩形 73"/>
          <p:cNvSpPr>
            <a:spLocks noChangeArrowheads="1"/>
          </p:cNvSpPr>
          <p:nvPr/>
        </p:nvSpPr>
        <p:spPr bwMode="auto">
          <a:xfrm>
            <a:off x="3055127" y="4879164"/>
            <a:ext cx="51148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 b="1" noProof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мер социальной поддержки отдельных категорий граждан</a:t>
            </a:r>
            <a:endParaRPr lang="zh-CN" altLang="zh-CN" sz="1600" b="1" kern="0" dirty="0" smtClean="0">
              <a:solidFill>
                <a:srgbClr val="FFFFFF"/>
              </a:solidFill>
              <a:latin typeface="Arial"/>
              <a:ea typeface="微软雅黑"/>
              <a:cs typeface="+mn-ea"/>
              <a:sym typeface="+mn-lt"/>
            </a:endParaRPr>
          </a:p>
          <a:p>
            <a:pPr lvl="0">
              <a:defRPr/>
            </a:pP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1" name="Левая фигурная скобка 30"/>
          <p:cNvSpPr/>
          <p:nvPr/>
        </p:nvSpPr>
        <p:spPr>
          <a:xfrm>
            <a:off x="1790116" y="2346801"/>
            <a:ext cx="250904" cy="3006736"/>
          </a:xfrm>
          <a:prstGeom prst="leftBrace">
            <a:avLst>
              <a:gd name="adj1" fmla="val 68859"/>
              <a:gd name="adj2" fmla="val 50000"/>
            </a:avLst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Text Box 176"/>
          <p:cNvSpPr txBox="1">
            <a:spLocks noChangeArrowheads="1"/>
          </p:cNvSpPr>
          <p:nvPr/>
        </p:nvSpPr>
        <p:spPr bwMode="auto">
          <a:xfrm rot="16200000">
            <a:off x="134970" y="3626676"/>
            <a:ext cx="267729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Комплексы процессных мероприятий</a:t>
            </a:r>
            <a:endParaRPr lang="en-US" sz="16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0" name="AutoShape 4" descr="Событ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8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300"/>
                            </p:stCondLst>
                            <p:childTnLst>
                              <p:par>
                                <p:cTn id="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bldLvl="0" animBg="1" autoUpdateAnimBg="0"/>
      <p:bldP spid="47" grpId="0" bldLvl="0" animBg="1" autoUpdateAnimBg="0"/>
      <p:bldP spid="51" grpId="0" bldLvl="0" animBg="1" autoUpdateAnimBg="0"/>
      <p:bldP spid="55" grpId="0" bldLvl="0" animBg="1" autoUpdateAnimBg="0"/>
      <p:bldP spid="59" grpId="0" bldLvl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114"/>
          <p:cNvSpPr/>
          <p:nvPr/>
        </p:nvSpPr>
        <p:spPr>
          <a:xfrm>
            <a:off x="797202" y="6313121"/>
            <a:ext cx="797550" cy="441906"/>
          </a:xfrm>
          <a:prstGeom prst="roundRect">
            <a:avLst>
              <a:gd name="adj" fmla="val 13889"/>
            </a:avLst>
          </a:prstGeom>
          <a:solidFill>
            <a:schemeClr val="accent1">
              <a:lumMod val="40000"/>
              <a:lumOff val="60000"/>
            </a:schemeClr>
          </a:solidFill>
          <a:ln w="28575" cap="flat">
            <a:solidFill>
              <a:srgbClr val="0070C0"/>
            </a:solidFill>
            <a:prstDash val="solid"/>
            <a:miter lim="800000"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</a:endParaRPr>
          </a:p>
        </p:txBody>
      </p:sp>
      <p:sp>
        <p:nvSpPr>
          <p:cNvPr id="51" name="圆角矩形 114"/>
          <p:cNvSpPr/>
          <p:nvPr/>
        </p:nvSpPr>
        <p:spPr>
          <a:xfrm>
            <a:off x="793085" y="5667634"/>
            <a:ext cx="797550" cy="486032"/>
          </a:xfrm>
          <a:prstGeom prst="roundRect">
            <a:avLst>
              <a:gd name="adj" fmla="val 13889"/>
            </a:avLst>
          </a:prstGeom>
          <a:solidFill>
            <a:schemeClr val="accent1">
              <a:lumMod val="40000"/>
              <a:lumOff val="60000"/>
            </a:schemeClr>
          </a:solidFill>
          <a:ln w="28575" cap="flat">
            <a:solidFill>
              <a:srgbClr val="0070C0"/>
            </a:solidFill>
            <a:prstDash val="solid"/>
            <a:miter lim="800000"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</a:endParaRPr>
          </a:p>
        </p:txBody>
      </p:sp>
      <p:sp>
        <p:nvSpPr>
          <p:cNvPr id="50" name="圆角矩形 114"/>
          <p:cNvSpPr/>
          <p:nvPr/>
        </p:nvSpPr>
        <p:spPr>
          <a:xfrm>
            <a:off x="805443" y="5066270"/>
            <a:ext cx="809174" cy="461319"/>
          </a:xfrm>
          <a:prstGeom prst="roundRect">
            <a:avLst>
              <a:gd name="adj" fmla="val 13889"/>
            </a:avLst>
          </a:prstGeom>
          <a:solidFill>
            <a:schemeClr val="accent1">
              <a:lumMod val="40000"/>
              <a:lumOff val="60000"/>
            </a:schemeClr>
          </a:solidFill>
          <a:ln w="28575" cap="flat">
            <a:solidFill>
              <a:srgbClr val="0070C0"/>
            </a:solidFill>
            <a:prstDash val="solid"/>
            <a:miter lim="800000"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宋体"/>
            </a:endParaRPr>
          </a:p>
        </p:txBody>
      </p:sp>
      <p:sp>
        <p:nvSpPr>
          <p:cNvPr id="49" name="圆角矩形 114"/>
          <p:cNvSpPr/>
          <p:nvPr/>
        </p:nvSpPr>
        <p:spPr>
          <a:xfrm>
            <a:off x="809559" y="4464909"/>
            <a:ext cx="797550" cy="477794"/>
          </a:xfrm>
          <a:prstGeom prst="roundRect">
            <a:avLst>
              <a:gd name="adj" fmla="val 13889"/>
            </a:avLst>
          </a:prstGeom>
          <a:solidFill>
            <a:schemeClr val="accent1">
              <a:lumMod val="40000"/>
              <a:lumOff val="60000"/>
            </a:schemeClr>
          </a:solidFill>
          <a:ln w="28575" cap="flat">
            <a:solidFill>
              <a:srgbClr val="0070C0"/>
            </a:solidFill>
            <a:prstDash val="solid"/>
            <a:miter lim="800000"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</a:endParaRPr>
          </a:p>
        </p:txBody>
      </p:sp>
      <p:sp>
        <p:nvSpPr>
          <p:cNvPr id="48" name="圆角矩形 114"/>
          <p:cNvSpPr/>
          <p:nvPr/>
        </p:nvSpPr>
        <p:spPr>
          <a:xfrm>
            <a:off x="813678" y="3847070"/>
            <a:ext cx="797550" cy="477795"/>
          </a:xfrm>
          <a:prstGeom prst="roundRect">
            <a:avLst>
              <a:gd name="adj" fmla="val 13889"/>
            </a:avLst>
          </a:prstGeom>
          <a:solidFill>
            <a:schemeClr val="accent1">
              <a:lumMod val="40000"/>
              <a:lumOff val="60000"/>
            </a:schemeClr>
          </a:solidFill>
          <a:ln w="28575" cap="flat">
            <a:solidFill>
              <a:srgbClr val="0070C0"/>
            </a:solidFill>
            <a:prstDash val="solid"/>
            <a:miter lim="800000"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宋体"/>
            </a:endParaRPr>
          </a:p>
        </p:txBody>
      </p:sp>
      <p:sp>
        <p:nvSpPr>
          <p:cNvPr id="47" name="圆角矩形 114"/>
          <p:cNvSpPr/>
          <p:nvPr/>
        </p:nvSpPr>
        <p:spPr>
          <a:xfrm>
            <a:off x="801323" y="3188044"/>
            <a:ext cx="797550" cy="535458"/>
          </a:xfrm>
          <a:prstGeom prst="roundRect">
            <a:avLst>
              <a:gd name="adj" fmla="val 13889"/>
            </a:avLst>
          </a:prstGeom>
          <a:solidFill>
            <a:schemeClr val="accent1">
              <a:lumMod val="40000"/>
              <a:lumOff val="60000"/>
            </a:schemeClr>
          </a:solidFill>
          <a:ln w="28575" cap="flat">
            <a:solidFill>
              <a:srgbClr val="0070C0"/>
            </a:solidFill>
            <a:prstDash val="solid"/>
            <a:miter lim="800000"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</a:endParaRPr>
          </a:p>
        </p:txBody>
      </p:sp>
      <p:sp>
        <p:nvSpPr>
          <p:cNvPr id="46" name="圆角矩形 114"/>
          <p:cNvSpPr/>
          <p:nvPr/>
        </p:nvSpPr>
        <p:spPr>
          <a:xfrm>
            <a:off x="813678" y="2578444"/>
            <a:ext cx="797550" cy="490154"/>
          </a:xfrm>
          <a:prstGeom prst="roundRect">
            <a:avLst>
              <a:gd name="adj" fmla="val 13889"/>
            </a:avLst>
          </a:prstGeom>
          <a:solidFill>
            <a:schemeClr val="accent1">
              <a:lumMod val="40000"/>
              <a:lumOff val="60000"/>
            </a:schemeClr>
          </a:solidFill>
          <a:ln w="28575" cap="flat">
            <a:solidFill>
              <a:srgbClr val="0070C0"/>
            </a:solidFill>
            <a:prstDash val="solid"/>
            <a:miter lim="800000"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</a:endParaRPr>
          </a:p>
        </p:txBody>
      </p:sp>
      <p:grpSp>
        <p:nvGrpSpPr>
          <p:cNvPr id="21" name="组合 88"/>
          <p:cNvGrpSpPr/>
          <p:nvPr/>
        </p:nvGrpSpPr>
        <p:grpSpPr>
          <a:xfrm>
            <a:off x="817799" y="1944131"/>
            <a:ext cx="1285827" cy="4913869"/>
            <a:chOff x="1699747" y="727668"/>
            <a:chExt cx="1285827" cy="4005116"/>
          </a:xfrm>
        </p:grpSpPr>
        <p:sp>
          <p:nvSpPr>
            <p:cNvPr id="40" name="圆角矩形 114"/>
            <p:cNvSpPr/>
            <p:nvPr/>
          </p:nvSpPr>
          <p:spPr>
            <a:xfrm>
              <a:off x="1699747" y="757152"/>
              <a:ext cx="797550" cy="384242"/>
            </a:xfrm>
            <a:prstGeom prst="roundRect">
              <a:avLst>
                <a:gd name="adj" fmla="val 13889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28575" cap="flat">
              <a:solidFill>
                <a:srgbClr val="0070C0"/>
              </a:solidFill>
              <a:prstDash val="solid"/>
              <a:miter lim="800000"/>
            </a:ln>
            <a:effectLst>
              <a:outerShdw blurRad="228600" dist="228600" dir="5400000" algn="t" rotWithShape="0">
                <a:sysClr val="windowText" lastClr="000000">
                  <a:lumMod val="85000"/>
                  <a:lumOff val="15000"/>
                  <a:alpha val="28000"/>
                </a:sys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</a:endParaRPr>
            </a:p>
          </p:txBody>
        </p:sp>
        <p:sp>
          <p:nvSpPr>
            <p:cNvPr id="30" name="矩形 91"/>
            <p:cNvSpPr/>
            <p:nvPr/>
          </p:nvSpPr>
          <p:spPr>
            <a:xfrm>
              <a:off x="2725735" y="727668"/>
              <a:ext cx="259839" cy="3966784"/>
            </a:xfrm>
            <a:prstGeom prst="rect">
              <a:avLst/>
            </a:prstGeom>
            <a:gradFill>
              <a:gsLst>
                <a:gs pos="0">
                  <a:sysClr val="windowText" lastClr="000000">
                    <a:alpha val="8000"/>
                  </a:sysClr>
                </a:gs>
                <a:gs pos="100000">
                  <a:srgbClr val="F2F2F2">
                    <a:alpha val="0"/>
                  </a:srgbClr>
                </a:gs>
              </a:gsLst>
              <a:lin ang="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lIns="68589" tIns="34295" rIns="68589" bIns="34295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pic>
          <p:nvPicPr>
            <p:cNvPr id="32" name="图片 95"/>
            <p:cNvPicPr>
              <a:picLocks noChangeAspect="1"/>
            </p:cNvPicPr>
            <p:nvPr/>
          </p:nvPicPr>
          <p:blipFill rotWithShape="1">
            <a:blip r:embed="rId2" cstate="print">
              <a:extLst/>
            </a:blip>
            <a:srcRect t="76775"/>
            <a:stretch>
              <a:fillRect/>
            </a:stretch>
          </p:blipFill>
          <p:spPr>
            <a:xfrm rot="5400000">
              <a:off x="317863" y="2653199"/>
              <a:ext cx="4005115" cy="154055"/>
            </a:xfrm>
            <a:prstGeom prst="rect">
              <a:avLst/>
            </a:prstGeom>
          </p:spPr>
        </p:pic>
        <p:sp>
          <p:nvSpPr>
            <p:cNvPr id="33" name="流程图: 手动输入 32"/>
            <p:cNvSpPr/>
            <p:nvPr/>
          </p:nvSpPr>
          <p:spPr>
            <a:xfrm flipH="1" flipV="1">
              <a:off x="2725864" y="727668"/>
              <a:ext cx="259241" cy="690811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-1" fmla="*/ 0 w 10000"/>
                <a:gd name="connsiteY0-2" fmla="*/ 6677 h 10000"/>
                <a:gd name="connsiteX1-3" fmla="*/ 10000 w 10000"/>
                <a:gd name="connsiteY1-4" fmla="*/ 0 h 10000"/>
                <a:gd name="connsiteX2-5" fmla="*/ 10000 w 10000"/>
                <a:gd name="connsiteY2-6" fmla="*/ 10000 h 10000"/>
                <a:gd name="connsiteX3-7" fmla="*/ 0 w 10000"/>
                <a:gd name="connsiteY3-8" fmla="*/ 10000 h 10000"/>
                <a:gd name="connsiteX4-9" fmla="*/ 0 w 10000"/>
                <a:gd name="connsiteY4-10" fmla="*/ 6677 h 10000"/>
                <a:gd name="connsiteX0-11" fmla="*/ 0 w 10000"/>
                <a:gd name="connsiteY0-12" fmla="*/ 6875 h 10000"/>
                <a:gd name="connsiteX1-13" fmla="*/ 10000 w 10000"/>
                <a:gd name="connsiteY1-14" fmla="*/ 0 h 10000"/>
                <a:gd name="connsiteX2-15" fmla="*/ 10000 w 10000"/>
                <a:gd name="connsiteY2-16" fmla="*/ 10000 h 10000"/>
                <a:gd name="connsiteX3-17" fmla="*/ 0 w 10000"/>
                <a:gd name="connsiteY3-18" fmla="*/ 10000 h 10000"/>
                <a:gd name="connsiteX4-19" fmla="*/ 0 w 10000"/>
                <a:gd name="connsiteY4-20" fmla="*/ 6875 h 10000"/>
                <a:gd name="connsiteX0-21" fmla="*/ 0 w 10185"/>
                <a:gd name="connsiteY0-22" fmla="*/ 6624 h 10000"/>
                <a:gd name="connsiteX1-23" fmla="*/ 10185 w 10185"/>
                <a:gd name="connsiteY1-24" fmla="*/ 0 h 10000"/>
                <a:gd name="connsiteX2-25" fmla="*/ 10185 w 10185"/>
                <a:gd name="connsiteY2-26" fmla="*/ 10000 h 10000"/>
                <a:gd name="connsiteX3-27" fmla="*/ 185 w 10185"/>
                <a:gd name="connsiteY3-28" fmla="*/ 10000 h 10000"/>
                <a:gd name="connsiteX4-29" fmla="*/ 0 w 10185"/>
                <a:gd name="connsiteY4-30" fmla="*/ 6624 h 10000"/>
                <a:gd name="connsiteX0-31" fmla="*/ 0 w 10092"/>
                <a:gd name="connsiteY0-32" fmla="*/ 8092 h 10000"/>
                <a:gd name="connsiteX1-33" fmla="*/ 10092 w 10092"/>
                <a:gd name="connsiteY1-34" fmla="*/ 0 h 10000"/>
                <a:gd name="connsiteX2-35" fmla="*/ 10092 w 10092"/>
                <a:gd name="connsiteY2-36" fmla="*/ 10000 h 10000"/>
                <a:gd name="connsiteX3-37" fmla="*/ 92 w 10092"/>
                <a:gd name="connsiteY3-38" fmla="*/ 10000 h 10000"/>
                <a:gd name="connsiteX4-39" fmla="*/ 0 w 10092"/>
                <a:gd name="connsiteY4-40" fmla="*/ 8092 h 10000"/>
                <a:gd name="connsiteX0-41" fmla="*/ 0 w 10092"/>
                <a:gd name="connsiteY0-42" fmla="*/ 8736 h 10000"/>
                <a:gd name="connsiteX1-43" fmla="*/ 10092 w 10092"/>
                <a:gd name="connsiteY1-44" fmla="*/ 0 h 10000"/>
                <a:gd name="connsiteX2-45" fmla="*/ 10092 w 10092"/>
                <a:gd name="connsiteY2-46" fmla="*/ 10000 h 10000"/>
                <a:gd name="connsiteX3-47" fmla="*/ 92 w 10092"/>
                <a:gd name="connsiteY3-48" fmla="*/ 10000 h 10000"/>
                <a:gd name="connsiteX4-49" fmla="*/ 0 w 10092"/>
                <a:gd name="connsiteY4-50" fmla="*/ 8736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092" h="10000">
                  <a:moveTo>
                    <a:pt x="0" y="8736"/>
                  </a:moveTo>
                  <a:lnTo>
                    <a:pt x="10092" y="0"/>
                  </a:lnTo>
                  <a:lnTo>
                    <a:pt x="10092" y="10000"/>
                  </a:lnTo>
                  <a:lnTo>
                    <a:pt x="92" y="10000"/>
                  </a:lnTo>
                  <a:cubicBezTo>
                    <a:pt x="30" y="8875"/>
                    <a:pt x="62" y="9861"/>
                    <a:pt x="0" y="8736"/>
                  </a:cubicBezTo>
                  <a:close/>
                </a:path>
              </a:pathLst>
            </a:custGeom>
            <a:gradFill>
              <a:gsLst>
                <a:gs pos="0">
                  <a:sysClr val="windowText" lastClr="000000">
                    <a:alpha val="21000"/>
                  </a:sysClr>
                </a:gs>
                <a:gs pos="100000">
                  <a:srgbClr val="F2F2F2">
                    <a:alpha val="0"/>
                  </a:srgbClr>
                </a:gs>
              </a:gsLst>
              <a:lin ang="10800000" scaled="0"/>
            </a:gradFill>
            <a:ln w="25400" cap="flat" cmpd="sng" algn="ctr">
              <a:noFill/>
              <a:prstDash val="solid"/>
            </a:ln>
            <a:effectLst>
              <a:softEdge rad="25400"/>
            </a:effectLst>
          </p:spPr>
          <p:txBody>
            <a:bodyPr lIns="68589" tIns="34295" rIns="68589" bIns="34295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4" name="梯形 97"/>
            <p:cNvSpPr/>
            <p:nvPr/>
          </p:nvSpPr>
          <p:spPr>
            <a:xfrm rot="5400000">
              <a:off x="2329094" y="1651152"/>
              <a:ext cx="1047520" cy="259446"/>
            </a:xfrm>
            <a:prstGeom prst="trapezoid">
              <a:avLst>
                <a:gd name="adj" fmla="val 173951"/>
              </a:avLst>
            </a:prstGeom>
            <a:gradFill>
              <a:gsLst>
                <a:gs pos="100000">
                  <a:sysClr val="windowText" lastClr="000000">
                    <a:alpha val="21000"/>
                  </a:sysClr>
                </a:gs>
                <a:gs pos="0">
                  <a:srgbClr val="F2F2F2">
                    <a:alpha val="0"/>
                  </a:srgbClr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>
              <a:softEdge rad="25400"/>
            </a:effectLst>
          </p:spPr>
          <p:txBody>
            <a:bodyPr lIns="68589" tIns="34295" rIns="68589" bIns="34295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5" name="梯形 98"/>
            <p:cNvSpPr/>
            <p:nvPr/>
          </p:nvSpPr>
          <p:spPr>
            <a:xfrm rot="5400000">
              <a:off x="2329094" y="2588189"/>
              <a:ext cx="1047520" cy="259446"/>
            </a:xfrm>
            <a:prstGeom prst="trapezoid">
              <a:avLst>
                <a:gd name="adj" fmla="val 173951"/>
              </a:avLst>
            </a:prstGeom>
            <a:gradFill>
              <a:gsLst>
                <a:gs pos="100000">
                  <a:sysClr val="windowText" lastClr="000000">
                    <a:alpha val="21000"/>
                  </a:sysClr>
                </a:gs>
                <a:gs pos="0">
                  <a:srgbClr val="F2F2F2">
                    <a:alpha val="0"/>
                  </a:srgbClr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>
              <a:softEdge rad="25400"/>
            </a:effectLst>
          </p:spPr>
          <p:txBody>
            <a:bodyPr lIns="68589" tIns="34295" rIns="68589" bIns="34295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6" name="梯形 99"/>
            <p:cNvSpPr/>
            <p:nvPr/>
          </p:nvSpPr>
          <p:spPr>
            <a:xfrm rot="5400000">
              <a:off x="2329094" y="3508704"/>
              <a:ext cx="1047520" cy="259446"/>
            </a:xfrm>
            <a:prstGeom prst="trapezoid">
              <a:avLst>
                <a:gd name="adj" fmla="val 173951"/>
              </a:avLst>
            </a:prstGeom>
            <a:gradFill>
              <a:gsLst>
                <a:gs pos="100000">
                  <a:sysClr val="windowText" lastClr="000000">
                    <a:alpha val="21000"/>
                  </a:sysClr>
                </a:gs>
                <a:gs pos="0">
                  <a:srgbClr val="F2F2F2">
                    <a:alpha val="0"/>
                  </a:srgbClr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>
              <a:softEdge rad="25400"/>
            </a:effectLst>
          </p:spPr>
          <p:txBody>
            <a:bodyPr lIns="68589" tIns="34295" rIns="68589" bIns="34295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7" name="流程图: 手动输入 32"/>
            <p:cNvSpPr/>
            <p:nvPr/>
          </p:nvSpPr>
          <p:spPr>
            <a:xfrm flipH="1">
              <a:off x="2725864" y="4022647"/>
              <a:ext cx="259241" cy="671805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-1" fmla="*/ 0 w 10000"/>
                <a:gd name="connsiteY0-2" fmla="*/ 6677 h 10000"/>
                <a:gd name="connsiteX1-3" fmla="*/ 10000 w 10000"/>
                <a:gd name="connsiteY1-4" fmla="*/ 0 h 10000"/>
                <a:gd name="connsiteX2-5" fmla="*/ 10000 w 10000"/>
                <a:gd name="connsiteY2-6" fmla="*/ 10000 h 10000"/>
                <a:gd name="connsiteX3-7" fmla="*/ 0 w 10000"/>
                <a:gd name="connsiteY3-8" fmla="*/ 10000 h 10000"/>
                <a:gd name="connsiteX4-9" fmla="*/ 0 w 10000"/>
                <a:gd name="connsiteY4-10" fmla="*/ 6677 h 10000"/>
                <a:gd name="connsiteX0-11" fmla="*/ 0 w 10000"/>
                <a:gd name="connsiteY0-12" fmla="*/ 6875 h 10000"/>
                <a:gd name="connsiteX1-13" fmla="*/ 10000 w 10000"/>
                <a:gd name="connsiteY1-14" fmla="*/ 0 h 10000"/>
                <a:gd name="connsiteX2-15" fmla="*/ 10000 w 10000"/>
                <a:gd name="connsiteY2-16" fmla="*/ 10000 h 10000"/>
                <a:gd name="connsiteX3-17" fmla="*/ 0 w 10000"/>
                <a:gd name="connsiteY3-18" fmla="*/ 10000 h 10000"/>
                <a:gd name="connsiteX4-19" fmla="*/ 0 w 10000"/>
                <a:gd name="connsiteY4-20" fmla="*/ 6875 h 10000"/>
                <a:gd name="connsiteX0-21" fmla="*/ 0 w 10185"/>
                <a:gd name="connsiteY0-22" fmla="*/ 6624 h 10000"/>
                <a:gd name="connsiteX1-23" fmla="*/ 10185 w 10185"/>
                <a:gd name="connsiteY1-24" fmla="*/ 0 h 10000"/>
                <a:gd name="connsiteX2-25" fmla="*/ 10185 w 10185"/>
                <a:gd name="connsiteY2-26" fmla="*/ 10000 h 10000"/>
                <a:gd name="connsiteX3-27" fmla="*/ 185 w 10185"/>
                <a:gd name="connsiteY3-28" fmla="*/ 10000 h 10000"/>
                <a:gd name="connsiteX4-29" fmla="*/ 0 w 10185"/>
                <a:gd name="connsiteY4-30" fmla="*/ 6624 h 10000"/>
                <a:gd name="connsiteX0-31" fmla="*/ 0 w 10092"/>
                <a:gd name="connsiteY0-32" fmla="*/ 8092 h 10000"/>
                <a:gd name="connsiteX1-33" fmla="*/ 10092 w 10092"/>
                <a:gd name="connsiteY1-34" fmla="*/ 0 h 10000"/>
                <a:gd name="connsiteX2-35" fmla="*/ 10092 w 10092"/>
                <a:gd name="connsiteY2-36" fmla="*/ 10000 h 10000"/>
                <a:gd name="connsiteX3-37" fmla="*/ 92 w 10092"/>
                <a:gd name="connsiteY3-38" fmla="*/ 10000 h 10000"/>
                <a:gd name="connsiteX4-39" fmla="*/ 0 w 10092"/>
                <a:gd name="connsiteY4-40" fmla="*/ 8092 h 10000"/>
                <a:gd name="connsiteX0-41" fmla="*/ 0 w 10092"/>
                <a:gd name="connsiteY0-42" fmla="*/ 8736 h 10000"/>
                <a:gd name="connsiteX1-43" fmla="*/ 10092 w 10092"/>
                <a:gd name="connsiteY1-44" fmla="*/ 0 h 10000"/>
                <a:gd name="connsiteX2-45" fmla="*/ 10092 w 10092"/>
                <a:gd name="connsiteY2-46" fmla="*/ 10000 h 10000"/>
                <a:gd name="connsiteX3-47" fmla="*/ 92 w 10092"/>
                <a:gd name="connsiteY3-48" fmla="*/ 10000 h 10000"/>
                <a:gd name="connsiteX4-49" fmla="*/ 0 w 10092"/>
                <a:gd name="connsiteY4-50" fmla="*/ 8736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092" h="10000">
                  <a:moveTo>
                    <a:pt x="0" y="8736"/>
                  </a:moveTo>
                  <a:lnTo>
                    <a:pt x="10092" y="0"/>
                  </a:lnTo>
                  <a:lnTo>
                    <a:pt x="10092" y="10000"/>
                  </a:lnTo>
                  <a:lnTo>
                    <a:pt x="92" y="10000"/>
                  </a:lnTo>
                  <a:cubicBezTo>
                    <a:pt x="30" y="8875"/>
                    <a:pt x="62" y="9861"/>
                    <a:pt x="0" y="8736"/>
                  </a:cubicBezTo>
                  <a:close/>
                </a:path>
              </a:pathLst>
            </a:custGeom>
            <a:gradFill>
              <a:gsLst>
                <a:gs pos="0">
                  <a:sysClr val="windowText" lastClr="000000">
                    <a:alpha val="21000"/>
                  </a:sysClr>
                </a:gs>
                <a:gs pos="100000">
                  <a:srgbClr val="F2F2F2">
                    <a:alpha val="0"/>
                  </a:srgbClr>
                </a:gs>
              </a:gsLst>
              <a:lin ang="10800000" scaled="0"/>
            </a:gradFill>
            <a:ln w="25400" cap="flat" cmpd="sng" algn="ctr">
              <a:noFill/>
              <a:prstDash val="solid"/>
            </a:ln>
            <a:effectLst>
              <a:softEdge rad="25400"/>
            </a:effectLst>
          </p:spPr>
          <p:txBody>
            <a:bodyPr lIns="68589" tIns="34295" rIns="68589" bIns="34295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9" name="矩形 94"/>
            <p:cNvSpPr/>
            <p:nvPr/>
          </p:nvSpPr>
          <p:spPr>
            <a:xfrm>
              <a:off x="2399116" y="727668"/>
              <a:ext cx="339555" cy="3966784"/>
            </a:xfrm>
            <a:prstGeom prst="rect">
              <a:avLst/>
            </a:prstGeom>
            <a:solidFill>
              <a:srgbClr val="F2F2F2"/>
            </a:solidFill>
            <a:ln w="25400" cap="flat" cmpd="sng" algn="ctr">
              <a:noFill/>
              <a:prstDash val="solid"/>
            </a:ln>
            <a:effectLst/>
          </p:spPr>
          <p:txBody>
            <a:bodyPr lIns="68589" tIns="34295" rIns="68589" bIns="34295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sp>
        <p:nvSpPr>
          <p:cNvPr id="4" name="Заголовок 1"/>
          <p:cNvSpPr txBox="1">
            <a:spLocks/>
          </p:cNvSpPr>
          <p:nvPr/>
        </p:nvSpPr>
        <p:spPr>
          <a:xfrm>
            <a:off x="1345184" y="354229"/>
            <a:ext cx="7078241" cy="1005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Публичные нормативные обязательства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344930" y="0"/>
            <a:ext cx="79907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№30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圆角矩形 78"/>
          <p:cNvSpPr/>
          <p:nvPr/>
        </p:nvSpPr>
        <p:spPr>
          <a:xfrm>
            <a:off x="1720729" y="3180144"/>
            <a:ext cx="7423271" cy="538161"/>
          </a:xfrm>
          <a:prstGeom prst="roundRect">
            <a:avLst>
              <a:gd name="adj" fmla="val 9218"/>
            </a:avLst>
          </a:prstGeom>
          <a:gradFill>
            <a:gsLst>
              <a:gs pos="47000">
                <a:srgbClr val="FDFDFD"/>
              </a:gs>
              <a:gs pos="53000">
                <a:srgbClr val="E8E8E8"/>
              </a:gs>
              <a:gs pos="100000">
                <a:srgbClr val="ECECEC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>
            <a:outerShdw blurRad="76200" dist="38100" dir="2700000" algn="tl" rotWithShape="0">
              <a:prstClr val="black">
                <a:alpha val="14000"/>
              </a:prstClr>
            </a:outerShdw>
          </a:effectLst>
        </p:spPr>
        <p:txBody>
          <a:bodyPr lIns="68589" tIns="34295" rIns="68589" bIns="34295"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64" name="圆角矩形 78"/>
          <p:cNvSpPr/>
          <p:nvPr/>
        </p:nvSpPr>
        <p:spPr>
          <a:xfrm>
            <a:off x="1720729" y="3785626"/>
            <a:ext cx="7423271" cy="538161"/>
          </a:xfrm>
          <a:prstGeom prst="roundRect">
            <a:avLst>
              <a:gd name="adj" fmla="val 9218"/>
            </a:avLst>
          </a:prstGeom>
          <a:gradFill>
            <a:gsLst>
              <a:gs pos="47000">
                <a:srgbClr val="FDFDFD"/>
              </a:gs>
              <a:gs pos="53000">
                <a:srgbClr val="E8E8E8"/>
              </a:gs>
              <a:gs pos="100000">
                <a:srgbClr val="ECECEC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>
            <a:outerShdw blurRad="76200" dist="38100" dir="2700000" algn="tl" rotWithShape="0">
              <a:prstClr val="black">
                <a:alpha val="14000"/>
              </a:prstClr>
            </a:outerShdw>
          </a:effectLst>
        </p:spPr>
        <p:txBody>
          <a:bodyPr lIns="68589" tIns="34295" rIns="68589" bIns="34295"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65" name="圆角矩形 78"/>
          <p:cNvSpPr/>
          <p:nvPr/>
        </p:nvSpPr>
        <p:spPr>
          <a:xfrm>
            <a:off x="1754659" y="4432295"/>
            <a:ext cx="7389341" cy="538161"/>
          </a:xfrm>
          <a:prstGeom prst="roundRect">
            <a:avLst>
              <a:gd name="adj" fmla="val 9218"/>
            </a:avLst>
          </a:prstGeom>
          <a:gradFill>
            <a:gsLst>
              <a:gs pos="47000">
                <a:srgbClr val="FDFDFD"/>
              </a:gs>
              <a:gs pos="53000">
                <a:srgbClr val="E8E8E8"/>
              </a:gs>
              <a:gs pos="100000">
                <a:srgbClr val="ECECEC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>
            <a:outerShdw blurRad="76200" dist="38100" dir="2700000" algn="tl" rotWithShape="0">
              <a:prstClr val="black">
                <a:alpha val="14000"/>
              </a:prstClr>
            </a:outerShdw>
          </a:effectLst>
        </p:spPr>
        <p:txBody>
          <a:bodyPr lIns="68589" tIns="34295" rIns="68589" bIns="34295"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66" name="圆角矩形 78"/>
          <p:cNvSpPr/>
          <p:nvPr/>
        </p:nvSpPr>
        <p:spPr>
          <a:xfrm>
            <a:off x="1754659" y="5049795"/>
            <a:ext cx="7389341" cy="534381"/>
          </a:xfrm>
          <a:prstGeom prst="roundRect">
            <a:avLst>
              <a:gd name="adj" fmla="val 9218"/>
            </a:avLst>
          </a:prstGeom>
          <a:gradFill>
            <a:gsLst>
              <a:gs pos="47000">
                <a:srgbClr val="FDFDFD"/>
              </a:gs>
              <a:gs pos="53000">
                <a:srgbClr val="E8E8E8"/>
              </a:gs>
              <a:gs pos="100000">
                <a:srgbClr val="ECECEC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>
            <a:outerShdw blurRad="76200" dist="38100" dir="2700000" algn="tl" rotWithShape="0">
              <a:prstClr val="black">
                <a:alpha val="14000"/>
              </a:prstClr>
            </a:outerShdw>
          </a:effectLst>
        </p:spPr>
        <p:txBody>
          <a:bodyPr lIns="68589" tIns="34295" rIns="68589" bIns="34295" rtlCol="0" anchor="ctr"/>
          <a:lstStyle/>
          <a:p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ЕДИНОВРЕМЕННОЕ ПОСОБИЕ ПРИ РОЖДЕНИЕ РЕБЕНКА</a:t>
            </a:r>
            <a:endParaRPr lang="en-US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圆角矩形 78"/>
          <p:cNvSpPr/>
          <p:nvPr/>
        </p:nvSpPr>
        <p:spPr>
          <a:xfrm>
            <a:off x="1754659" y="5659734"/>
            <a:ext cx="7389341" cy="538161"/>
          </a:xfrm>
          <a:prstGeom prst="roundRect">
            <a:avLst>
              <a:gd name="adj" fmla="val 9218"/>
            </a:avLst>
          </a:prstGeom>
          <a:gradFill>
            <a:gsLst>
              <a:gs pos="47000">
                <a:srgbClr val="FDFDFD"/>
              </a:gs>
              <a:gs pos="53000">
                <a:srgbClr val="E8E8E8"/>
              </a:gs>
              <a:gs pos="100000">
                <a:srgbClr val="ECECEC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>
            <a:outerShdw blurRad="76200" dist="38100" dir="2700000" algn="tl" rotWithShape="0">
              <a:prstClr val="black">
                <a:alpha val="14000"/>
              </a:prstClr>
            </a:outerShdw>
          </a:effectLst>
        </p:spPr>
        <p:txBody>
          <a:bodyPr lIns="68589" tIns="34295" rIns="68589" bIns="34295" rtlCol="0" anchor="ctr"/>
          <a:lstStyle/>
          <a:p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ЕЖЕМЕСЯЧНАЯ ВЫПЛАТА КОМПЕНСАЦИИ ЗА НАЕМ ЖИЛЫХ ПОМЕЩЕНИЙ ПЕДАГОГАМИ СПЕЦИАЛИСТАМ ОРГАНИЗАЦИЙ, СОЗДАННЫХ ДЛЯ ИСПОЛНЕНИЯ ПОЛНОМОЧИЙ ОМС</a:t>
            </a:r>
            <a:endParaRPr lang="en-US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圆角矩形 78"/>
          <p:cNvSpPr/>
          <p:nvPr/>
        </p:nvSpPr>
        <p:spPr>
          <a:xfrm>
            <a:off x="1754659" y="6319839"/>
            <a:ext cx="7389341" cy="538161"/>
          </a:xfrm>
          <a:prstGeom prst="roundRect">
            <a:avLst>
              <a:gd name="adj" fmla="val 9218"/>
            </a:avLst>
          </a:prstGeom>
          <a:gradFill>
            <a:gsLst>
              <a:gs pos="47000">
                <a:srgbClr val="FDFDFD"/>
              </a:gs>
              <a:gs pos="53000">
                <a:srgbClr val="E8E8E8"/>
              </a:gs>
              <a:gs pos="100000">
                <a:srgbClr val="ECECEC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>
            <a:outerShdw blurRad="76200" dist="38100" dir="2700000" algn="tl" rotWithShape="0">
              <a:prstClr val="black">
                <a:alpha val="14000"/>
              </a:prstClr>
            </a:outerShdw>
          </a:effectLst>
        </p:spPr>
        <p:txBody>
          <a:bodyPr lIns="68589" tIns="34295" rIns="68589" bIns="34295" rtlCol="0" anchor="ctr"/>
          <a:lstStyle/>
          <a:p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ЕЖЕМЕСЯЧНАЯ СОЦ</a:t>
            </a: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ПОДДЕРЖКА</a:t>
            </a: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ОБУЧАЮЩИМСЯ </a:t>
            </a: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ВЫСШЕМ УЧЕБНОМ ЗАВЕДЕНИИ НА УСЛОВИЯХ ДОГОВОРА О ЦЕЛЕВОМ ОБУЧЕНИИ</a:t>
            </a:r>
            <a:endParaRPr lang="en-US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圆角矩形 78"/>
          <p:cNvSpPr/>
          <p:nvPr/>
        </p:nvSpPr>
        <p:spPr>
          <a:xfrm>
            <a:off x="1717705" y="2579237"/>
            <a:ext cx="7426295" cy="538161"/>
          </a:xfrm>
          <a:prstGeom prst="roundRect">
            <a:avLst>
              <a:gd name="adj" fmla="val 9218"/>
            </a:avLst>
          </a:prstGeom>
          <a:gradFill>
            <a:gsLst>
              <a:gs pos="47000">
                <a:srgbClr val="FDFDFD"/>
              </a:gs>
              <a:gs pos="53000">
                <a:srgbClr val="E8E8E8"/>
              </a:gs>
              <a:gs pos="100000">
                <a:srgbClr val="ECECEC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>
            <a:outerShdw blurRad="76200" dist="38100" dir="2700000" algn="tl" rotWithShape="0">
              <a:prstClr val="black">
                <a:alpha val="14000"/>
              </a:prstClr>
            </a:outerShdw>
          </a:effectLst>
        </p:spPr>
        <p:txBody>
          <a:bodyPr lIns="68589" tIns="34295" rIns="68589" bIns="34295"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70" name="圆角矩形 78"/>
          <p:cNvSpPr/>
          <p:nvPr/>
        </p:nvSpPr>
        <p:spPr>
          <a:xfrm>
            <a:off x="1717705" y="1989777"/>
            <a:ext cx="7426295" cy="538161"/>
          </a:xfrm>
          <a:prstGeom prst="roundRect">
            <a:avLst>
              <a:gd name="adj" fmla="val 9218"/>
            </a:avLst>
          </a:prstGeom>
          <a:gradFill>
            <a:gsLst>
              <a:gs pos="47000">
                <a:srgbClr val="FDFDFD"/>
              </a:gs>
              <a:gs pos="53000">
                <a:srgbClr val="E8E8E8"/>
              </a:gs>
              <a:gs pos="100000">
                <a:srgbClr val="ECECEC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>
            <a:outerShdw blurRad="76200" dist="38100" dir="2700000" algn="tl" rotWithShape="0">
              <a:prstClr val="black">
                <a:alpha val="14000"/>
              </a:prstClr>
            </a:outerShdw>
          </a:effectLst>
        </p:spPr>
        <p:txBody>
          <a:bodyPr lIns="68589" tIns="34295" rIns="68589" bIns="34295"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805155" y="2054537"/>
            <a:ext cx="768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82,3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809274" y="2692969"/>
            <a:ext cx="768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50,0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796917" y="3932764"/>
            <a:ext cx="768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25,0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792798" y="5147846"/>
            <a:ext cx="768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15,0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805155" y="6358808"/>
            <a:ext cx="768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10,0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784561" y="3294332"/>
            <a:ext cx="768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30,0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Прямоугольник 84"/>
          <p:cNvSpPr/>
          <p:nvPr/>
        </p:nvSpPr>
        <p:spPr>
          <a:xfrm>
            <a:off x="809274" y="4554722"/>
            <a:ext cx="768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20,0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792798" y="5782160"/>
            <a:ext cx="768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15,0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矩形 46"/>
          <p:cNvSpPr/>
          <p:nvPr/>
        </p:nvSpPr>
        <p:spPr>
          <a:xfrm>
            <a:off x="1717705" y="2138547"/>
            <a:ext cx="74262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ЕДИНОВРЕМЕННАЯ</a:t>
            </a:r>
            <a:r>
              <a:rPr lang="en-US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ВЫПЛАТА </a:t>
            </a: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ПОЧЕТНЫМ </a:t>
            </a: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ГРАЖДАНАМ ГОРОДА</a:t>
            </a:r>
            <a:endParaRPr lang="en-US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矩形 46"/>
          <p:cNvSpPr/>
          <p:nvPr/>
        </p:nvSpPr>
        <p:spPr>
          <a:xfrm>
            <a:off x="1702672" y="2628012"/>
            <a:ext cx="74293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ЕДИНОВРЕМЕННАЯ ДЕНЕЖНАЯ ВЫПЛАТА </a:t>
            </a: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ОТДЕЛЬНЫМ </a:t>
            </a: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КАТЕГОРИЯМ </a:t>
            </a: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ГРАЖДАН В </a:t>
            </a: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СВЯЗИ С ПРАЗДНОВАНИЕМ ДНЯ ПОБЕДЫ </a:t>
            </a: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ВОВ 1941-1945</a:t>
            </a:r>
            <a:endParaRPr lang="en-US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矩形 46"/>
          <p:cNvSpPr/>
          <p:nvPr/>
        </p:nvSpPr>
        <p:spPr>
          <a:xfrm>
            <a:off x="1754658" y="3300484"/>
            <a:ext cx="52749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РАЗОВОЕ ПОСОБИЕ МОЛОДЫМ СПЕЦИАЛИСТАМ</a:t>
            </a:r>
            <a:endParaRPr lang="en-US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矩形 46"/>
          <p:cNvSpPr/>
          <p:nvPr/>
        </p:nvSpPr>
        <p:spPr>
          <a:xfrm>
            <a:off x="1760434" y="3855039"/>
            <a:ext cx="72353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ЕДИНОВРЕМЕННАЯ ДЕНЕЖНАЯ ВЫПЛАТА ГРАЖДАНАМ, </a:t>
            </a:r>
          </a:p>
          <a:p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УДОСТОЕННЫМ ГОСУДАРСТВЕННЫХ НАГРАД ИЛИ ПОЧЕТНЫХ ЗВАНИЙ СССР И РФ</a:t>
            </a:r>
            <a:endParaRPr lang="en-US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矩形 46"/>
          <p:cNvSpPr/>
          <p:nvPr/>
        </p:nvSpPr>
        <p:spPr>
          <a:xfrm>
            <a:off x="1754658" y="4554722"/>
            <a:ext cx="73983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СТИПЕНДИЯ ОСОБО ОДАРЕННЫМ, </a:t>
            </a: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УСПЕШНО </a:t>
            </a: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ОБУЧАЮЩИМСЯ СТУДЕНТАМ</a:t>
            </a:r>
            <a:endParaRPr lang="zh-CN" altLang="en-US" sz="1200" b="1" kern="0" dirty="0">
              <a:solidFill>
                <a:srgbClr val="00206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8054054" y="845064"/>
            <a:ext cx="1106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тыс. руб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" name="Picture 4" descr="социальная поддержка | АПСМДМ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2547" y="917522"/>
            <a:ext cx="2563514" cy="1124125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16333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圆角矩形 72"/>
          <p:cNvSpPr>
            <a:spLocks noChangeArrowheads="1"/>
          </p:cNvSpPr>
          <p:nvPr/>
        </p:nvSpPr>
        <p:spPr bwMode="auto">
          <a:xfrm>
            <a:off x="532097" y="5469924"/>
            <a:ext cx="4871924" cy="659027"/>
          </a:xfrm>
          <a:prstGeom prst="roundRect">
            <a:avLst>
              <a:gd name="adj" fmla="val 16667"/>
            </a:avLst>
          </a:prstGeom>
          <a:solidFill>
            <a:srgbClr val="ABD5D1"/>
          </a:solidFill>
          <a:ln>
            <a:solidFill>
              <a:srgbClr val="5BADA5"/>
            </a:solidFill>
          </a:ln>
          <a:ex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238092" y="362466"/>
            <a:ext cx="7078241" cy="1005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МП «Жилище» </a:t>
            </a: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61405" y="0"/>
            <a:ext cx="7825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№31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hevron 12">
            <a:extLst>
              <a:ext uri="{FF2B5EF4-FFF2-40B4-BE49-F238E27FC236}">
                <a16:creationId xmlns:a16="http://schemas.microsoft.com/office/drawing/2014/main" xmlns="" id="{37785E15-A002-4FE0-A57A-9C67EA29CBF8}"/>
              </a:ext>
            </a:extLst>
          </p:cNvPr>
          <p:cNvSpPr/>
          <p:nvPr/>
        </p:nvSpPr>
        <p:spPr>
          <a:xfrm rot="8250746">
            <a:off x="427278" y="1877359"/>
            <a:ext cx="394391" cy="309145"/>
          </a:xfrm>
          <a:prstGeom prst="chevron">
            <a:avLst/>
          </a:prstGeom>
          <a:solidFill>
            <a:schemeClr val="accent3"/>
          </a:solidFill>
          <a:ln>
            <a:noFill/>
          </a:ln>
          <a:effectLst>
            <a:outerShdw blurRad="50800" dist="50800" dir="5400000" algn="ctr" rotWithShape="0">
              <a:srgbClr val="000000">
                <a:alpha val="2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84173" y="1298146"/>
            <a:ext cx="52969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Всего 31,3 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7,8% к 2023 году       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959350" y="1553519"/>
            <a:ext cx="1073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79067" y="2720940"/>
            <a:ext cx="30649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28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СЕМЕЙ 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СМОГУТ УЛУЧШИТЬ 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ЖИЛИЩНЫЕ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УСЛОВИЯ</a:t>
            </a:r>
          </a:p>
        </p:txBody>
      </p:sp>
      <p:sp>
        <p:nvSpPr>
          <p:cNvPr id="11" name="圆角矩形 72"/>
          <p:cNvSpPr>
            <a:spLocks noChangeArrowheads="1"/>
          </p:cNvSpPr>
          <p:nvPr/>
        </p:nvSpPr>
        <p:spPr bwMode="auto">
          <a:xfrm>
            <a:off x="924666" y="2470121"/>
            <a:ext cx="4677064" cy="575304"/>
          </a:xfrm>
          <a:prstGeom prst="roundRect">
            <a:avLst>
              <a:gd name="adj" fmla="val 16667"/>
            </a:avLst>
          </a:prstGeom>
          <a:solidFill>
            <a:srgbClr val="ABD5D1"/>
          </a:solidFill>
          <a:ln>
            <a:solidFill>
              <a:srgbClr val="51A199"/>
            </a:solidFill>
          </a:ln>
          <a:extLst/>
        </p:spPr>
        <p:txBody>
          <a:bodyPr anchor="ctr"/>
          <a:lstStyle/>
          <a:p>
            <a:pPr lvl="0">
              <a:defRPr/>
            </a:pPr>
            <a:r>
              <a:rPr lang="ru-RU" b="1" noProof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kumimoji="0" lang="zh-CN" altLang="zh-CN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12" name="圆角矩形 10"/>
          <p:cNvSpPr>
            <a:spLocks noChangeArrowheads="1"/>
          </p:cNvSpPr>
          <p:nvPr/>
        </p:nvSpPr>
        <p:spPr bwMode="auto">
          <a:xfrm>
            <a:off x="919433" y="2470120"/>
            <a:ext cx="768470" cy="575304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0,9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4" name="Text Box 176"/>
          <p:cNvSpPr txBox="1">
            <a:spLocks noChangeArrowheads="1"/>
          </p:cNvSpPr>
          <p:nvPr/>
        </p:nvSpPr>
        <p:spPr bwMode="auto">
          <a:xfrm>
            <a:off x="1434735" y="2047412"/>
            <a:ext cx="2329957" cy="369332"/>
          </a:xfrm>
          <a:prstGeom prst="rect">
            <a:avLst/>
          </a:prstGeom>
          <a:solidFill>
            <a:srgbClr val="ABD5D1"/>
          </a:solidFill>
          <a:ln>
            <a:noFill/>
          </a:ln>
          <a:effectLst>
            <a:softEdge rad="127000"/>
          </a:effectLst>
          <a:extLst/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Отраслевой проект</a:t>
            </a:r>
            <a:endParaRPr lang="en-US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478236" y="2477924"/>
            <a:ext cx="41893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жилищных условий и обеспечение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жильем отдельных категорий граждан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9"/>
          <p:cNvGrpSpPr>
            <a:grpSpLocks/>
          </p:cNvGrpSpPr>
          <p:nvPr/>
        </p:nvGrpSpPr>
        <p:grpSpPr bwMode="gray">
          <a:xfrm rot="15444625">
            <a:off x="4353151" y="1343203"/>
            <a:ext cx="223543" cy="319997"/>
            <a:chOff x="927" y="1024"/>
            <a:chExt cx="3094" cy="2747"/>
          </a:xfrm>
          <a:solidFill>
            <a:srgbClr val="B22DB5"/>
          </a:solidFill>
        </p:grpSpPr>
        <p:sp>
          <p:nvSpPr>
            <p:cNvPr id="17" name="Freeform 10" descr="© INSCALE GmbH, 26.05.2010&#10;http://www.presentationload.com/"/>
            <p:cNvSpPr>
              <a:spLocks/>
            </p:cNvSpPr>
            <p:nvPr/>
          </p:nvSpPr>
          <p:spPr bwMode="gray">
            <a:xfrm>
              <a:off x="927" y="1100"/>
              <a:ext cx="647" cy="229"/>
            </a:xfrm>
            <a:custGeom>
              <a:avLst/>
              <a:gdLst/>
              <a:ahLst/>
              <a:cxnLst>
                <a:cxn ang="0">
                  <a:pos x="647" y="68"/>
                </a:cxn>
                <a:cxn ang="0">
                  <a:pos x="614" y="81"/>
                </a:cxn>
                <a:cxn ang="0">
                  <a:pos x="582" y="94"/>
                </a:cxn>
                <a:cxn ang="0">
                  <a:pos x="551" y="108"/>
                </a:cxn>
                <a:cxn ang="0">
                  <a:pos x="522" y="123"/>
                </a:cxn>
                <a:cxn ang="0">
                  <a:pos x="495" y="140"/>
                </a:cxn>
                <a:cxn ang="0">
                  <a:pos x="468" y="157"/>
                </a:cxn>
                <a:cxn ang="0">
                  <a:pos x="444" y="174"/>
                </a:cxn>
                <a:cxn ang="0">
                  <a:pos x="421" y="193"/>
                </a:cxn>
                <a:cxn ang="0">
                  <a:pos x="0" y="229"/>
                </a:cxn>
                <a:cxn ang="0">
                  <a:pos x="4" y="220"/>
                </a:cxn>
                <a:cxn ang="0">
                  <a:pos x="9" y="211"/>
                </a:cxn>
                <a:cxn ang="0">
                  <a:pos x="16" y="201"/>
                </a:cxn>
                <a:cxn ang="0">
                  <a:pos x="23" y="191"/>
                </a:cxn>
                <a:cxn ang="0">
                  <a:pos x="32" y="180"/>
                </a:cxn>
                <a:cxn ang="0">
                  <a:pos x="40" y="170"/>
                </a:cxn>
                <a:cxn ang="0">
                  <a:pos x="50" y="160"/>
                </a:cxn>
                <a:cxn ang="0">
                  <a:pos x="60" y="150"/>
                </a:cxn>
                <a:cxn ang="0">
                  <a:pos x="75" y="136"/>
                </a:cxn>
                <a:cxn ang="0">
                  <a:pos x="91" y="122"/>
                </a:cxn>
                <a:cxn ang="0">
                  <a:pos x="107" y="109"/>
                </a:cxn>
                <a:cxn ang="0">
                  <a:pos x="125" y="97"/>
                </a:cxn>
                <a:cxn ang="0">
                  <a:pos x="144" y="84"/>
                </a:cxn>
                <a:cxn ang="0">
                  <a:pos x="164" y="72"/>
                </a:cxn>
                <a:cxn ang="0">
                  <a:pos x="184" y="60"/>
                </a:cxn>
                <a:cxn ang="0">
                  <a:pos x="206" y="49"/>
                </a:cxn>
                <a:cxn ang="0">
                  <a:pos x="227" y="40"/>
                </a:cxn>
                <a:cxn ang="0">
                  <a:pos x="250" y="31"/>
                </a:cxn>
                <a:cxn ang="0">
                  <a:pos x="273" y="23"/>
                </a:cxn>
                <a:cxn ang="0">
                  <a:pos x="297" y="16"/>
                </a:cxn>
                <a:cxn ang="0">
                  <a:pos x="322" y="10"/>
                </a:cxn>
                <a:cxn ang="0">
                  <a:pos x="346" y="5"/>
                </a:cxn>
                <a:cxn ang="0">
                  <a:pos x="370" y="1"/>
                </a:cxn>
                <a:cxn ang="0">
                  <a:pos x="396" y="0"/>
                </a:cxn>
                <a:cxn ang="0">
                  <a:pos x="411" y="0"/>
                </a:cxn>
                <a:cxn ang="0">
                  <a:pos x="426" y="0"/>
                </a:cxn>
                <a:cxn ang="0">
                  <a:pos x="442" y="1"/>
                </a:cxn>
                <a:cxn ang="0">
                  <a:pos x="457" y="3"/>
                </a:cxn>
                <a:cxn ang="0">
                  <a:pos x="472" y="5"/>
                </a:cxn>
                <a:cxn ang="0">
                  <a:pos x="488" y="9"/>
                </a:cxn>
                <a:cxn ang="0">
                  <a:pos x="504" y="12"/>
                </a:cxn>
                <a:cxn ang="0">
                  <a:pos x="519" y="16"/>
                </a:cxn>
                <a:cxn ang="0">
                  <a:pos x="550" y="26"/>
                </a:cxn>
                <a:cxn ang="0">
                  <a:pos x="583" y="38"/>
                </a:cxn>
                <a:cxn ang="0">
                  <a:pos x="615" y="52"/>
                </a:cxn>
                <a:cxn ang="0">
                  <a:pos x="647" y="68"/>
                </a:cxn>
              </a:cxnLst>
              <a:rect l="0" t="0" r="r" b="b"/>
              <a:pathLst>
                <a:path w="647" h="229">
                  <a:moveTo>
                    <a:pt x="647" y="68"/>
                  </a:moveTo>
                  <a:lnTo>
                    <a:pt x="614" y="81"/>
                  </a:lnTo>
                  <a:lnTo>
                    <a:pt x="582" y="94"/>
                  </a:lnTo>
                  <a:lnTo>
                    <a:pt x="551" y="108"/>
                  </a:lnTo>
                  <a:lnTo>
                    <a:pt x="522" y="123"/>
                  </a:lnTo>
                  <a:lnTo>
                    <a:pt x="495" y="140"/>
                  </a:lnTo>
                  <a:lnTo>
                    <a:pt x="468" y="157"/>
                  </a:lnTo>
                  <a:lnTo>
                    <a:pt x="444" y="174"/>
                  </a:lnTo>
                  <a:lnTo>
                    <a:pt x="421" y="193"/>
                  </a:lnTo>
                  <a:lnTo>
                    <a:pt x="0" y="229"/>
                  </a:lnTo>
                  <a:lnTo>
                    <a:pt x="4" y="220"/>
                  </a:lnTo>
                  <a:lnTo>
                    <a:pt x="9" y="211"/>
                  </a:lnTo>
                  <a:lnTo>
                    <a:pt x="16" y="201"/>
                  </a:lnTo>
                  <a:lnTo>
                    <a:pt x="23" y="191"/>
                  </a:lnTo>
                  <a:lnTo>
                    <a:pt x="32" y="180"/>
                  </a:lnTo>
                  <a:lnTo>
                    <a:pt x="40" y="170"/>
                  </a:lnTo>
                  <a:lnTo>
                    <a:pt x="50" y="160"/>
                  </a:lnTo>
                  <a:lnTo>
                    <a:pt x="60" y="150"/>
                  </a:lnTo>
                  <a:lnTo>
                    <a:pt x="75" y="136"/>
                  </a:lnTo>
                  <a:lnTo>
                    <a:pt x="91" y="122"/>
                  </a:lnTo>
                  <a:lnTo>
                    <a:pt x="107" y="109"/>
                  </a:lnTo>
                  <a:lnTo>
                    <a:pt x="125" y="97"/>
                  </a:lnTo>
                  <a:lnTo>
                    <a:pt x="144" y="84"/>
                  </a:lnTo>
                  <a:lnTo>
                    <a:pt x="164" y="72"/>
                  </a:lnTo>
                  <a:lnTo>
                    <a:pt x="184" y="60"/>
                  </a:lnTo>
                  <a:lnTo>
                    <a:pt x="206" y="49"/>
                  </a:lnTo>
                  <a:lnTo>
                    <a:pt x="227" y="40"/>
                  </a:lnTo>
                  <a:lnTo>
                    <a:pt x="250" y="31"/>
                  </a:lnTo>
                  <a:lnTo>
                    <a:pt x="273" y="23"/>
                  </a:lnTo>
                  <a:lnTo>
                    <a:pt x="297" y="16"/>
                  </a:lnTo>
                  <a:lnTo>
                    <a:pt x="322" y="10"/>
                  </a:lnTo>
                  <a:lnTo>
                    <a:pt x="346" y="5"/>
                  </a:lnTo>
                  <a:lnTo>
                    <a:pt x="370" y="1"/>
                  </a:lnTo>
                  <a:lnTo>
                    <a:pt x="396" y="0"/>
                  </a:lnTo>
                  <a:lnTo>
                    <a:pt x="411" y="0"/>
                  </a:lnTo>
                  <a:lnTo>
                    <a:pt x="426" y="0"/>
                  </a:lnTo>
                  <a:lnTo>
                    <a:pt x="442" y="1"/>
                  </a:lnTo>
                  <a:lnTo>
                    <a:pt x="457" y="3"/>
                  </a:lnTo>
                  <a:lnTo>
                    <a:pt x="472" y="5"/>
                  </a:lnTo>
                  <a:lnTo>
                    <a:pt x="488" y="9"/>
                  </a:lnTo>
                  <a:lnTo>
                    <a:pt x="504" y="12"/>
                  </a:lnTo>
                  <a:lnTo>
                    <a:pt x="519" y="16"/>
                  </a:lnTo>
                  <a:lnTo>
                    <a:pt x="550" y="26"/>
                  </a:lnTo>
                  <a:lnTo>
                    <a:pt x="583" y="38"/>
                  </a:lnTo>
                  <a:lnTo>
                    <a:pt x="615" y="52"/>
                  </a:lnTo>
                  <a:lnTo>
                    <a:pt x="647" y="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8" name="Freeform 12" descr="© INSCALE GmbH, 26.05.2010&#10;http://www.presentationload.com/"/>
            <p:cNvSpPr>
              <a:spLocks/>
            </p:cNvSpPr>
            <p:nvPr/>
          </p:nvSpPr>
          <p:spPr bwMode="gray">
            <a:xfrm>
              <a:off x="1358" y="1024"/>
              <a:ext cx="2663" cy="2716"/>
            </a:xfrm>
            <a:custGeom>
              <a:avLst/>
              <a:gdLst/>
              <a:ahLst/>
              <a:cxnLst>
                <a:cxn ang="0">
                  <a:pos x="1456" y="1452"/>
                </a:cxn>
                <a:cxn ang="0">
                  <a:pos x="1362" y="1314"/>
                </a:cxn>
                <a:cxn ang="0">
                  <a:pos x="1240" y="1141"/>
                </a:cxn>
                <a:cxn ang="0">
                  <a:pos x="1095" y="943"/>
                </a:cxn>
                <a:cxn ang="0">
                  <a:pos x="1017" y="840"/>
                </a:cxn>
                <a:cxn ang="0">
                  <a:pos x="934" y="737"/>
                </a:cxn>
                <a:cxn ang="0">
                  <a:pos x="850" y="634"/>
                </a:cxn>
                <a:cxn ang="0">
                  <a:pos x="761" y="532"/>
                </a:cxn>
                <a:cxn ang="0">
                  <a:pos x="673" y="436"/>
                </a:cxn>
                <a:cxn ang="0">
                  <a:pos x="582" y="345"/>
                </a:cxn>
                <a:cxn ang="0">
                  <a:pos x="492" y="261"/>
                </a:cxn>
                <a:cxn ang="0">
                  <a:pos x="400" y="185"/>
                </a:cxn>
                <a:cxn ang="0">
                  <a:pos x="311" y="120"/>
                </a:cxn>
                <a:cxn ang="0">
                  <a:pos x="222" y="67"/>
                </a:cxn>
                <a:cxn ang="0">
                  <a:pos x="165" y="40"/>
                </a:cxn>
                <a:cxn ang="0">
                  <a:pos x="109" y="19"/>
                </a:cxn>
                <a:cxn ang="0">
                  <a:pos x="54" y="6"/>
                </a:cxn>
                <a:cxn ang="0">
                  <a:pos x="0" y="0"/>
                </a:cxn>
                <a:cxn ang="0">
                  <a:pos x="632" y="4"/>
                </a:cxn>
                <a:cxn ang="0">
                  <a:pos x="701" y="10"/>
                </a:cxn>
                <a:cxn ang="0">
                  <a:pos x="768" y="20"/>
                </a:cxn>
                <a:cxn ang="0">
                  <a:pos x="831" y="37"/>
                </a:cxn>
                <a:cxn ang="0">
                  <a:pos x="909" y="67"/>
                </a:cxn>
                <a:cxn ang="0">
                  <a:pos x="1008" y="111"/>
                </a:cxn>
                <a:cxn ang="0">
                  <a:pos x="1105" y="162"/>
                </a:cxn>
                <a:cxn ang="0">
                  <a:pos x="1202" y="217"/>
                </a:cxn>
                <a:cxn ang="0">
                  <a:pos x="1299" y="278"/>
                </a:cxn>
                <a:cxn ang="0">
                  <a:pos x="1393" y="342"/>
                </a:cxn>
                <a:cxn ang="0">
                  <a:pos x="1487" y="410"/>
                </a:cxn>
                <a:cxn ang="0">
                  <a:pos x="1579" y="482"/>
                </a:cxn>
                <a:cxn ang="0">
                  <a:pos x="1670" y="557"/>
                </a:cxn>
                <a:cxn ang="0">
                  <a:pos x="1760" y="633"/>
                </a:cxn>
                <a:cxn ang="0">
                  <a:pos x="1846" y="710"/>
                </a:cxn>
                <a:cxn ang="0">
                  <a:pos x="1930" y="789"/>
                </a:cxn>
                <a:cxn ang="0">
                  <a:pos x="2054" y="908"/>
                </a:cxn>
                <a:cxn ang="0">
                  <a:pos x="2207" y="1064"/>
                </a:cxn>
                <a:cxn ang="0">
                  <a:pos x="2663" y="995"/>
                </a:cxn>
                <a:cxn ang="0">
                  <a:pos x="972" y="1635"/>
                </a:cxn>
              </a:cxnLst>
              <a:rect l="0" t="0" r="r" b="b"/>
              <a:pathLst>
                <a:path w="2663" h="2716">
                  <a:moveTo>
                    <a:pt x="972" y="1635"/>
                  </a:moveTo>
                  <a:lnTo>
                    <a:pt x="1456" y="1452"/>
                  </a:lnTo>
                  <a:lnTo>
                    <a:pt x="1413" y="1389"/>
                  </a:lnTo>
                  <a:lnTo>
                    <a:pt x="1362" y="1314"/>
                  </a:lnTo>
                  <a:lnTo>
                    <a:pt x="1304" y="1231"/>
                  </a:lnTo>
                  <a:lnTo>
                    <a:pt x="1240" y="1141"/>
                  </a:lnTo>
                  <a:lnTo>
                    <a:pt x="1169" y="1044"/>
                  </a:lnTo>
                  <a:lnTo>
                    <a:pt x="1095" y="943"/>
                  </a:lnTo>
                  <a:lnTo>
                    <a:pt x="1057" y="892"/>
                  </a:lnTo>
                  <a:lnTo>
                    <a:pt x="1017" y="840"/>
                  </a:lnTo>
                  <a:lnTo>
                    <a:pt x="976" y="789"/>
                  </a:lnTo>
                  <a:lnTo>
                    <a:pt x="934" y="737"/>
                  </a:lnTo>
                  <a:lnTo>
                    <a:pt x="893" y="685"/>
                  </a:lnTo>
                  <a:lnTo>
                    <a:pt x="850" y="634"/>
                  </a:lnTo>
                  <a:lnTo>
                    <a:pt x="806" y="583"/>
                  </a:lnTo>
                  <a:lnTo>
                    <a:pt x="761" y="532"/>
                  </a:lnTo>
                  <a:lnTo>
                    <a:pt x="718" y="483"/>
                  </a:lnTo>
                  <a:lnTo>
                    <a:pt x="673" y="436"/>
                  </a:lnTo>
                  <a:lnTo>
                    <a:pt x="627" y="390"/>
                  </a:lnTo>
                  <a:lnTo>
                    <a:pt x="582" y="345"/>
                  </a:lnTo>
                  <a:lnTo>
                    <a:pt x="537" y="301"/>
                  </a:lnTo>
                  <a:lnTo>
                    <a:pt x="492" y="261"/>
                  </a:lnTo>
                  <a:lnTo>
                    <a:pt x="446" y="222"/>
                  </a:lnTo>
                  <a:lnTo>
                    <a:pt x="400" y="185"/>
                  </a:lnTo>
                  <a:lnTo>
                    <a:pt x="356" y="152"/>
                  </a:lnTo>
                  <a:lnTo>
                    <a:pt x="311" y="120"/>
                  </a:lnTo>
                  <a:lnTo>
                    <a:pt x="266" y="92"/>
                  </a:lnTo>
                  <a:lnTo>
                    <a:pt x="222" y="67"/>
                  </a:lnTo>
                  <a:lnTo>
                    <a:pt x="194" y="53"/>
                  </a:lnTo>
                  <a:lnTo>
                    <a:pt x="165" y="40"/>
                  </a:lnTo>
                  <a:lnTo>
                    <a:pt x="138" y="29"/>
                  </a:lnTo>
                  <a:lnTo>
                    <a:pt x="109" y="19"/>
                  </a:lnTo>
                  <a:lnTo>
                    <a:pt x="82" y="12"/>
                  </a:lnTo>
                  <a:lnTo>
                    <a:pt x="54" y="6"/>
                  </a:lnTo>
                  <a:lnTo>
                    <a:pt x="27" y="2"/>
                  </a:lnTo>
                  <a:lnTo>
                    <a:pt x="0" y="0"/>
                  </a:lnTo>
                  <a:lnTo>
                    <a:pt x="597" y="3"/>
                  </a:lnTo>
                  <a:lnTo>
                    <a:pt x="632" y="4"/>
                  </a:lnTo>
                  <a:lnTo>
                    <a:pt x="667" y="6"/>
                  </a:lnTo>
                  <a:lnTo>
                    <a:pt x="701" y="10"/>
                  </a:lnTo>
                  <a:lnTo>
                    <a:pt x="735" y="14"/>
                  </a:lnTo>
                  <a:lnTo>
                    <a:pt x="768" y="20"/>
                  </a:lnTo>
                  <a:lnTo>
                    <a:pt x="799" y="28"/>
                  </a:lnTo>
                  <a:lnTo>
                    <a:pt x="831" y="37"/>
                  </a:lnTo>
                  <a:lnTo>
                    <a:pt x="860" y="47"/>
                  </a:lnTo>
                  <a:lnTo>
                    <a:pt x="909" y="67"/>
                  </a:lnTo>
                  <a:lnTo>
                    <a:pt x="959" y="89"/>
                  </a:lnTo>
                  <a:lnTo>
                    <a:pt x="1008" y="111"/>
                  </a:lnTo>
                  <a:lnTo>
                    <a:pt x="1057" y="135"/>
                  </a:lnTo>
                  <a:lnTo>
                    <a:pt x="1105" y="162"/>
                  </a:lnTo>
                  <a:lnTo>
                    <a:pt x="1154" y="188"/>
                  </a:lnTo>
                  <a:lnTo>
                    <a:pt x="1202" y="217"/>
                  </a:lnTo>
                  <a:lnTo>
                    <a:pt x="1251" y="246"/>
                  </a:lnTo>
                  <a:lnTo>
                    <a:pt x="1299" y="278"/>
                  </a:lnTo>
                  <a:lnTo>
                    <a:pt x="1346" y="309"/>
                  </a:lnTo>
                  <a:lnTo>
                    <a:pt x="1393" y="342"/>
                  </a:lnTo>
                  <a:lnTo>
                    <a:pt x="1440" y="375"/>
                  </a:lnTo>
                  <a:lnTo>
                    <a:pt x="1487" y="410"/>
                  </a:lnTo>
                  <a:lnTo>
                    <a:pt x="1534" y="446"/>
                  </a:lnTo>
                  <a:lnTo>
                    <a:pt x="1579" y="482"/>
                  </a:lnTo>
                  <a:lnTo>
                    <a:pt x="1625" y="519"/>
                  </a:lnTo>
                  <a:lnTo>
                    <a:pt x="1670" y="557"/>
                  </a:lnTo>
                  <a:lnTo>
                    <a:pt x="1715" y="594"/>
                  </a:lnTo>
                  <a:lnTo>
                    <a:pt x="1760" y="633"/>
                  </a:lnTo>
                  <a:lnTo>
                    <a:pt x="1803" y="672"/>
                  </a:lnTo>
                  <a:lnTo>
                    <a:pt x="1846" y="710"/>
                  </a:lnTo>
                  <a:lnTo>
                    <a:pt x="1889" y="750"/>
                  </a:lnTo>
                  <a:lnTo>
                    <a:pt x="1930" y="789"/>
                  </a:lnTo>
                  <a:lnTo>
                    <a:pt x="1972" y="828"/>
                  </a:lnTo>
                  <a:lnTo>
                    <a:pt x="2054" y="908"/>
                  </a:lnTo>
                  <a:lnTo>
                    <a:pt x="2132" y="986"/>
                  </a:lnTo>
                  <a:lnTo>
                    <a:pt x="2207" y="1064"/>
                  </a:lnTo>
                  <a:lnTo>
                    <a:pt x="2280" y="1141"/>
                  </a:lnTo>
                  <a:lnTo>
                    <a:pt x="2663" y="995"/>
                  </a:lnTo>
                  <a:lnTo>
                    <a:pt x="2428" y="2716"/>
                  </a:lnTo>
                  <a:lnTo>
                    <a:pt x="972" y="163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reflection blurRad="6350" stA="70000" endPos="23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9" name="Freeform 13" descr="© INSCALE GmbH, 26.05.2010&#10;http://www.presentationload.com/"/>
            <p:cNvSpPr>
              <a:spLocks noEditPoints="1"/>
            </p:cNvSpPr>
            <p:nvPr/>
          </p:nvSpPr>
          <p:spPr bwMode="gray">
            <a:xfrm>
              <a:off x="927" y="1024"/>
              <a:ext cx="2864" cy="2747"/>
            </a:xfrm>
            <a:custGeom>
              <a:avLst/>
              <a:gdLst/>
              <a:ahLst/>
              <a:cxnLst>
                <a:cxn ang="0">
                  <a:pos x="1408" y="1635"/>
                </a:cxn>
                <a:cxn ang="0">
                  <a:pos x="2786" y="2747"/>
                </a:cxn>
                <a:cxn ang="0">
                  <a:pos x="1832" y="1475"/>
                </a:cxn>
                <a:cxn ang="0">
                  <a:pos x="1737" y="1336"/>
                </a:cxn>
                <a:cxn ang="0">
                  <a:pos x="1620" y="1170"/>
                </a:cxn>
                <a:cxn ang="0">
                  <a:pos x="1484" y="988"/>
                </a:cxn>
                <a:cxn ang="0">
                  <a:pos x="1337" y="799"/>
                </a:cxn>
                <a:cxn ang="0">
                  <a:pos x="1217" y="655"/>
                </a:cxn>
                <a:cxn ang="0">
                  <a:pos x="1093" y="518"/>
                </a:cxn>
                <a:cxn ang="0">
                  <a:pos x="1030" y="453"/>
                </a:cxn>
                <a:cxn ang="0">
                  <a:pos x="967" y="392"/>
                </a:cxn>
                <a:cxn ang="0">
                  <a:pos x="902" y="334"/>
                </a:cxn>
                <a:cxn ang="0">
                  <a:pos x="839" y="280"/>
                </a:cxn>
                <a:cxn ang="0">
                  <a:pos x="809" y="256"/>
                </a:cxn>
                <a:cxn ang="0">
                  <a:pos x="755" y="217"/>
                </a:cxn>
                <a:cxn ang="0">
                  <a:pos x="696" y="175"/>
                </a:cxn>
                <a:cxn ang="0">
                  <a:pos x="647" y="144"/>
                </a:cxn>
                <a:cxn ang="0">
                  <a:pos x="592" y="117"/>
                </a:cxn>
                <a:cxn ang="0">
                  <a:pos x="538" y="98"/>
                </a:cxn>
                <a:cxn ang="0">
                  <a:pos x="485" y="84"/>
                </a:cxn>
                <a:cxn ang="0">
                  <a:pos x="431" y="77"/>
                </a:cxn>
                <a:cxn ang="0">
                  <a:pos x="379" y="77"/>
                </a:cxn>
                <a:cxn ang="0">
                  <a:pos x="325" y="85"/>
                </a:cxn>
                <a:cxn ang="0">
                  <a:pos x="270" y="99"/>
                </a:cxn>
                <a:cxn ang="0">
                  <a:pos x="214" y="122"/>
                </a:cxn>
                <a:cxn ang="0">
                  <a:pos x="169" y="145"/>
                </a:cxn>
                <a:cxn ang="0">
                  <a:pos x="128" y="170"/>
                </a:cxn>
                <a:cxn ang="0">
                  <a:pos x="93" y="197"/>
                </a:cxn>
                <a:cxn ang="0">
                  <a:pos x="60" y="226"/>
                </a:cxn>
                <a:cxn ang="0">
                  <a:pos x="40" y="246"/>
                </a:cxn>
                <a:cxn ang="0">
                  <a:pos x="23" y="267"/>
                </a:cxn>
                <a:cxn ang="0">
                  <a:pos x="9" y="287"/>
                </a:cxn>
                <a:cxn ang="0">
                  <a:pos x="0" y="305"/>
                </a:cxn>
                <a:cxn ang="0">
                  <a:pos x="8" y="239"/>
                </a:cxn>
                <a:cxn ang="0">
                  <a:pos x="29" y="205"/>
                </a:cxn>
                <a:cxn ang="0">
                  <a:pos x="52" y="173"/>
                </a:cxn>
                <a:cxn ang="0">
                  <a:pos x="78" y="144"/>
                </a:cxn>
                <a:cxn ang="0">
                  <a:pos x="108" y="117"/>
                </a:cxn>
                <a:cxn ang="0">
                  <a:pos x="139" y="94"/>
                </a:cxn>
                <a:cxn ang="0">
                  <a:pos x="173" y="72"/>
                </a:cxn>
                <a:cxn ang="0">
                  <a:pos x="208" y="53"/>
                </a:cxn>
                <a:cxn ang="0">
                  <a:pos x="255" y="32"/>
                </a:cxn>
                <a:cxn ang="0">
                  <a:pos x="313" y="13"/>
                </a:cxn>
                <a:cxn ang="0">
                  <a:pos x="368" y="2"/>
                </a:cxn>
                <a:cxn ang="0">
                  <a:pos x="422" y="0"/>
                </a:cxn>
                <a:cxn ang="0">
                  <a:pos x="476" y="4"/>
                </a:cxn>
                <a:cxn ang="0">
                  <a:pos x="528" y="14"/>
                </a:cxn>
                <a:cxn ang="0">
                  <a:pos x="580" y="32"/>
                </a:cxn>
                <a:cxn ang="0">
                  <a:pos x="632" y="54"/>
                </a:cxn>
                <a:cxn ang="0">
                  <a:pos x="702" y="92"/>
                </a:cxn>
                <a:cxn ang="0">
                  <a:pos x="792" y="152"/>
                </a:cxn>
                <a:cxn ang="0">
                  <a:pos x="882" y="222"/>
                </a:cxn>
                <a:cxn ang="0">
                  <a:pos x="973" y="301"/>
                </a:cxn>
                <a:cxn ang="0">
                  <a:pos x="1063" y="390"/>
                </a:cxn>
                <a:cxn ang="0">
                  <a:pos x="1154" y="483"/>
                </a:cxn>
                <a:cxn ang="0">
                  <a:pos x="1242" y="583"/>
                </a:cxn>
                <a:cxn ang="0">
                  <a:pos x="1329" y="685"/>
                </a:cxn>
                <a:cxn ang="0">
                  <a:pos x="1412" y="789"/>
                </a:cxn>
                <a:cxn ang="0">
                  <a:pos x="1493" y="892"/>
                </a:cxn>
                <a:cxn ang="0">
                  <a:pos x="1605" y="1044"/>
                </a:cxn>
                <a:cxn ang="0">
                  <a:pos x="1740" y="1231"/>
                </a:cxn>
                <a:cxn ang="0">
                  <a:pos x="1849" y="1389"/>
                </a:cxn>
                <a:cxn ang="0">
                  <a:pos x="1832" y="1475"/>
                </a:cxn>
              </a:cxnLst>
              <a:rect l="0" t="0" r="r" b="b"/>
              <a:pathLst>
                <a:path w="2864" h="2747">
                  <a:moveTo>
                    <a:pt x="1383" y="1707"/>
                  </a:moveTo>
                  <a:lnTo>
                    <a:pt x="1408" y="1635"/>
                  </a:lnTo>
                  <a:lnTo>
                    <a:pt x="2864" y="2716"/>
                  </a:lnTo>
                  <a:lnTo>
                    <a:pt x="2786" y="2747"/>
                  </a:lnTo>
                  <a:lnTo>
                    <a:pt x="1383" y="1707"/>
                  </a:lnTo>
                  <a:close/>
                  <a:moveTo>
                    <a:pt x="1832" y="1475"/>
                  </a:moveTo>
                  <a:lnTo>
                    <a:pt x="1788" y="1409"/>
                  </a:lnTo>
                  <a:lnTo>
                    <a:pt x="1737" y="1336"/>
                  </a:lnTo>
                  <a:lnTo>
                    <a:pt x="1681" y="1255"/>
                  </a:lnTo>
                  <a:lnTo>
                    <a:pt x="1620" y="1170"/>
                  </a:lnTo>
                  <a:lnTo>
                    <a:pt x="1554" y="1081"/>
                  </a:lnTo>
                  <a:lnTo>
                    <a:pt x="1484" y="988"/>
                  </a:lnTo>
                  <a:lnTo>
                    <a:pt x="1412" y="893"/>
                  </a:lnTo>
                  <a:lnTo>
                    <a:pt x="1337" y="799"/>
                  </a:lnTo>
                  <a:lnTo>
                    <a:pt x="1277" y="726"/>
                  </a:lnTo>
                  <a:lnTo>
                    <a:pt x="1217" y="655"/>
                  </a:lnTo>
                  <a:lnTo>
                    <a:pt x="1155" y="586"/>
                  </a:lnTo>
                  <a:lnTo>
                    <a:pt x="1093" y="518"/>
                  </a:lnTo>
                  <a:lnTo>
                    <a:pt x="1061" y="485"/>
                  </a:lnTo>
                  <a:lnTo>
                    <a:pt x="1030" y="453"/>
                  </a:lnTo>
                  <a:lnTo>
                    <a:pt x="998" y="422"/>
                  </a:lnTo>
                  <a:lnTo>
                    <a:pt x="967" y="392"/>
                  </a:lnTo>
                  <a:lnTo>
                    <a:pt x="934" y="362"/>
                  </a:lnTo>
                  <a:lnTo>
                    <a:pt x="902" y="334"/>
                  </a:lnTo>
                  <a:lnTo>
                    <a:pt x="871" y="306"/>
                  </a:lnTo>
                  <a:lnTo>
                    <a:pt x="839" y="280"/>
                  </a:lnTo>
                  <a:lnTo>
                    <a:pt x="828" y="271"/>
                  </a:lnTo>
                  <a:lnTo>
                    <a:pt x="809" y="256"/>
                  </a:lnTo>
                  <a:lnTo>
                    <a:pt x="783" y="238"/>
                  </a:lnTo>
                  <a:lnTo>
                    <a:pt x="755" y="217"/>
                  </a:lnTo>
                  <a:lnTo>
                    <a:pt x="725" y="195"/>
                  </a:lnTo>
                  <a:lnTo>
                    <a:pt x="696" y="175"/>
                  </a:lnTo>
                  <a:lnTo>
                    <a:pt x="668" y="158"/>
                  </a:lnTo>
                  <a:lnTo>
                    <a:pt x="647" y="144"/>
                  </a:lnTo>
                  <a:lnTo>
                    <a:pt x="620" y="130"/>
                  </a:lnTo>
                  <a:lnTo>
                    <a:pt x="592" y="117"/>
                  </a:lnTo>
                  <a:lnTo>
                    <a:pt x="565" y="107"/>
                  </a:lnTo>
                  <a:lnTo>
                    <a:pt x="538" y="98"/>
                  </a:lnTo>
                  <a:lnTo>
                    <a:pt x="512" y="90"/>
                  </a:lnTo>
                  <a:lnTo>
                    <a:pt x="485" y="84"/>
                  </a:lnTo>
                  <a:lnTo>
                    <a:pt x="458" y="79"/>
                  </a:lnTo>
                  <a:lnTo>
                    <a:pt x="431" y="77"/>
                  </a:lnTo>
                  <a:lnTo>
                    <a:pt x="405" y="76"/>
                  </a:lnTo>
                  <a:lnTo>
                    <a:pt x="379" y="77"/>
                  </a:lnTo>
                  <a:lnTo>
                    <a:pt x="352" y="79"/>
                  </a:lnTo>
                  <a:lnTo>
                    <a:pt x="325" y="85"/>
                  </a:lnTo>
                  <a:lnTo>
                    <a:pt x="297" y="91"/>
                  </a:lnTo>
                  <a:lnTo>
                    <a:pt x="270" y="99"/>
                  </a:lnTo>
                  <a:lnTo>
                    <a:pt x="242" y="110"/>
                  </a:lnTo>
                  <a:lnTo>
                    <a:pt x="214" y="122"/>
                  </a:lnTo>
                  <a:lnTo>
                    <a:pt x="191" y="132"/>
                  </a:lnTo>
                  <a:lnTo>
                    <a:pt x="169" y="145"/>
                  </a:lnTo>
                  <a:lnTo>
                    <a:pt x="149" y="157"/>
                  </a:lnTo>
                  <a:lnTo>
                    <a:pt x="128" y="170"/>
                  </a:lnTo>
                  <a:lnTo>
                    <a:pt x="110" y="183"/>
                  </a:lnTo>
                  <a:lnTo>
                    <a:pt x="93" y="197"/>
                  </a:lnTo>
                  <a:lnTo>
                    <a:pt x="75" y="212"/>
                  </a:lnTo>
                  <a:lnTo>
                    <a:pt x="60" y="226"/>
                  </a:lnTo>
                  <a:lnTo>
                    <a:pt x="50" y="236"/>
                  </a:lnTo>
                  <a:lnTo>
                    <a:pt x="40" y="246"/>
                  </a:lnTo>
                  <a:lnTo>
                    <a:pt x="32" y="256"/>
                  </a:lnTo>
                  <a:lnTo>
                    <a:pt x="23" y="267"/>
                  </a:lnTo>
                  <a:lnTo>
                    <a:pt x="16" y="277"/>
                  </a:lnTo>
                  <a:lnTo>
                    <a:pt x="9" y="287"/>
                  </a:lnTo>
                  <a:lnTo>
                    <a:pt x="4" y="296"/>
                  </a:lnTo>
                  <a:lnTo>
                    <a:pt x="0" y="305"/>
                  </a:lnTo>
                  <a:lnTo>
                    <a:pt x="0" y="257"/>
                  </a:lnTo>
                  <a:lnTo>
                    <a:pt x="8" y="239"/>
                  </a:lnTo>
                  <a:lnTo>
                    <a:pt x="18" y="221"/>
                  </a:lnTo>
                  <a:lnTo>
                    <a:pt x="29" y="205"/>
                  </a:lnTo>
                  <a:lnTo>
                    <a:pt x="40" y="188"/>
                  </a:lnTo>
                  <a:lnTo>
                    <a:pt x="52" y="173"/>
                  </a:lnTo>
                  <a:lnTo>
                    <a:pt x="65" y="158"/>
                  </a:lnTo>
                  <a:lnTo>
                    <a:pt x="78" y="144"/>
                  </a:lnTo>
                  <a:lnTo>
                    <a:pt x="93" y="130"/>
                  </a:lnTo>
                  <a:lnTo>
                    <a:pt x="108" y="117"/>
                  </a:lnTo>
                  <a:lnTo>
                    <a:pt x="123" y="105"/>
                  </a:lnTo>
                  <a:lnTo>
                    <a:pt x="139" y="94"/>
                  </a:lnTo>
                  <a:lnTo>
                    <a:pt x="156" y="82"/>
                  </a:lnTo>
                  <a:lnTo>
                    <a:pt x="173" y="72"/>
                  </a:lnTo>
                  <a:lnTo>
                    <a:pt x="190" y="62"/>
                  </a:lnTo>
                  <a:lnTo>
                    <a:pt x="208" y="53"/>
                  </a:lnTo>
                  <a:lnTo>
                    <a:pt x="226" y="45"/>
                  </a:lnTo>
                  <a:lnTo>
                    <a:pt x="255" y="32"/>
                  </a:lnTo>
                  <a:lnTo>
                    <a:pt x="285" y="21"/>
                  </a:lnTo>
                  <a:lnTo>
                    <a:pt x="313" y="13"/>
                  </a:lnTo>
                  <a:lnTo>
                    <a:pt x="341" y="7"/>
                  </a:lnTo>
                  <a:lnTo>
                    <a:pt x="368" y="2"/>
                  </a:lnTo>
                  <a:lnTo>
                    <a:pt x="396" y="0"/>
                  </a:lnTo>
                  <a:lnTo>
                    <a:pt x="422" y="0"/>
                  </a:lnTo>
                  <a:lnTo>
                    <a:pt x="450" y="1"/>
                  </a:lnTo>
                  <a:lnTo>
                    <a:pt x="476" y="4"/>
                  </a:lnTo>
                  <a:lnTo>
                    <a:pt x="502" y="8"/>
                  </a:lnTo>
                  <a:lnTo>
                    <a:pt x="528" y="14"/>
                  </a:lnTo>
                  <a:lnTo>
                    <a:pt x="555" y="22"/>
                  </a:lnTo>
                  <a:lnTo>
                    <a:pt x="580" y="32"/>
                  </a:lnTo>
                  <a:lnTo>
                    <a:pt x="606" y="42"/>
                  </a:lnTo>
                  <a:lnTo>
                    <a:pt x="632" y="54"/>
                  </a:lnTo>
                  <a:lnTo>
                    <a:pt x="658" y="67"/>
                  </a:lnTo>
                  <a:lnTo>
                    <a:pt x="702" y="92"/>
                  </a:lnTo>
                  <a:lnTo>
                    <a:pt x="747" y="120"/>
                  </a:lnTo>
                  <a:lnTo>
                    <a:pt x="792" y="152"/>
                  </a:lnTo>
                  <a:lnTo>
                    <a:pt x="836" y="185"/>
                  </a:lnTo>
                  <a:lnTo>
                    <a:pt x="882" y="222"/>
                  </a:lnTo>
                  <a:lnTo>
                    <a:pt x="928" y="261"/>
                  </a:lnTo>
                  <a:lnTo>
                    <a:pt x="973" y="301"/>
                  </a:lnTo>
                  <a:lnTo>
                    <a:pt x="1018" y="345"/>
                  </a:lnTo>
                  <a:lnTo>
                    <a:pt x="1063" y="390"/>
                  </a:lnTo>
                  <a:lnTo>
                    <a:pt x="1109" y="436"/>
                  </a:lnTo>
                  <a:lnTo>
                    <a:pt x="1154" y="483"/>
                  </a:lnTo>
                  <a:lnTo>
                    <a:pt x="1197" y="532"/>
                  </a:lnTo>
                  <a:lnTo>
                    <a:pt x="1242" y="583"/>
                  </a:lnTo>
                  <a:lnTo>
                    <a:pt x="1286" y="634"/>
                  </a:lnTo>
                  <a:lnTo>
                    <a:pt x="1329" y="685"/>
                  </a:lnTo>
                  <a:lnTo>
                    <a:pt x="1370" y="737"/>
                  </a:lnTo>
                  <a:lnTo>
                    <a:pt x="1412" y="789"/>
                  </a:lnTo>
                  <a:lnTo>
                    <a:pt x="1453" y="840"/>
                  </a:lnTo>
                  <a:lnTo>
                    <a:pt x="1493" y="892"/>
                  </a:lnTo>
                  <a:lnTo>
                    <a:pt x="1531" y="943"/>
                  </a:lnTo>
                  <a:lnTo>
                    <a:pt x="1605" y="1044"/>
                  </a:lnTo>
                  <a:lnTo>
                    <a:pt x="1676" y="1141"/>
                  </a:lnTo>
                  <a:lnTo>
                    <a:pt x="1740" y="1231"/>
                  </a:lnTo>
                  <a:lnTo>
                    <a:pt x="1798" y="1314"/>
                  </a:lnTo>
                  <a:lnTo>
                    <a:pt x="1849" y="1389"/>
                  </a:lnTo>
                  <a:lnTo>
                    <a:pt x="1892" y="1452"/>
                  </a:lnTo>
                  <a:lnTo>
                    <a:pt x="1832" y="14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20" name="圆角矩形 72"/>
          <p:cNvSpPr>
            <a:spLocks noChangeArrowheads="1"/>
          </p:cNvSpPr>
          <p:nvPr/>
        </p:nvSpPr>
        <p:spPr bwMode="auto">
          <a:xfrm>
            <a:off x="507385" y="3940568"/>
            <a:ext cx="4871924" cy="845616"/>
          </a:xfrm>
          <a:prstGeom prst="roundRect">
            <a:avLst>
              <a:gd name="adj" fmla="val 16667"/>
            </a:avLst>
          </a:prstGeom>
          <a:solidFill>
            <a:srgbClr val="ABD5D1"/>
          </a:solidFill>
          <a:ln>
            <a:solidFill>
              <a:srgbClr val="5BADA5"/>
            </a:solidFill>
          </a:ln>
          <a:ex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79155" y="3954161"/>
            <a:ext cx="42672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Улучшение жилищных условий специалистов организаций, созданных для исполнения полномочий органов местного самоуправления</a:t>
            </a:r>
            <a:endParaRPr lang="ru-RU" sz="1400" b="1" dirty="0"/>
          </a:p>
        </p:txBody>
      </p:sp>
      <p:sp>
        <p:nvSpPr>
          <p:cNvPr id="22" name="圆角矩形 10"/>
          <p:cNvSpPr>
            <a:spLocks noChangeArrowheads="1"/>
          </p:cNvSpPr>
          <p:nvPr/>
        </p:nvSpPr>
        <p:spPr bwMode="auto">
          <a:xfrm>
            <a:off x="494271" y="3945923"/>
            <a:ext cx="881447" cy="864973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6,3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4" name="Text Box 176"/>
          <p:cNvSpPr txBox="1">
            <a:spLocks noChangeArrowheads="1"/>
          </p:cNvSpPr>
          <p:nvPr/>
        </p:nvSpPr>
        <p:spPr bwMode="auto">
          <a:xfrm>
            <a:off x="886919" y="3270730"/>
            <a:ext cx="4756000" cy="369332"/>
          </a:xfrm>
          <a:prstGeom prst="rect">
            <a:avLst/>
          </a:prstGeom>
          <a:solidFill>
            <a:srgbClr val="ABD5D1"/>
          </a:solidFill>
          <a:ln>
            <a:noFill/>
          </a:ln>
          <a:effectLst>
            <a:softEdge rad="127000"/>
          </a:effectLst>
          <a:extLst/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Комплексы процессных мероприятий</a:t>
            </a:r>
            <a:endParaRPr lang="en-US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圆角矩形 72"/>
          <p:cNvSpPr>
            <a:spLocks noChangeArrowheads="1"/>
          </p:cNvSpPr>
          <p:nvPr/>
        </p:nvSpPr>
        <p:spPr bwMode="auto">
          <a:xfrm>
            <a:off x="511503" y="4917989"/>
            <a:ext cx="4871924" cy="498390"/>
          </a:xfrm>
          <a:prstGeom prst="roundRect">
            <a:avLst>
              <a:gd name="adj" fmla="val 16667"/>
            </a:avLst>
          </a:prstGeom>
          <a:solidFill>
            <a:srgbClr val="ABD5D1"/>
          </a:solidFill>
          <a:ln>
            <a:solidFill>
              <a:srgbClr val="5BADA5"/>
            </a:solidFill>
          </a:ln>
          <a:ex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75036" y="5424617"/>
            <a:ext cx="42672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Поддержка граждан, нуждающихся в улучшении жилищных условий, на основе принципов ипотечного кредитования</a:t>
            </a:r>
            <a:endParaRPr lang="ru-RU" sz="1400" b="1" dirty="0"/>
          </a:p>
        </p:txBody>
      </p:sp>
      <p:sp>
        <p:nvSpPr>
          <p:cNvPr id="27" name="圆角矩形 10"/>
          <p:cNvSpPr>
            <a:spLocks noChangeArrowheads="1"/>
          </p:cNvSpPr>
          <p:nvPr/>
        </p:nvSpPr>
        <p:spPr bwMode="auto">
          <a:xfrm>
            <a:off x="506628" y="4926227"/>
            <a:ext cx="811426" cy="502508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5,8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69770" y="4885038"/>
            <a:ext cx="4267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Обеспечение жилыми помещениями работников бюджетной сферы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30" name="圆角矩形 10"/>
          <p:cNvSpPr>
            <a:spLocks noChangeArrowheads="1"/>
          </p:cNvSpPr>
          <p:nvPr/>
        </p:nvSpPr>
        <p:spPr bwMode="auto">
          <a:xfrm>
            <a:off x="510745" y="5469924"/>
            <a:ext cx="766119" cy="659028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5,3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1" name="圆角矩形 72"/>
          <p:cNvSpPr>
            <a:spLocks noChangeArrowheads="1"/>
          </p:cNvSpPr>
          <p:nvPr/>
        </p:nvSpPr>
        <p:spPr bwMode="auto">
          <a:xfrm>
            <a:off x="519741" y="6185380"/>
            <a:ext cx="4871924" cy="528458"/>
          </a:xfrm>
          <a:prstGeom prst="roundRect">
            <a:avLst>
              <a:gd name="adj" fmla="val 16667"/>
            </a:avLst>
          </a:prstGeom>
          <a:solidFill>
            <a:srgbClr val="ABD5D1"/>
          </a:solidFill>
          <a:ln>
            <a:solidFill>
              <a:srgbClr val="5BADA5"/>
            </a:solidFill>
          </a:ln>
          <a:ex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75036" y="6289589"/>
            <a:ext cx="42672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Обеспечение жильем молодежи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33" name="圆角矩形 10"/>
          <p:cNvSpPr>
            <a:spLocks noChangeArrowheads="1"/>
          </p:cNvSpPr>
          <p:nvPr/>
        </p:nvSpPr>
        <p:spPr bwMode="auto">
          <a:xfrm>
            <a:off x="506627" y="6190735"/>
            <a:ext cx="745523" cy="531341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5,3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416" name="AutoShape 8" descr="покупка квартиры | Гостинки Харьков - купить в новострое, без посредников в  ЖК &quot;Воробьевы горы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8" name="Picture 10" descr="Почему квартира долго не продается: 10 неочевидных причин | WDA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8384" y="3731742"/>
            <a:ext cx="3495427" cy="2636108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 autoUpdateAnimBg="0"/>
      <p:bldP spid="22" grpId="0" bldLvl="0" animBg="1" autoUpdateAnimBg="0"/>
      <p:bldP spid="27" grpId="0" bldLvl="0" animBg="1" autoUpdateAnimBg="0"/>
      <p:bldP spid="30" grpId="0" bldLvl="0" animBg="1" autoUpdateAnimBg="0"/>
      <p:bldP spid="33" grpId="0" bldLvl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圆角矩形 72"/>
          <p:cNvSpPr>
            <a:spLocks noChangeArrowheads="1"/>
          </p:cNvSpPr>
          <p:nvPr/>
        </p:nvSpPr>
        <p:spPr bwMode="auto">
          <a:xfrm>
            <a:off x="1384599" y="4024266"/>
            <a:ext cx="7555748" cy="631818"/>
          </a:xfrm>
          <a:prstGeom prst="roundRect">
            <a:avLst>
              <a:gd name="adj" fmla="val 16667"/>
            </a:avLst>
          </a:prstGeom>
          <a:solidFill>
            <a:srgbClr val="ABD5D1"/>
          </a:solidFill>
          <a:ln>
            <a:solidFill>
              <a:srgbClr val="5BADA5"/>
            </a:solidFill>
          </a:ln>
          <a:ex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312233" y="609601"/>
            <a:ext cx="7078241" cy="1005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МП «Управление муниципальным</a:t>
            </a:r>
            <a:b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имуществом»</a:t>
            </a: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11979" y="0"/>
            <a:ext cx="83202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№32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组合 48"/>
          <p:cNvGrpSpPr>
            <a:grpSpLocks/>
          </p:cNvGrpSpPr>
          <p:nvPr/>
        </p:nvGrpSpPr>
        <p:grpSpPr bwMode="auto">
          <a:xfrm>
            <a:off x="1421272" y="2638215"/>
            <a:ext cx="7409197" cy="940293"/>
            <a:chOff x="67041" y="267972"/>
            <a:chExt cx="3513244" cy="859998"/>
          </a:xfrm>
        </p:grpSpPr>
        <p:sp>
          <p:nvSpPr>
            <p:cNvPr id="22" name="圆角矩形 72"/>
            <p:cNvSpPr>
              <a:spLocks noChangeArrowheads="1"/>
            </p:cNvSpPr>
            <p:nvPr/>
          </p:nvSpPr>
          <p:spPr bwMode="auto">
            <a:xfrm>
              <a:off x="67041" y="267972"/>
              <a:ext cx="3513244" cy="552761"/>
            </a:xfrm>
            <a:prstGeom prst="roundRect">
              <a:avLst>
                <a:gd name="adj" fmla="val 16667"/>
              </a:avLst>
            </a:prstGeom>
            <a:solidFill>
              <a:srgbClr val="ABD5D1"/>
            </a:solidFill>
            <a:ln>
              <a:solidFill>
                <a:srgbClr val="5BADA5"/>
              </a:solidFill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3" name="矩形 73"/>
            <p:cNvSpPr>
              <a:spLocks noChangeArrowheads="1"/>
            </p:cNvSpPr>
            <p:nvPr/>
          </p:nvSpPr>
          <p:spPr bwMode="auto">
            <a:xfrm>
              <a:off x="343522" y="283486"/>
              <a:ext cx="3203053" cy="844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285750" indent="-285750" algn="ctr"/>
              <a:r>
                <a:rPr lang="ru-RU" b="1" noProof="1" smtClean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Передача в пользование и продажа объектов муниципальной собственности и земельных участков, собственность на которые не разграничена</a:t>
              </a:r>
              <a:endParaRPr lang="ru-RU" b="1" dirty="0">
                <a:solidFill>
                  <a:schemeClr val="accent5">
                    <a:lumMod val="50000"/>
                  </a:schemeClr>
                </a:solidFill>
                <a:latin typeface="Times New Roman"/>
              </a:endParaRPr>
            </a:p>
          </p:txBody>
        </p:sp>
      </p:grpSp>
      <p:sp>
        <p:nvSpPr>
          <p:cNvPr id="24" name="Text Box 176"/>
          <p:cNvSpPr txBox="1">
            <a:spLocks noChangeArrowheads="1"/>
          </p:cNvSpPr>
          <p:nvPr/>
        </p:nvSpPr>
        <p:spPr bwMode="auto">
          <a:xfrm>
            <a:off x="1749316" y="1417283"/>
            <a:ext cx="728224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Всего </a:t>
            </a:r>
            <a:r>
              <a:rPr lang="ru-RU" sz="3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24,0 </a:t>
            </a:r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3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6,8</a:t>
            </a:r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% к 2023 году       </a:t>
            </a:r>
            <a:endParaRPr lang="en-US" sz="3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组合 48"/>
          <p:cNvGrpSpPr>
            <a:grpSpLocks/>
          </p:cNvGrpSpPr>
          <p:nvPr/>
        </p:nvGrpSpPr>
        <p:grpSpPr bwMode="auto">
          <a:xfrm>
            <a:off x="1383727" y="3338001"/>
            <a:ext cx="7555748" cy="655354"/>
            <a:chOff x="-105932" y="440738"/>
            <a:chExt cx="3690462" cy="812626"/>
          </a:xfrm>
        </p:grpSpPr>
        <p:sp>
          <p:nvSpPr>
            <p:cNvPr id="26" name="圆角矩形 72"/>
            <p:cNvSpPr>
              <a:spLocks noChangeArrowheads="1"/>
            </p:cNvSpPr>
            <p:nvPr/>
          </p:nvSpPr>
          <p:spPr bwMode="auto">
            <a:xfrm>
              <a:off x="-105932" y="440738"/>
              <a:ext cx="3690462" cy="779525"/>
            </a:xfrm>
            <a:prstGeom prst="roundRect">
              <a:avLst>
                <a:gd name="adj" fmla="val 16667"/>
              </a:avLst>
            </a:prstGeom>
            <a:solidFill>
              <a:srgbClr val="ABD5D1"/>
            </a:solidFill>
            <a:ln>
              <a:solidFill>
                <a:srgbClr val="5BADA5"/>
              </a:solidFill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27" name="矩形 73"/>
            <p:cNvSpPr>
              <a:spLocks noChangeArrowheads="1"/>
            </p:cNvSpPr>
            <p:nvPr/>
          </p:nvSpPr>
          <p:spPr bwMode="auto">
            <a:xfrm>
              <a:off x="154467" y="486274"/>
              <a:ext cx="3387883" cy="767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180000" lvl="0" indent="-180000" algn="ctr">
                <a:lnSpc>
                  <a:spcPct val="95000"/>
                </a:lnSpc>
                <a:spcAft>
                  <a:spcPts val="800"/>
                </a:spcAft>
                <a:buClr>
                  <a:srgbClr val="969696"/>
                </a:buClr>
                <a:defRPr/>
              </a:pPr>
              <a:r>
                <a:rPr lang="ru-RU" b="1" noProof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Капитальный ремонт, содержание и создание инфраструктуры объектов муниципальной собственности 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2120690" y="4003189"/>
            <a:ext cx="6445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/>
            <a:r>
              <a:rPr lang="ru-RU" b="1" noProof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Постановка на кадастровый учет и оценка объектов муниципальной собственности</a:t>
            </a:r>
            <a:endParaRPr lang="en-US" b="1" noProof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圆角矩形 10"/>
          <p:cNvSpPr>
            <a:spLocks noChangeArrowheads="1"/>
          </p:cNvSpPr>
          <p:nvPr/>
        </p:nvSpPr>
        <p:spPr bwMode="auto">
          <a:xfrm>
            <a:off x="1388478" y="4040176"/>
            <a:ext cx="703081" cy="626417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0,1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14274" y="2387034"/>
            <a:ext cx="557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176"/>
          <p:cNvSpPr txBox="1">
            <a:spLocks noChangeArrowheads="1"/>
          </p:cNvSpPr>
          <p:nvPr/>
        </p:nvSpPr>
        <p:spPr bwMode="auto">
          <a:xfrm>
            <a:off x="8086222" y="1264674"/>
            <a:ext cx="109056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5" name="Group 9"/>
          <p:cNvGrpSpPr>
            <a:grpSpLocks/>
          </p:cNvGrpSpPr>
          <p:nvPr/>
        </p:nvGrpSpPr>
        <p:grpSpPr bwMode="gray">
          <a:xfrm rot="16000358">
            <a:off x="4666395" y="1484555"/>
            <a:ext cx="348208" cy="514897"/>
            <a:chOff x="927" y="1024"/>
            <a:chExt cx="3094" cy="2747"/>
          </a:xfrm>
          <a:solidFill>
            <a:srgbClr val="B22DB5"/>
          </a:solidFill>
        </p:grpSpPr>
        <p:sp>
          <p:nvSpPr>
            <p:cNvPr id="36" name="Freeform 10" descr="© INSCALE GmbH, 26.05.2010&#10;http://www.presentationload.com/"/>
            <p:cNvSpPr>
              <a:spLocks/>
            </p:cNvSpPr>
            <p:nvPr/>
          </p:nvSpPr>
          <p:spPr bwMode="gray">
            <a:xfrm>
              <a:off x="927" y="1100"/>
              <a:ext cx="647" cy="229"/>
            </a:xfrm>
            <a:custGeom>
              <a:avLst/>
              <a:gdLst/>
              <a:ahLst/>
              <a:cxnLst>
                <a:cxn ang="0">
                  <a:pos x="647" y="68"/>
                </a:cxn>
                <a:cxn ang="0">
                  <a:pos x="614" y="81"/>
                </a:cxn>
                <a:cxn ang="0">
                  <a:pos x="582" y="94"/>
                </a:cxn>
                <a:cxn ang="0">
                  <a:pos x="551" y="108"/>
                </a:cxn>
                <a:cxn ang="0">
                  <a:pos x="522" y="123"/>
                </a:cxn>
                <a:cxn ang="0">
                  <a:pos x="495" y="140"/>
                </a:cxn>
                <a:cxn ang="0">
                  <a:pos x="468" y="157"/>
                </a:cxn>
                <a:cxn ang="0">
                  <a:pos x="444" y="174"/>
                </a:cxn>
                <a:cxn ang="0">
                  <a:pos x="421" y="193"/>
                </a:cxn>
                <a:cxn ang="0">
                  <a:pos x="0" y="229"/>
                </a:cxn>
                <a:cxn ang="0">
                  <a:pos x="4" y="220"/>
                </a:cxn>
                <a:cxn ang="0">
                  <a:pos x="9" y="211"/>
                </a:cxn>
                <a:cxn ang="0">
                  <a:pos x="16" y="201"/>
                </a:cxn>
                <a:cxn ang="0">
                  <a:pos x="23" y="191"/>
                </a:cxn>
                <a:cxn ang="0">
                  <a:pos x="32" y="180"/>
                </a:cxn>
                <a:cxn ang="0">
                  <a:pos x="40" y="170"/>
                </a:cxn>
                <a:cxn ang="0">
                  <a:pos x="50" y="160"/>
                </a:cxn>
                <a:cxn ang="0">
                  <a:pos x="60" y="150"/>
                </a:cxn>
                <a:cxn ang="0">
                  <a:pos x="75" y="136"/>
                </a:cxn>
                <a:cxn ang="0">
                  <a:pos x="91" y="122"/>
                </a:cxn>
                <a:cxn ang="0">
                  <a:pos x="107" y="109"/>
                </a:cxn>
                <a:cxn ang="0">
                  <a:pos x="125" y="97"/>
                </a:cxn>
                <a:cxn ang="0">
                  <a:pos x="144" y="84"/>
                </a:cxn>
                <a:cxn ang="0">
                  <a:pos x="164" y="72"/>
                </a:cxn>
                <a:cxn ang="0">
                  <a:pos x="184" y="60"/>
                </a:cxn>
                <a:cxn ang="0">
                  <a:pos x="206" y="49"/>
                </a:cxn>
                <a:cxn ang="0">
                  <a:pos x="227" y="40"/>
                </a:cxn>
                <a:cxn ang="0">
                  <a:pos x="250" y="31"/>
                </a:cxn>
                <a:cxn ang="0">
                  <a:pos x="273" y="23"/>
                </a:cxn>
                <a:cxn ang="0">
                  <a:pos x="297" y="16"/>
                </a:cxn>
                <a:cxn ang="0">
                  <a:pos x="322" y="10"/>
                </a:cxn>
                <a:cxn ang="0">
                  <a:pos x="346" y="5"/>
                </a:cxn>
                <a:cxn ang="0">
                  <a:pos x="370" y="1"/>
                </a:cxn>
                <a:cxn ang="0">
                  <a:pos x="396" y="0"/>
                </a:cxn>
                <a:cxn ang="0">
                  <a:pos x="411" y="0"/>
                </a:cxn>
                <a:cxn ang="0">
                  <a:pos x="426" y="0"/>
                </a:cxn>
                <a:cxn ang="0">
                  <a:pos x="442" y="1"/>
                </a:cxn>
                <a:cxn ang="0">
                  <a:pos x="457" y="3"/>
                </a:cxn>
                <a:cxn ang="0">
                  <a:pos x="472" y="5"/>
                </a:cxn>
                <a:cxn ang="0">
                  <a:pos x="488" y="9"/>
                </a:cxn>
                <a:cxn ang="0">
                  <a:pos x="504" y="12"/>
                </a:cxn>
                <a:cxn ang="0">
                  <a:pos x="519" y="16"/>
                </a:cxn>
                <a:cxn ang="0">
                  <a:pos x="550" y="26"/>
                </a:cxn>
                <a:cxn ang="0">
                  <a:pos x="583" y="38"/>
                </a:cxn>
                <a:cxn ang="0">
                  <a:pos x="615" y="52"/>
                </a:cxn>
                <a:cxn ang="0">
                  <a:pos x="647" y="68"/>
                </a:cxn>
              </a:cxnLst>
              <a:rect l="0" t="0" r="r" b="b"/>
              <a:pathLst>
                <a:path w="647" h="229">
                  <a:moveTo>
                    <a:pt x="647" y="68"/>
                  </a:moveTo>
                  <a:lnTo>
                    <a:pt x="614" y="81"/>
                  </a:lnTo>
                  <a:lnTo>
                    <a:pt x="582" y="94"/>
                  </a:lnTo>
                  <a:lnTo>
                    <a:pt x="551" y="108"/>
                  </a:lnTo>
                  <a:lnTo>
                    <a:pt x="522" y="123"/>
                  </a:lnTo>
                  <a:lnTo>
                    <a:pt x="495" y="140"/>
                  </a:lnTo>
                  <a:lnTo>
                    <a:pt x="468" y="157"/>
                  </a:lnTo>
                  <a:lnTo>
                    <a:pt x="444" y="174"/>
                  </a:lnTo>
                  <a:lnTo>
                    <a:pt x="421" y="193"/>
                  </a:lnTo>
                  <a:lnTo>
                    <a:pt x="0" y="229"/>
                  </a:lnTo>
                  <a:lnTo>
                    <a:pt x="4" y="220"/>
                  </a:lnTo>
                  <a:lnTo>
                    <a:pt x="9" y="211"/>
                  </a:lnTo>
                  <a:lnTo>
                    <a:pt x="16" y="201"/>
                  </a:lnTo>
                  <a:lnTo>
                    <a:pt x="23" y="191"/>
                  </a:lnTo>
                  <a:lnTo>
                    <a:pt x="32" y="180"/>
                  </a:lnTo>
                  <a:lnTo>
                    <a:pt x="40" y="170"/>
                  </a:lnTo>
                  <a:lnTo>
                    <a:pt x="50" y="160"/>
                  </a:lnTo>
                  <a:lnTo>
                    <a:pt x="60" y="150"/>
                  </a:lnTo>
                  <a:lnTo>
                    <a:pt x="75" y="136"/>
                  </a:lnTo>
                  <a:lnTo>
                    <a:pt x="91" y="122"/>
                  </a:lnTo>
                  <a:lnTo>
                    <a:pt x="107" y="109"/>
                  </a:lnTo>
                  <a:lnTo>
                    <a:pt x="125" y="97"/>
                  </a:lnTo>
                  <a:lnTo>
                    <a:pt x="144" y="84"/>
                  </a:lnTo>
                  <a:lnTo>
                    <a:pt x="164" y="72"/>
                  </a:lnTo>
                  <a:lnTo>
                    <a:pt x="184" y="60"/>
                  </a:lnTo>
                  <a:lnTo>
                    <a:pt x="206" y="49"/>
                  </a:lnTo>
                  <a:lnTo>
                    <a:pt x="227" y="40"/>
                  </a:lnTo>
                  <a:lnTo>
                    <a:pt x="250" y="31"/>
                  </a:lnTo>
                  <a:lnTo>
                    <a:pt x="273" y="23"/>
                  </a:lnTo>
                  <a:lnTo>
                    <a:pt x="297" y="16"/>
                  </a:lnTo>
                  <a:lnTo>
                    <a:pt x="322" y="10"/>
                  </a:lnTo>
                  <a:lnTo>
                    <a:pt x="346" y="5"/>
                  </a:lnTo>
                  <a:lnTo>
                    <a:pt x="370" y="1"/>
                  </a:lnTo>
                  <a:lnTo>
                    <a:pt x="396" y="0"/>
                  </a:lnTo>
                  <a:lnTo>
                    <a:pt x="411" y="0"/>
                  </a:lnTo>
                  <a:lnTo>
                    <a:pt x="426" y="0"/>
                  </a:lnTo>
                  <a:lnTo>
                    <a:pt x="442" y="1"/>
                  </a:lnTo>
                  <a:lnTo>
                    <a:pt x="457" y="3"/>
                  </a:lnTo>
                  <a:lnTo>
                    <a:pt x="472" y="5"/>
                  </a:lnTo>
                  <a:lnTo>
                    <a:pt x="488" y="9"/>
                  </a:lnTo>
                  <a:lnTo>
                    <a:pt x="504" y="12"/>
                  </a:lnTo>
                  <a:lnTo>
                    <a:pt x="519" y="16"/>
                  </a:lnTo>
                  <a:lnTo>
                    <a:pt x="550" y="26"/>
                  </a:lnTo>
                  <a:lnTo>
                    <a:pt x="583" y="38"/>
                  </a:lnTo>
                  <a:lnTo>
                    <a:pt x="615" y="52"/>
                  </a:lnTo>
                  <a:lnTo>
                    <a:pt x="647" y="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37" name="Freeform 12" descr="© INSCALE GmbH, 26.05.2010&#10;http://www.presentationload.com/"/>
            <p:cNvSpPr>
              <a:spLocks/>
            </p:cNvSpPr>
            <p:nvPr/>
          </p:nvSpPr>
          <p:spPr bwMode="gray">
            <a:xfrm>
              <a:off x="1358" y="1024"/>
              <a:ext cx="2663" cy="2716"/>
            </a:xfrm>
            <a:custGeom>
              <a:avLst/>
              <a:gdLst/>
              <a:ahLst/>
              <a:cxnLst>
                <a:cxn ang="0">
                  <a:pos x="1456" y="1452"/>
                </a:cxn>
                <a:cxn ang="0">
                  <a:pos x="1362" y="1314"/>
                </a:cxn>
                <a:cxn ang="0">
                  <a:pos x="1240" y="1141"/>
                </a:cxn>
                <a:cxn ang="0">
                  <a:pos x="1095" y="943"/>
                </a:cxn>
                <a:cxn ang="0">
                  <a:pos x="1017" y="840"/>
                </a:cxn>
                <a:cxn ang="0">
                  <a:pos x="934" y="737"/>
                </a:cxn>
                <a:cxn ang="0">
                  <a:pos x="850" y="634"/>
                </a:cxn>
                <a:cxn ang="0">
                  <a:pos x="761" y="532"/>
                </a:cxn>
                <a:cxn ang="0">
                  <a:pos x="673" y="436"/>
                </a:cxn>
                <a:cxn ang="0">
                  <a:pos x="582" y="345"/>
                </a:cxn>
                <a:cxn ang="0">
                  <a:pos x="492" y="261"/>
                </a:cxn>
                <a:cxn ang="0">
                  <a:pos x="400" y="185"/>
                </a:cxn>
                <a:cxn ang="0">
                  <a:pos x="311" y="120"/>
                </a:cxn>
                <a:cxn ang="0">
                  <a:pos x="222" y="67"/>
                </a:cxn>
                <a:cxn ang="0">
                  <a:pos x="165" y="40"/>
                </a:cxn>
                <a:cxn ang="0">
                  <a:pos x="109" y="19"/>
                </a:cxn>
                <a:cxn ang="0">
                  <a:pos x="54" y="6"/>
                </a:cxn>
                <a:cxn ang="0">
                  <a:pos x="0" y="0"/>
                </a:cxn>
                <a:cxn ang="0">
                  <a:pos x="632" y="4"/>
                </a:cxn>
                <a:cxn ang="0">
                  <a:pos x="701" y="10"/>
                </a:cxn>
                <a:cxn ang="0">
                  <a:pos x="768" y="20"/>
                </a:cxn>
                <a:cxn ang="0">
                  <a:pos x="831" y="37"/>
                </a:cxn>
                <a:cxn ang="0">
                  <a:pos x="909" y="67"/>
                </a:cxn>
                <a:cxn ang="0">
                  <a:pos x="1008" y="111"/>
                </a:cxn>
                <a:cxn ang="0">
                  <a:pos x="1105" y="162"/>
                </a:cxn>
                <a:cxn ang="0">
                  <a:pos x="1202" y="217"/>
                </a:cxn>
                <a:cxn ang="0">
                  <a:pos x="1299" y="278"/>
                </a:cxn>
                <a:cxn ang="0">
                  <a:pos x="1393" y="342"/>
                </a:cxn>
                <a:cxn ang="0">
                  <a:pos x="1487" y="410"/>
                </a:cxn>
                <a:cxn ang="0">
                  <a:pos x="1579" y="482"/>
                </a:cxn>
                <a:cxn ang="0">
                  <a:pos x="1670" y="557"/>
                </a:cxn>
                <a:cxn ang="0">
                  <a:pos x="1760" y="633"/>
                </a:cxn>
                <a:cxn ang="0">
                  <a:pos x="1846" y="710"/>
                </a:cxn>
                <a:cxn ang="0">
                  <a:pos x="1930" y="789"/>
                </a:cxn>
                <a:cxn ang="0">
                  <a:pos x="2054" y="908"/>
                </a:cxn>
                <a:cxn ang="0">
                  <a:pos x="2207" y="1064"/>
                </a:cxn>
                <a:cxn ang="0">
                  <a:pos x="2663" y="995"/>
                </a:cxn>
                <a:cxn ang="0">
                  <a:pos x="972" y="1635"/>
                </a:cxn>
              </a:cxnLst>
              <a:rect l="0" t="0" r="r" b="b"/>
              <a:pathLst>
                <a:path w="2663" h="2716">
                  <a:moveTo>
                    <a:pt x="972" y="1635"/>
                  </a:moveTo>
                  <a:lnTo>
                    <a:pt x="1456" y="1452"/>
                  </a:lnTo>
                  <a:lnTo>
                    <a:pt x="1413" y="1389"/>
                  </a:lnTo>
                  <a:lnTo>
                    <a:pt x="1362" y="1314"/>
                  </a:lnTo>
                  <a:lnTo>
                    <a:pt x="1304" y="1231"/>
                  </a:lnTo>
                  <a:lnTo>
                    <a:pt x="1240" y="1141"/>
                  </a:lnTo>
                  <a:lnTo>
                    <a:pt x="1169" y="1044"/>
                  </a:lnTo>
                  <a:lnTo>
                    <a:pt x="1095" y="943"/>
                  </a:lnTo>
                  <a:lnTo>
                    <a:pt x="1057" y="892"/>
                  </a:lnTo>
                  <a:lnTo>
                    <a:pt x="1017" y="840"/>
                  </a:lnTo>
                  <a:lnTo>
                    <a:pt x="976" y="789"/>
                  </a:lnTo>
                  <a:lnTo>
                    <a:pt x="934" y="737"/>
                  </a:lnTo>
                  <a:lnTo>
                    <a:pt x="893" y="685"/>
                  </a:lnTo>
                  <a:lnTo>
                    <a:pt x="850" y="634"/>
                  </a:lnTo>
                  <a:lnTo>
                    <a:pt x="806" y="583"/>
                  </a:lnTo>
                  <a:lnTo>
                    <a:pt x="761" y="532"/>
                  </a:lnTo>
                  <a:lnTo>
                    <a:pt x="718" y="483"/>
                  </a:lnTo>
                  <a:lnTo>
                    <a:pt x="673" y="436"/>
                  </a:lnTo>
                  <a:lnTo>
                    <a:pt x="627" y="390"/>
                  </a:lnTo>
                  <a:lnTo>
                    <a:pt x="582" y="345"/>
                  </a:lnTo>
                  <a:lnTo>
                    <a:pt x="537" y="301"/>
                  </a:lnTo>
                  <a:lnTo>
                    <a:pt x="492" y="261"/>
                  </a:lnTo>
                  <a:lnTo>
                    <a:pt x="446" y="222"/>
                  </a:lnTo>
                  <a:lnTo>
                    <a:pt x="400" y="185"/>
                  </a:lnTo>
                  <a:lnTo>
                    <a:pt x="356" y="152"/>
                  </a:lnTo>
                  <a:lnTo>
                    <a:pt x="311" y="120"/>
                  </a:lnTo>
                  <a:lnTo>
                    <a:pt x="266" y="92"/>
                  </a:lnTo>
                  <a:lnTo>
                    <a:pt x="222" y="67"/>
                  </a:lnTo>
                  <a:lnTo>
                    <a:pt x="194" y="53"/>
                  </a:lnTo>
                  <a:lnTo>
                    <a:pt x="165" y="40"/>
                  </a:lnTo>
                  <a:lnTo>
                    <a:pt x="138" y="29"/>
                  </a:lnTo>
                  <a:lnTo>
                    <a:pt x="109" y="19"/>
                  </a:lnTo>
                  <a:lnTo>
                    <a:pt x="82" y="12"/>
                  </a:lnTo>
                  <a:lnTo>
                    <a:pt x="54" y="6"/>
                  </a:lnTo>
                  <a:lnTo>
                    <a:pt x="27" y="2"/>
                  </a:lnTo>
                  <a:lnTo>
                    <a:pt x="0" y="0"/>
                  </a:lnTo>
                  <a:lnTo>
                    <a:pt x="597" y="3"/>
                  </a:lnTo>
                  <a:lnTo>
                    <a:pt x="632" y="4"/>
                  </a:lnTo>
                  <a:lnTo>
                    <a:pt x="667" y="6"/>
                  </a:lnTo>
                  <a:lnTo>
                    <a:pt x="701" y="10"/>
                  </a:lnTo>
                  <a:lnTo>
                    <a:pt x="735" y="14"/>
                  </a:lnTo>
                  <a:lnTo>
                    <a:pt x="768" y="20"/>
                  </a:lnTo>
                  <a:lnTo>
                    <a:pt x="799" y="28"/>
                  </a:lnTo>
                  <a:lnTo>
                    <a:pt x="831" y="37"/>
                  </a:lnTo>
                  <a:lnTo>
                    <a:pt x="860" y="47"/>
                  </a:lnTo>
                  <a:lnTo>
                    <a:pt x="909" y="67"/>
                  </a:lnTo>
                  <a:lnTo>
                    <a:pt x="959" y="89"/>
                  </a:lnTo>
                  <a:lnTo>
                    <a:pt x="1008" y="111"/>
                  </a:lnTo>
                  <a:lnTo>
                    <a:pt x="1057" y="135"/>
                  </a:lnTo>
                  <a:lnTo>
                    <a:pt x="1105" y="162"/>
                  </a:lnTo>
                  <a:lnTo>
                    <a:pt x="1154" y="188"/>
                  </a:lnTo>
                  <a:lnTo>
                    <a:pt x="1202" y="217"/>
                  </a:lnTo>
                  <a:lnTo>
                    <a:pt x="1251" y="246"/>
                  </a:lnTo>
                  <a:lnTo>
                    <a:pt x="1299" y="278"/>
                  </a:lnTo>
                  <a:lnTo>
                    <a:pt x="1346" y="309"/>
                  </a:lnTo>
                  <a:lnTo>
                    <a:pt x="1393" y="342"/>
                  </a:lnTo>
                  <a:lnTo>
                    <a:pt x="1440" y="375"/>
                  </a:lnTo>
                  <a:lnTo>
                    <a:pt x="1487" y="410"/>
                  </a:lnTo>
                  <a:lnTo>
                    <a:pt x="1534" y="446"/>
                  </a:lnTo>
                  <a:lnTo>
                    <a:pt x="1579" y="482"/>
                  </a:lnTo>
                  <a:lnTo>
                    <a:pt x="1625" y="519"/>
                  </a:lnTo>
                  <a:lnTo>
                    <a:pt x="1670" y="557"/>
                  </a:lnTo>
                  <a:lnTo>
                    <a:pt x="1715" y="594"/>
                  </a:lnTo>
                  <a:lnTo>
                    <a:pt x="1760" y="633"/>
                  </a:lnTo>
                  <a:lnTo>
                    <a:pt x="1803" y="672"/>
                  </a:lnTo>
                  <a:lnTo>
                    <a:pt x="1846" y="710"/>
                  </a:lnTo>
                  <a:lnTo>
                    <a:pt x="1889" y="750"/>
                  </a:lnTo>
                  <a:lnTo>
                    <a:pt x="1930" y="789"/>
                  </a:lnTo>
                  <a:lnTo>
                    <a:pt x="1972" y="828"/>
                  </a:lnTo>
                  <a:lnTo>
                    <a:pt x="2054" y="908"/>
                  </a:lnTo>
                  <a:lnTo>
                    <a:pt x="2132" y="986"/>
                  </a:lnTo>
                  <a:lnTo>
                    <a:pt x="2207" y="1064"/>
                  </a:lnTo>
                  <a:lnTo>
                    <a:pt x="2280" y="1141"/>
                  </a:lnTo>
                  <a:lnTo>
                    <a:pt x="2663" y="995"/>
                  </a:lnTo>
                  <a:lnTo>
                    <a:pt x="2428" y="2716"/>
                  </a:lnTo>
                  <a:lnTo>
                    <a:pt x="972" y="163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reflection blurRad="6350" stA="70000" endPos="23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38" name="Freeform 13" descr="© INSCALE GmbH, 26.05.2010&#10;http://www.presentationload.com/"/>
            <p:cNvSpPr>
              <a:spLocks noEditPoints="1"/>
            </p:cNvSpPr>
            <p:nvPr/>
          </p:nvSpPr>
          <p:spPr bwMode="gray">
            <a:xfrm>
              <a:off x="927" y="1024"/>
              <a:ext cx="2864" cy="2747"/>
            </a:xfrm>
            <a:custGeom>
              <a:avLst/>
              <a:gdLst/>
              <a:ahLst/>
              <a:cxnLst>
                <a:cxn ang="0">
                  <a:pos x="1408" y="1635"/>
                </a:cxn>
                <a:cxn ang="0">
                  <a:pos x="2786" y="2747"/>
                </a:cxn>
                <a:cxn ang="0">
                  <a:pos x="1832" y="1475"/>
                </a:cxn>
                <a:cxn ang="0">
                  <a:pos x="1737" y="1336"/>
                </a:cxn>
                <a:cxn ang="0">
                  <a:pos x="1620" y="1170"/>
                </a:cxn>
                <a:cxn ang="0">
                  <a:pos x="1484" y="988"/>
                </a:cxn>
                <a:cxn ang="0">
                  <a:pos x="1337" y="799"/>
                </a:cxn>
                <a:cxn ang="0">
                  <a:pos x="1217" y="655"/>
                </a:cxn>
                <a:cxn ang="0">
                  <a:pos x="1093" y="518"/>
                </a:cxn>
                <a:cxn ang="0">
                  <a:pos x="1030" y="453"/>
                </a:cxn>
                <a:cxn ang="0">
                  <a:pos x="967" y="392"/>
                </a:cxn>
                <a:cxn ang="0">
                  <a:pos x="902" y="334"/>
                </a:cxn>
                <a:cxn ang="0">
                  <a:pos x="839" y="280"/>
                </a:cxn>
                <a:cxn ang="0">
                  <a:pos x="809" y="256"/>
                </a:cxn>
                <a:cxn ang="0">
                  <a:pos x="755" y="217"/>
                </a:cxn>
                <a:cxn ang="0">
                  <a:pos x="696" y="175"/>
                </a:cxn>
                <a:cxn ang="0">
                  <a:pos x="647" y="144"/>
                </a:cxn>
                <a:cxn ang="0">
                  <a:pos x="592" y="117"/>
                </a:cxn>
                <a:cxn ang="0">
                  <a:pos x="538" y="98"/>
                </a:cxn>
                <a:cxn ang="0">
                  <a:pos x="485" y="84"/>
                </a:cxn>
                <a:cxn ang="0">
                  <a:pos x="431" y="77"/>
                </a:cxn>
                <a:cxn ang="0">
                  <a:pos x="379" y="77"/>
                </a:cxn>
                <a:cxn ang="0">
                  <a:pos x="325" y="85"/>
                </a:cxn>
                <a:cxn ang="0">
                  <a:pos x="270" y="99"/>
                </a:cxn>
                <a:cxn ang="0">
                  <a:pos x="214" y="122"/>
                </a:cxn>
                <a:cxn ang="0">
                  <a:pos x="169" y="145"/>
                </a:cxn>
                <a:cxn ang="0">
                  <a:pos x="128" y="170"/>
                </a:cxn>
                <a:cxn ang="0">
                  <a:pos x="93" y="197"/>
                </a:cxn>
                <a:cxn ang="0">
                  <a:pos x="60" y="226"/>
                </a:cxn>
                <a:cxn ang="0">
                  <a:pos x="40" y="246"/>
                </a:cxn>
                <a:cxn ang="0">
                  <a:pos x="23" y="267"/>
                </a:cxn>
                <a:cxn ang="0">
                  <a:pos x="9" y="287"/>
                </a:cxn>
                <a:cxn ang="0">
                  <a:pos x="0" y="305"/>
                </a:cxn>
                <a:cxn ang="0">
                  <a:pos x="8" y="239"/>
                </a:cxn>
                <a:cxn ang="0">
                  <a:pos x="29" y="205"/>
                </a:cxn>
                <a:cxn ang="0">
                  <a:pos x="52" y="173"/>
                </a:cxn>
                <a:cxn ang="0">
                  <a:pos x="78" y="144"/>
                </a:cxn>
                <a:cxn ang="0">
                  <a:pos x="108" y="117"/>
                </a:cxn>
                <a:cxn ang="0">
                  <a:pos x="139" y="94"/>
                </a:cxn>
                <a:cxn ang="0">
                  <a:pos x="173" y="72"/>
                </a:cxn>
                <a:cxn ang="0">
                  <a:pos x="208" y="53"/>
                </a:cxn>
                <a:cxn ang="0">
                  <a:pos x="255" y="32"/>
                </a:cxn>
                <a:cxn ang="0">
                  <a:pos x="313" y="13"/>
                </a:cxn>
                <a:cxn ang="0">
                  <a:pos x="368" y="2"/>
                </a:cxn>
                <a:cxn ang="0">
                  <a:pos x="422" y="0"/>
                </a:cxn>
                <a:cxn ang="0">
                  <a:pos x="476" y="4"/>
                </a:cxn>
                <a:cxn ang="0">
                  <a:pos x="528" y="14"/>
                </a:cxn>
                <a:cxn ang="0">
                  <a:pos x="580" y="32"/>
                </a:cxn>
                <a:cxn ang="0">
                  <a:pos x="632" y="54"/>
                </a:cxn>
                <a:cxn ang="0">
                  <a:pos x="702" y="92"/>
                </a:cxn>
                <a:cxn ang="0">
                  <a:pos x="792" y="152"/>
                </a:cxn>
                <a:cxn ang="0">
                  <a:pos x="882" y="222"/>
                </a:cxn>
                <a:cxn ang="0">
                  <a:pos x="973" y="301"/>
                </a:cxn>
                <a:cxn ang="0">
                  <a:pos x="1063" y="390"/>
                </a:cxn>
                <a:cxn ang="0">
                  <a:pos x="1154" y="483"/>
                </a:cxn>
                <a:cxn ang="0">
                  <a:pos x="1242" y="583"/>
                </a:cxn>
                <a:cxn ang="0">
                  <a:pos x="1329" y="685"/>
                </a:cxn>
                <a:cxn ang="0">
                  <a:pos x="1412" y="789"/>
                </a:cxn>
                <a:cxn ang="0">
                  <a:pos x="1493" y="892"/>
                </a:cxn>
                <a:cxn ang="0">
                  <a:pos x="1605" y="1044"/>
                </a:cxn>
                <a:cxn ang="0">
                  <a:pos x="1740" y="1231"/>
                </a:cxn>
                <a:cxn ang="0">
                  <a:pos x="1849" y="1389"/>
                </a:cxn>
                <a:cxn ang="0">
                  <a:pos x="1832" y="1475"/>
                </a:cxn>
              </a:cxnLst>
              <a:rect l="0" t="0" r="r" b="b"/>
              <a:pathLst>
                <a:path w="2864" h="2747">
                  <a:moveTo>
                    <a:pt x="1383" y="1707"/>
                  </a:moveTo>
                  <a:lnTo>
                    <a:pt x="1408" y="1635"/>
                  </a:lnTo>
                  <a:lnTo>
                    <a:pt x="2864" y="2716"/>
                  </a:lnTo>
                  <a:lnTo>
                    <a:pt x="2786" y="2747"/>
                  </a:lnTo>
                  <a:lnTo>
                    <a:pt x="1383" y="1707"/>
                  </a:lnTo>
                  <a:close/>
                  <a:moveTo>
                    <a:pt x="1832" y="1475"/>
                  </a:moveTo>
                  <a:lnTo>
                    <a:pt x="1788" y="1409"/>
                  </a:lnTo>
                  <a:lnTo>
                    <a:pt x="1737" y="1336"/>
                  </a:lnTo>
                  <a:lnTo>
                    <a:pt x="1681" y="1255"/>
                  </a:lnTo>
                  <a:lnTo>
                    <a:pt x="1620" y="1170"/>
                  </a:lnTo>
                  <a:lnTo>
                    <a:pt x="1554" y="1081"/>
                  </a:lnTo>
                  <a:lnTo>
                    <a:pt x="1484" y="988"/>
                  </a:lnTo>
                  <a:lnTo>
                    <a:pt x="1412" y="893"/>
                  </a:lnTo>
                  <a:lnTo>
                    <a:pt x="1337" y="799"/>
                  </a:lnTo>
                  <a:lnTo>
                    <a:pt x="1277" y="726"/>
                  </a:lnTo>
                  <a:lnTo>
                    <a:pt x="1217" y="655"/>
                  </a:lnTo>
                  <a:lnTo>
                    <a:pt x="1155" y="586"/>
                  </a:lnTo>
                  <a:lnTo>
                    <a:pt x="1093" y="518"/>
                  </a:lnTo>
                  <a:lnTo>
                    <a:pt x="1061" y="485"/>
                  </a:lnTo>
                  <a:lnTo>
                    <a:pt x="1030" y="453"/>
                  </a:lnTo>
                  <a:lnTo>
                    <a:pt x="998" y="422"/>
                  </a:lnTo>
                  <a:lnTo>
                    <a:pt x="967" y="392"/>
                  </a:lnTo>
                  <a:lnTo>
                    <a:pt x="934" y="362"/>
                  </a:lnTo>
                  <a:lnTo>
                    <a:pt x="902" y="334"/>
                  </a:lnTo>
                  <a:lnTo>
                    <a:pt x="871" y="306"/>
                  </a:lnTo>
                  <a:lnTo>
                    <a:pt x="839" y="280"/>
                  </a:lnTo>
                  <a:lnTo>
                    <a:pt x="828" y="271"/>
                  </a:lnTo>
                  <a:lnTo>
                    <a:pt x="809" y="256"/>
                  </a:lnTo>
                  <a:lnTo>
                    <a:pt x="783" y="238"/>
                  </a:lnTo>
                  <a:lnTo>
                    <a:pt x="755" y="217"/>
                  </a:lnTo>
                  <a:lnTo>
                    <a:pt x="725" y="195"/>
                  </a:lnTo>
                  <a:lnTo>
                    <a:pt x="696" y="175"/>
                  </a:lnTo>
                  <a:lnTo>
                    <a:pt x="668" y="158"/>
                  </a:lnTo>
                  <a:lnTo>
                    <a:pt x="647" y="144"/>
                  </a:lnTo>
                  <a:lnTo>
                    <a:pt x="620" y="130"/>
                  </a:lnTo>
                  <a:lnTo>
                    <a:pt x="592" y="117"/>
                  </a:lnTo>
                  <a:lnTo>
                    <a:pt x="565" y="107"/>
                  </a:lnTo>
                  <a:lnTo>
                    <a:pt x="538" y="98"/>
                  </a:lnTo>
                  <a:lnTo>
                    <a:pt x="512" y="90"/>
                  </a:lnTo>
                  <a:lnTo>
                    <a:pt x="485" y="84"/>
                  </a:lnTo>
                  <a:lnTo>
                    <a:pt x="458" y="79"/>
                  </a:lnTo>
                  <a:lnTo>
                    <a:pt x="431" y="77"/>
                  </a:lnTo>
                  <a:lnTo>
                    <a:pt x="405" y="76"/>
                  </a:lnTo>
                  <a:lnTo>
                    <a:pt x="379" y="77"/>
                  </a:lnTo>
                  <a:lnTo>
                    <a:pt x="352" y="79"/>
                  </a:lnTo>
                  <a:lnTo>
                    <a:pt x="325" y="85"/>
                  </a:lnTo>
                  <a:lnTo>
                    <a:pt x="297" y="91"/>
                  </a:lnTo>
                  <a:lnTo>
                    <a:pt x="270" y="99"/>
                  </a:lnTo>
                  <a:lnTo>
                    <a:pt x="242" y="110"/>
                  </a:lnTo>
                  <a:lnTo>
                    <a:pt x="214" y="122"/>
                  </a:lnTo>
                  <a:lnTo>
                    <a:pt x="191" y="132"/>
                  </a:lnTo>
                  <a:lnTo>
                    <a:pt x="169" y="145"/>
                  </a:lnTo>
                  <a:lnTo>
                    <a:pt x="149" y="157"/>
                  </a:lnTo>
                  <a:lnTo>
                    <a:pt x="128" y="170"/>
                  </a:lnTo>
                  <a:lnTo>
                    <a:pt x="110" y="183"/>
                  </a:lnTo>
                  <a:lnTo>
                    <a:pt x="93" y="197"/>
                  </a:lnTo>
                  <a:lnTo>
                    <a:pt x="75" y="212"/>
                  </a:lnTo>
                  <a:lnTo>
                    <a:pt x="60" y="226"/>
                  </a:lnTo>
                  <a:lnTo>
                    <a:pt x="50" y="236"/>
                  </a:lnTo>
                  <a:lnTo>
                    <a:pt x="40" y="246"/>
                  </a:lnTo>
                  <a:lnTo>
                    <a:pt x="32" y="256"/>
                  </a:lnTo>
                  <a:lnTo>
                    <a:pt x="23" y="267"/>
                  </a:lnTo>
                  <a:lnTo>
                    <a:pt x="16" y="277"/>
                  </a:lnTo>
                  <a:lnTo>
                    <a:pt x="9" y="287"/>
                  </a:lnTo>
                  <a:lnTo>
                    <a:pt x="4" y="296"/>
                  </a:lnTo>
                  <a:lnTo>
                    <a:pt x="0" y="305"/>
                  </a:lnTo>
                  <a:lnTo>
                    <a:pt x="0" y="257"/>
                  </a:lnTo>
                  <a:lnTo>
                    <a:pt x="8" y="239"/>
                  </a:lnTo>
                  <a:lnTo>
                    <a:pt x="18" y="221"/>
                  </a:lnTo>
                  <a:lnTo>
                    <a:pt x="29" y="205"/>
                  </a:lnTo>
                  <a:lnTo>
                    <a:pt x="40" y="188"/>
                  </a:lnTo>
                  <a:lnTo>
                    <a:pt x="52" y="173"/>
                  </a:lnTo>
                  <a:lnTo>
                    <a:pt x="65" y="158"/>
                  </a:lnTo>
                  <a:lnTo>
                    <a:pt x="78" y="144"/>
                  </a:lnTo>
                  <a:lnTo>
                    <a:pt x="93" y="130"/>
                  </a:lnTo>
                  <a:lnTo>
                    <a:pt x="108" y="117"/>
                  </a:lnTo>
                  <a:lnTo>
                    <a:pt x="123" y="105"/>
                  </a:lnTo>
                  <a:lnTo>
                    <a:pt x="139" y="94"/>
                  </a:lnTo>
                  <a:lnTo>
                    <a:pt x="156" y="82"/>
                  </a:lnTo>
                  <a:lnTo>
                    <a:pt x="173" y="72"/>
                  </a:lnTo>
                  <a:lnTo>
                    <a:pt x="190" y="62"/>
                  </a:lnTo>
                  <a:lnTo>
                    <a:pt x="208" y="53"/>
                  </a:lnTo>
                  <a:lnTo>
                    <a:pt x="226" y="45"/>
                  </a:lnTo>
                  <a:lnTo>
                    <a:pt x="255" y="32"/>
                  </a:lnTo>
                  <a:lnTo>
                    <a:pt x="285" y="21"/>
                  </a:lnTo>
                  <a:lnTo>
                    <a:pt x="313" y="13"/>
                  </a:lnTo>
                  <a:lnTo>
                    <a:pt x="341" y="7"/>
                  </a:lnTo>
                  <a:lnTo>
                    <a:pt x="368" y="2"/>
                  </a:lnTo>
                  <a:lnTo>
                    <a:pt x="396" y="0"/>
                  </a:lnTo>
                  <a:lnTo>
                    <a:pt x="422" y="0"/>
                  </a:lnTo>
                  <a:lnTo>
                    <a:pt x="450" y="1"/>
                  </a:lnTo>
                  <a:lnTo>
                    <a:pt x="476" y="4"/>
                  </a:lnTo>
                  <a:lnTo>
                    <a:pt x="502" y="8"/>
                  </a:lnTo>
                  <a:lnTo>
                    <a:pt x="528" y="14"/>
                  </a:lnTo>
                  <a:lnTo>
                    <a:pt x="555" y="22"/>
                  </a:lnTo>
                  <a:lnTo>
                    <a:pt x="580" y="32"/>
                  </a:lnTo>
                  <a:lnTo>
                    <a:pt x="606" y="42"/>
                  </a:lnTo>
                  <a:lnTo>
                    <a:pt x="632" y="54"/>
                  </a:lnTo>
                  <a:lnTo>
                    <a:pt x="658" y="67"/>
                  </a:lnTo>
                  <a:lnTo>
                    <a:pt x="702" y="92"/>
                  </a:lnTo>
                  <a:lnTo>
                    <a:pt x="747" y="120"/>
                  </a:lnTo>
                  <a:lnTo>
                    <a:pt x="792" y="152"/>
                  </a:lnTo>
                  <a:lnTo>
                    <a:pt x="836" y="185"/>
                  </a:lnTo>
                  <a:lnTo>
                    <a:pt x="882" y="222"/>
                  </a:lnTo>
                  <a:lnTo>
                    <a:pt x="928" y="261"/>
                  </a:lnTo>
                  <a:lnTo>
                    <a:pt x="973" y="301"/>
                  </a:lnTo>
                  <a:lnTo>
                    <a:pt x="1018" y="345"/>
                  </a:lnTo>
                  <a:lnTo>
                    <a:pt x="1063" y="390"/>
                  </a:lnTo>
                  <a:lnTo>
                    <a:pt x="1109" y="436"/>
                  </a:lnTo>
                  <a:lnTo>
                    <a:pt x="1154" y="483"/>
                  </a:lnTo>
                  <a:lnTo>
                    <a:pt x="1197" y="532"/>
                  </a:lnTo>
                  <a:lnTo>
                    <a:pt x="1242" y="583"/>
                  </a:lnTo>
                  <a:lnTo>
                    <a:pt x="1286" y="634"/>
                  </a:lnTo>
                  <a:lnTo>
                    <a:pt x="1329" y="685"/>
                  </a:lnTo>
                  <a:lnTo>
                    <a:pt x="1370" y="737"/>
                  </a:lnTo>
                  <a:lnTo>
                    <a:pt x="1412" y="789"/>
                  </a:lnTo>
                  <a:lnTo>
                    <a:pt x="1453" y="840"/>
                  </a:lnTo>
                  <a:lnTo>
                    <a:pt x="1493" y="892"/>
                  </a:lnTo>
                  <a:lnTo>
                    <a:pt x="1531" y="943"/>
                  </a:lnTo>
                  <a:lnTo>
                    <a:pt x="1605" y="1044"/>
                  </a:lnTo>
                  <a:lnTo>
                    <a:pt x="1676" y="1141"/>
                  </a:lnTo>
                  <a:lnTo>
                    <a:pt x="1740" y="1231"/>
                  </a:lnTo>
                  <a:lnTo>
                    <a:pt x="1798" y="1314"/>
                  </a:lnTo>
                  <a:lnTo>
                    <a:pt x="1849" y="1389"/>
                  </a:lnTo>
                  <a:lnTo>
                    <a:pt x="1892" y="1452"/>
                  </a:lnTo>
                  <a:lnTo>
                    <a:pt x="1832" y="14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39" name="圆角矩形 10"/>
          <p:cNvSpPr>
            <a:spLocks noChangeArrowheads="1"/>
          </p:cNvSpPr>
          <p:nvPr/>
        </p:nvSpPr>
        <p:spPr bwMode="auto">
          <a:xfrm>
            <a:off x="1385577" y="3340682"/>
            <a:ext cx="684962" cy="623944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11,1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0" name="圆角矩形 10"/>
          <p:cNvSpPr>
            <a:spLocks noChangeArrowheads="1"/>
          </p:cNvSpPr>
          <p:nvPr/>
        </p:nvSpPr>
        <p:spPr bwMode="auto">
          <a:xfrm>
            <a:off x="1393885" y="2645417"/>
            <a:ext cx="655634" cy="611802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12,8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2" name="Text Box 176"/>
          <p:cNvSpPr txBox="1">
            <a:spLocks noChangeArrowheads="1"/>
          </p:cNvSpPr>
          <p:nvPr/>
        </p:nvSpPr>
        <p:spPr bwMode="auto">
          <a:xfrm>
            <a:off x="1994965" y="2019091"/>
            <a:ext cx="5659394" cy="461665"/>
          </a:xfrm>
          <a:prstGeom prst="rect">
            <a:avLst/>
          </a:prstGeom>
          <a:solidFill>
            <a:srgbClr val="ABD5D1"/>
          </a:solidFill>
          <a:ln>
            <a:noFill/>
          </a:ln>
          <a:effectLst>
            <a:softEdge rad="127000"/>
          </a:effectLst>
          <a:extLst/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Комплексы процессных мероприятий</a:t>
            </a:r>
            <a:endParaRPr lang="en-US" sz="24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Высвобождаемое учреждениями государственное имущество вовлекается в  хозяйственный оборот | Государственная служба Чувашской Республики по делам  юстиц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271" y="4803977"/>
            <a:ext cx="4593590" cy="2054023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12290" name="AutoShape 2" descr="Секреты качественного ремонта. Нюансы которые необходимо учесть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2" name="Picture 4" descr="Секреты качественного ремонта. Нюансы которые необходимо учесть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1351" y="4656083"/>
            <a:ext cx="4132649" cy="2201917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 autoUpdateAnimBg="0"/>
      <p:bldP spid="39" grpId="0" bldLvl="0" animBg="1" autoUpdateAnimBg="0"/>
      <p:bldP spid="40" grpId="0" bldLvl="0" animBg="1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7378" y="3163330"/>
            <a:ext cx="3216622" cy="369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3" name="Левая фигурная скобка 62"/>
          <p:cNvSpPr/>
          <p:nvPr/>
        </p:nvSpPr>
        <p:spPr>
          <a:xfrm>
            <a:off x="1849821" y="1860331"/>
            <a:ext cx="260124" cy="1229709"/>
          </a:xfrm>
          <a:prstGeom prst="leftBrace">
            <a:avLst>
              <a:gd name="adj1" fmla="val 68859"/>
              <a:gd name="adj2" fmla="val 50000"/>
            </a:avLst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274923" y="216809"/>
            <a:ext cx="7078241" cy="1005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МП «Городское хозяйство»</a:t>
            </a: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61405" y="0"/>
            <a:ext cx="7825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№33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31622" y="913170"/>
            <a:ext cx="24301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554,3</a:t>
            </a:r>
            <a:endParaRPr lang="ru-RU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Group 9"/>
          <p:cNvGrpSpPr>
            <a:grpSpLocks/>
          </p:cNvGrpSpPr>
          <p:nvPr/>
        </p:nvGrpSpPr>
        <p:grpSpPr bwMode="gray">
          <a:xfrm rot="15444625">
            <a:off x="4019466" y="976109"/>
            <a:ext cx="323839" cy="436612"/>
            <a:chOff x="927" y="1024"/>
            <a:chExt cx="3094" cy="2747"/>
          </a:xfrm>
          <a:solidFill>
            <a:srgbClr val="B22DB5"/>
          </a:solidFill>
        </p:grpSpPr>
        <p:sp>
          <p:nvSpPr>
            <p:cNvPr id="36" name="Freeform 10" descr="© INSCALE GmbH, 26.05.2010&#10;http://www.presentationload.com/"/>
            <p:cNvSpPr>
              <a:spLocks/>
            </p:cNvSpPr>
            <p:nvPr/>
          </p:nvSpPr>
          <p:spPr bwMode="gray">
            <a:xfrm>
              <a:off x="927" y="1100"/>
              <a:ext cx="647" cy="229"/>
            </a:xfrm>
            <a:custGeom>
              <a:avLst/>
              <a:gdLst/>
              <a:ahLst/>
              <a:cxnLst>
                <a:cxn ang="0">
                  <a:pos x="647" y="68"/>
                </a:cxn>
                <a:cxn ang="0">
                  <a:pos x="614" y="81"/>
                </a:cxn>
                <a:cxn ang="0">
                  <a:pos x="582" y="94"/>
                </a:cxn>
                <a:cxn ang="0">
                  <a:pos x="551" y="108"/>
                </a:cxn>
                <a:cxn ang="0">
                  <a:pos x="522" y="123"/>
                </a:cxn>
                <a:cxn ang="0">
                  <a:pos x="495" y="140"/>
                </a:cxn>
                <a:cxn ang="0">
                  <a:pos x="468" y="157"/>
                </a:cxn>
                <a:cxn ang="0">
                  <a:pos x="444" y="174"/>
                </a:cxn>
                <a:cxn ang="0">
                  <a:pos x="421" y="193"/>
                </a:cxn>
                <a:cxn ang="0">
                  <a:pos x="0" y="229"/>
                </a:cxn>
                <a:cxn ang="0">
                  <a:pos x="4" y="220"/>
                </a:cxn>
                <a:cxn ang="0">
                  <a:pos x="9" y="211"/>
                </a:cxn>
                <a:cxn ang="0">
                  <a:pos x="16" y="201"/>
                </a:cxn>
                <a:cxn ang="0">
                  <a:pos x="23" y="191"/>
                </a:cxn>
                <a:cxn ang="0">
                  <a:pos x="32" y="180"/>
                </a:cxn>
                <a:cxn ang="0">
                  <a:pos x="40" y="170"/>
                </a:cxn>
                <a:cxn ang="0">
                  <a:pos x="50" y="160"/>
                </a:cxn>
                <a:cxn ang="0">
                  <a:pos x="60" y="150"/>
                </a:cxn>
                <a:cxn ang="0">
                  <a:pos x="75" y="136"/>
                </a:cxn>
                <a:cxn ang="0">
                  <a:pos x="91" y="122"/>
                </a:cxn>
                <a:cxn ang="0">
                  <a:pos x="107" y="109"/>
                </a:cxn>
                <a:cxn ang="0">
                  <a:pos x="125" y="97"/>
                </a:cxn>
                <a:cxn ang="0">
                  <a:pos x="144" y="84"/>
                </a:cxn>
                <a:cxn ang="0">
                  <a:pos x="164" y="72"/>
                </a:cxn>
                <a:cxn ang="0">
                  <a:pos x="184" y="60"/>
                </a:cxn>
                <a:cxn ang="0">
                  <a:pos x="206" y="49"/>
                </a:cxn>
                <a:cxn ang="0">
                  <a:pos x="227" y="40"/>
                </a:cxn>
                <a:cxn ang="0">
                  <a:pos x="250" y="31"/>
                </a:cxn>
                <a:cxn ang="0">
                  <a:pos x="273" y="23"/>
                </a:cxn>
                <a:cxn ang="0">
                  <a:pos x="297" y="16"/>
                </a:cxn>
                <a:cxn ang="0">
                  <a:pos x="322" y="10"/>
                </a:cxn>
                <a:cxn ang="0">
                  <a:pos x="346" y="5"/>
                </a:cxn>
                <a:cxn ang="0">
                  <a:pos x="370" y="1"/>
                </a:cxn>
                <a:cxn ang="0">
                  <a:pos x="396" y="0"/>
                </a:cxn>
                <a:cxn ang="0">
                  <a:pos x="411" y="0"/>
                </a:cxn>
                <a:cxn ang="0">
                  <a:pos x="426" y="0"/>
                </a:cxn>
                <a:cxn ang="0">
                  <a:pos x="442" y="1"/>
                </a:cxn>
                <a:cxn ang="0">
                  <a:pos x="457" y="3"/>
                </a:cxn>
                <a:cxn ang="0">
                  <a:pos x="472" y="5"/>
                </a:cxn>
                <a:cxn ang="0">
                  <a:pos x="488" y="9"/>
                </a:cxn>
                <a:cxn ang="0">
                  <a:pos x="504" y="12"/>
                </a:cxn>
                <a:cxn ang="0">
                  <a:pos x="519" y="16"/>
                </a:cxn>
                <a:cxn ang="0">
                  <a:pos x="550" y="26"/>
                </a:cxn>
                <a:cxn ang="0">
                  <a:pos x="583" y="38"/>
                </a:cxn>
                <a:cxn ang="0">
                  <a:pos x="615" y="52"/>
                </a:cxn>
                <a:cxn ang="0">
                  <a:pos x="647" y="68"/>
                </a:cxn>
              </a:cxnLst>
              <a:rect l="0" t="0" r="r" b="b"/>
              <a:pathLst>
                <a:path w="647" h="229">
                  <a:moveTo>
                    <a:pt x="647" y="68"/>
                  </a:moveTo>
                  <a:lnTo>
                    <a:pt x="614" y="81"/>
                  </a:lnTo>
                  <a:lnTo>
                    <a:pt x="582" y="94"/>
                  </a:lnTo>
                  <a:lnTo>
                    <a:pt x="551" y="108"/>
                  </a:lnTo>
                  <a:lnTo>
                    <a:pt x="522" y="123"/>
                  </a:lnTo>
                  <a:lnTo>
                    <a:pt x="495" y="140"/>
                  </a:lnTo>
                  <a:lnTo>
                    <a:pt x="468" y="157"/>
                  </a:lnTo>
                  <a:lnTo>
                    <a:pt x="444" y="174"/>
                  </a:lnTo>
                  <a:lnTo>
                    <a:pt x="421" y="193"/>
                  </a:lnTo>
                  <a:lnTo>
                    <a:pt x="0" y="229"/>
                  </a:lnTo>
                  <a:lnTo>
                    <a:pt x="4" y="220"/>
                  </a:lnTo>
                  <a:lnTo>
                    <a:pt x="9" y="211"/>
                  </a:lnTo>
                  <a:lnTo>
                    <a:pt x="16" y="201"/>
                  </a:lnTo>
                  <a:lnTo>
                    <a:pt x="23" y="191"/>
                  </a:lnTo>
                  <a:lnTo>
                    <a:pt x="32" y="180"/>
                  </a:lnTo>
                  <a:lnTo>
                    <a:pt x="40" y="170"/>
                  </a:lnTo>
                  <a:lnTo>
                    <a:pt x="50" y="160"/>
                  </a:lnTo>
                  <a:lnTo>
                    <a:pt x="60" y="150"/>
                  </a:lnTo>
                  <a:lnTo>
                    <a:pt x="75" y="136"/>
                  </a:lnTo>
                  <a:lnTo>
                    <a:pt x="91" y="122"/>
                  </a:lnTo>
                  <a:lnTo>
                    <a:pt x="107" y="109"/>
                  </a:lnTo>
                  <a:lnTo>
                    <a:pt x="125" y="97"/>
                  </a:lnTo>
                  <a:lnTo>
                    <a:pt x="144" y="84"/>
                  </a:lnTo>
                  <a:lnTo>
                    <a:pt x="164" y="72"/>
                  </a:lnTo>
                  <a:lnTo>
                    <a:pt x="184" y="60"/>
                  </a:lnTo>
                  <a:lnTo>
                    <a:pt x="206" y="49"/>
                  </a:lnTo>
                  <a:lnTo>
                    <a:pt x="227" y="40"/>
                  </a:lnTo>
                  <a:lnTo>
                    <a:pt x="250" y="31"/>
                  </a:lnTo>
                  <a:lnTo>
                    <a:pt x="273" y="23"/>
                  </a:lnTo>
                  <a:lnTo>
                    <a:pt x="297" y="16"/>
                  </a:lnTo>
                  <a:lnTo>
                    <a:pt x="322" y="10"/>
                  </a:lnTo>
                  <a:lnTo>
                    <a:pt x="346" y="5"/>
                  </a:lnTo>
                  <a:lnTo>
                    <a:pt x="370" y="1"/>
                  </a:lnTo>
                  <a:lnTo>
                    <a:pt x="396" y="0"/>
                  </a:lnTo>
                  <a:lnTo>
                    <a:pt x="411" y="0"/>
                  </a:lnTo>
                  <a:lnTo>
                    <a:pt x="426" y="0"/>
                  </a:lnTo>
                  <a:lnTo>
                    <a:pt x="442" y="1"/>
                  </a:lnTo>
                  <a:lnTo>
                    <a:pt x="457" y="3"/>
                  </a:lnTo>
                  <a:lnTo>
                    <a:pt x="472" y="5"/>
                  </a:lnTo>
                  <a:lnTo>
                    <a:pt x="488" y="9"/>
                  </a:lnTo>
                  <a:lnTo>
                    <a:pt x="504" y="12"/>
                  </a:lnTo>
                  <a:lnTo>
                    <a:pt x="519" y="16"/>
                  </a:lnTo>
                  <a:lnTo>
                    <a:pt x="550" y="26"/>
                  </a:lnTo>
                  <a:lnTo>
                    <a:pt x="583" y="38"/>
                  </a:lnTo>
                  <a:lnTo>
                    <a:pt x="615" y="52"/>
                  </a:lnTo>
                  <a:lnTo>
                    <a:pt x="647" y="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37" name="Freeform 12" descr="© INSCALE GmbH, 26.05.2010&#10;http://www.presentationload.com/"/>
            <p:cNvSpPr>
              <a:spLocks/>
            </p:cNvSpPr>
            <p:nvPr/>
          </p:nvSpPr>
          <p:spPr bwMode="gray">
            <a:xfrm>
              <a:off x="1358" y="1024"/>
              <a:ext cx="2663" cy="2716"/>
            </a:xfrm>
            <a:custGeom>
              <a:avLst/>
              <a:gdLst/>
              <a:ahLst/>
              <a:cxnLst>
                <a:cxn ang="0">
                  <a:pos x="1456" y="1452"/>
                </a:cxn>
                <a:cxn ang="0">
                  <a:pos x="1362" y="1314"/>
                </a:cxn>
                <a:cxn ang="0">
                  <a:pos x="1240" y="1141"/>
                </a:cxn>
                <a:cxn ang="0">
                  <a:pos x="1095" y="943"/>
                </a:cxn>
                <a:cxn ang="0">
                  <a:pos x="1017" y="840"/>
                </a:cxn>
                <a:cxn ang="0">
                  <a:pos x="934" y="737"/>
                </a:cxn>
                <a:cxn ang="0">
                  <a:pos x="850" y="634"/>
                </a:cxn>
                <a:cxn ang="0">
                  <a:pos x="761" y="532"/>
                </a:cxn>
                <a:cxn ang="0">
                  <a:pos x="673" y="436"/>
                </a:cxn>
                <a:cxn ang="0">
                  <a:pos x="582" y="345"/>
                </a:cxn>
                <a:cxn ang="0">
                  <a:pos x="492" y="261"/>
                </a:cxn>
                <a:cxn ang="0">
                  <a:pos x="400" y="185"/>
                </a:cxn>
                <a:cxn ang="0">
                  <a:pos x="311" y="120"/>
                </a:cxn>
                <a:cxn ang="0">
                  <a:pos x="222" y="67"/>
                </a:cxn>
                <a:cxn ang="0">
                  <a:pos x="165" y="40"/>
                </a:cxn>
                <a:cxn ang="0">
                  <a:pos x="109" y="19"/>
                </a:cxn>
                <a:cxn ang="0">
                  <a:pos x="54" y="6"/>
                </a:cxn>
                <a:cxn ang="0">
                  <a:pos x="0" y="0"/>
                </a:cxn>
                <a:cxn ang="0">
                  <a:pos x="632" y="4"/>
                </a:cxn>
                <a:cxn ang="0">
                  <a:pos x="701" y="10"/>
                </a:cxn>
                <a:cxn ang="0">
                  <a:pos x="768" y="20"/>
                </a:cxn>
                <a:cxn ang="0">
                  <a:pos x="831" y="37"/>
                </a:cxn>
                <a:cxn ang="0">
                  <a:pos x="909" y="67"/>
                </a:cxn>
                <a:cxn ang="0">
                  <a:pos x="1008" y="111"/>
                </a:cxn>
                <a:cxn ang="0">
                  <a:pos x="1105" y="162"/>
                </a:cxn>
                <a:cxn ang="0">
                  <a:pos x="1202" y="217"/>
                </a:cxn>
                <a:cxn ang="0">
                  <a:pos x="1299" y="278"/>
                </a:cxn>
                <a:cxn ang="0">
                  <a:pos x="1393" y="342"/>
                </a:cxn>
                <a:cxn ang="0">
                  <a:pos x="1487" y="410"/>
                </a:cxn>
                <a:cxn ang="0">
                  <a:pos x="1579" y="482"/>
                </a:cxn>
                <a:cxn ang="0">
                  <a:pos x="1670" y="557"/>
                </a:cxn>
                <a:cxn ang="0">
                  <a:pos x="1760" y="633"/>
                </a:cxn>
                <a:cxn ang="0">
                  <a:pos x="1846" y="710"/>
                </a:cxn>
                <a:cxn ang="0">
                  <a:pos x="1930" y="789"/>
                </a:cxn>
                <a:cxn ang="0">
                  <a:pos x="2054" y="908"/>
                </a:cxn>
                <a:cxn ang="0">
                  <a:pos x="2207" y="1064"/>
                </a:cxn>
                <a:cxn ang="0">
                  <a:pos x="2663" y="995"/>
                </a:cxn>
                <a:cxn ang="0">
                  <a:pos x="972" y="1635"/>
                </a:cxn>
              </a:cxnLst>
              <a:rect l="0" t="0" r="r" b="b"/>
              <a:pathLst>
                <a:path w="2663" h="2716">
                  <a:moveTo>
                    <a:pt x="972" y="1635"/>
                  </a:moveTo>
                  <a:lnTo>
                    <a:pt x="1456" y="1452"/>
                  </a:lnTo>
                  <a:lnTo>
                    <a:pt x="1413" y="1389"/>
                  </a:lnTo>
                  <a:lnTo>
                    <a:pt x="1362" y="1314"/>
                  </a:lnTo>
                  <a:lnTo>
                    <a:pt x="1304" y="1231"/>
                  </a:lnTo>
                  <a:lnTo>
                    <a:pt x="1240" y="1141"/>
                  </a:lnTo>
                  <a:lnTo>
                    <a:pt x="1169" y="1044"/>
                  </a:lnTo>
                  <a:lnTo>
                    <a:pt x="1095" y="943"/>
                  </a:lnTo>
                  <a:lnTo>
                    <a:pt x="1057" y="892"/>
                  </a:lnTo>
                  <a:lnTo>
                    <a:pt x="1017" y="840"/>
                  </a:lnTo>
                  <a:lnTo>
                    <a:pt x="976" y="789"/>
                  </a:lnTo>
                  <a:lnTo>
                    <a:pt x="934" y="737"/>
                  </a:lnTo>
                  <a:lnTo>
                    <a:pt x="893" y="685"/>
                  </a:lnTo>
                  <a:lnTo>
                    <a:pt x="850" y="634"/>
                  </a:lnTo>
                  <a:lnTo>
                    <a:pt x="806" y="583"/>
                  </a:lnTo>
                  <a:lnTo>
                    <a:pt x="761" y="532"/>
                  </a:lnTo>
                  <a:lnTo>
                    <a:pt x="718" y="483"/>
                  </a:lnTo>
                  <a:lnTo>
                    <a:pt x="673" y="436"/>
                  </a:lnTo>
                  <a:lnTo>
                    <a:pt x="627" y="390"/>
                  </a:lnTo>
                  <a:lnTo>
                    <a:pt x="582" y="345"/>
                  </a:lnTo>
                  <a:lnTo>
                    <a:pt x="537" y="301"/>
                  </a:lnTo>
                  <a:lnTo>
                    <a:pt x="492" y="261"/>
                  </a:lnTo>
                  <a:lnTo>
                    <a:pt x="446" y="222"/>
                  </a:lnTo>
                  <a:lnTo>
                    <a:pt x="400" y="185"/>
                  </a:lnTo>
                  <a:lnTo>
                    <a:pt x="356" y="152"/>
                  </a:lnTo>
                  <a:lnTo>
                    <a:pt x="311" y="120"/>
                  </a:lnTo>
                  <a:lnTo>
                    <a:pt x="266" y="92"/>
                  </a:lnTo>
                  <a:lnTo>
                    <a:pt x="222" y="67"/>
                  </a:lnTo>
                  <a:lnTo>
                    <a:pt x="194" y="53"/>
                  </a:lnTo>
                  <a:lnTo>
                    <a:pt x="165" y="40"/>
                  </a:lnTo>
                  <a:lnTo>
                    <a:pt x="138" y="29"/>
                  </a:lnTo>
                  <a:lnTo>
                    <a:pt x="109" y="19"/>
                  </a:lnTo>
                  <a:lnTo>
                    <a:pt x="82" y="12"/>
                  </a:lnTo>
                  <a:lnTo>
                    <a:pt x="54" y="6"/>
                  </a:lnTo>
                  <a:lnTo>
                    <a:pt x="27" y="2"/>
                  </a:lnTo>
                  <a:lnTo>
                    <a:pt x="0" y="0"/>
                  </a:lnTo>
                  <a:lnTo>
                    <a:pt x="597" y="3"/>
                  </a:lnTo>
                  <a:lnTo>
                    <a:pt x="632" y="4"/>
                  </a:lnTo>
                  <a:lnTo>
                    <a:pt x="667" y="6"/>
                  </a:lnTo>
                  <a:lnTo>
                    <a:pt x="701" y="10"/>
                  </a:lnTo>
                  <a:lnTo>
                    <a:pt x="735" y="14"/>
                  </a:lnTo>
                  <a:lnTo>
                    <a:pt x="768" y="20"/>
                  </a:lnTo>
                  <a:lnTo>
                    <a:pt x="799" y="28"/>
                  </a:lnTo>
                  <a:lnTo>
                    <a:pt x="831" y="37"/>
                  </a:lnTo>
                  <a:lnTo>
                    <a:pt x="860" y="47"/>
                  </a:lnTo>
                  <a:lnTo>
                    <a:pt x="909" y="67"/>
                  </a:lnTo>
                  <a:lnTo>
                    <a:pt x="959" y="89"/>
                  </a:lnTo>
                  <a:lnTo>
                    <a:pt x="1008" y="111"/>
                  </a:lnTo>
                  <a:lnTo>
                    <a:pt x="1057" y="135"/>
                  </a:lnTo>
                  <a:lnTo>
                    <a:pt x="1105" y="162"/>
                  </a:lnTo>
                  <a:lnTo>
                    <a:pt x="1154" y="188"/>
                  </a:lnTo>
                  <a:lnTo>
                    <a:pt x="1202" y="217"/>
                  </a:lnTo>
                  <a:lnTo>
                    <a:pt x="1251" y="246"/>
                  </a:lnTo>
                  <a:lnTo>
                    <a:pt x="1299" y="278"/>
                  </a:lnTo>
                  <a:lnTo>
                    <a:pt x="1346" y="309"/>
                  </a:lnTo>
                  <a:lnTo>
                    <a:pt x="1393" y="342"/>
                  </a:lnTo>
                  <a:lnTo>
                    <a:pt x="1440" y="375"/>
                  </a:lnTo>
                  <a:lnTo>
                    <a:pt x="1487" y="410"/>
                  </a:lnTo>
                  <a:lnTo>
                    <a:pt x="1534" y="446"/>
                  </a:lnTo>
                  <a:lnTo>
                    <a:pt x="1579" y="482"/>
                  </a:lnTo>
                  <a:lnTo>
                    <a:pt x="1625" y="519"/>
                  </a:lnTo>
                  <a:lnTo>
                    <a:pt x="1670" y="557"/>
                  </a:lnTo>
                  <a:lnTo>
                    <a:pt x="1715" y="594"/>
                  </a:lnTo>
                  <a:lnTo>
                    <a:pt x="1760" y="633"/>
                  </a:lnTo>
                  <a:lnTo>
                    <a:pt x="1803" y="672"/>
                  </a:lnTo>
                  <a:lnTo>
                    <a:pt x="1846" y="710"/>
                  </a:lnTo>
                  <a:lnTo>
                    <a:pt x="1889" y="750"/>
                  </a:lnTo>
                  <a:lnTo>
                    <a:pt x="1930" y="789"/>
                  </a:lnTo>
                  <a:lnTo>
                    <a:pt x="1972" y="828"/>
                  </a:lnTo>
                  <a:lnTo>
                    <a:pt x="2054" y="908"/>
                  </a:lnTo>
                  <a:lnTo>
                    <a:pt x="2132" y="986"/>
                  </a:lnTo>
                  <a:lnTo>
                    <a:pt x="2207" y="1064"/>
                  </a:lnTo>
                  <a:lnTo>
                    <a:pt x="2280" y="1141"/>
                  </a:lnTo>
                  <a:lnTo>
                    <a:pt x="2663" y="995"/>
                  </a:lnTo>
                  <a:lnTo>
                    <a:pt x="2428" y="2716"/>
                  </a:lnTo>
                  <a:lnTo>
                    <a:pt x="972" y="163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reflection blurRad="6350" stA="70000" endPos="23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38" name="Freeform 13" descr="© INSCALE GmbH, 26.05.2010&#10;http://www.presentationload.com/"/>
            <p:cNvSpPr>
              <a:spLocks noEditPoints="1"/>
            </p:cNvSpPr>
            <p:nvPr/>
          </p:nvSpPr>
          <p:spPr bwMode="gray">
            <a:xfrm>
              <a:off x="927" y="1024"/>
              <a:ext cx="2864" cy="2747"/>
            </a:xfrm>
            <a:custGeom>
              <a:avLst/>
              <a:gdLst/>
              <a:ahLst/>
              <a:cxnLst>
                <a:cxn ang="0">
                  <a:pos x="1408" y="1635"/>
                </a:cxn>
                <a:cxn ang="0">
                  <a:pos x="2786" y="2747"/>
                </a:cxn>
                <a:cxn ang="0">
                  <a:pos x="1832" y="1475"/>
                </a:cxn>
                <a:cxn ang="0">
                  <a:pos x="1737" y="1336"/>
                </a:cxn>
                <a:cxn ang="0">
                  <a:pos x="1620" y="1170"/>
                </a:cxn>
                <a:cxn ang="0">
                  <a:pos x="1484" y="988"/>
                </a:cxn>
                <a:cxn ang="0">
                  <a:pos x="1337" y="799"/>
                </a:cxn>
                <a:cxn ang="0">
                  <a:pos x="1217" y="655"/>
                </a:cxn>
                <a:cxn ang="0">
                  <a:pos x="1093" y="518"/>
                </a:cxn>
                <a:cxn ang="0">
                  <a:pos x="1030" y="453"/>
                </a:cxn>
                <a:cxn ang="0">
                  <a:pos x="967" y="392"/>
                </a:cxn>
                <a:cxn ang="0">
                  <a:pos x="902" y="334"/>
                </a:cxn>
                <a:cxn ang="0">
                  <a:pos x="839" y="280"/>
                </a:cxn>
                <a:cxn ang="0">
                  <a:pos x="809" y="256"/>
                </a:cxn>
                <a:cxn ang="0">
                  <a:pos x="755" y="217"/>
                </a:cxn>
                <a:cxn ang="0">
                  <a:pos x="696" y="175"/>
                </a:cxn>
                <a:cxn ang="0">
                  <a:pos x="647" y="144"/>
                </a:cxn>
                <a:cxn ang="0">
                  <a:pos x="592" y="117"/>
                </a:cxn>
                <a:cxn ang="0">
                  <a:pos x="538" y="98"/>
                </a:cxn>
                <a:cxn ang="0">
                  <a:pos x="485" y="84"/>
                </a:cxn>
                <a:cxn ang="0">
                  <a:pos x="431" y="77"/>
                </a:cxn>
                <a:cxn ang="0">
                  <a:pos x="379" y="77"/>
                </a:cxn>
                <a:cxn ang="0">
                  <a:pos x="325" y="85"/>
                </a:cxn>
                <a:cxn ang="0">
                  <a:pos x="270" y="99"/>
                </a:cxn>
                <a:cxn ang="0">
                  <a:pos x="214" y="122"/>
                </a:cxn>
                <a:cxn ang="0">
                  <a:pos x="169" y="145"/>
                </a:cxn>
                <a:cxn ang="0">
                  <a:pos x="128" y="170"/>
                </a:cxn>
                <a:cxn ang="0">
                  <a:pos x="93" y="197"/>
                </a:cxn>
                <a:cxn ang="0">
                  <a:pos x="60" y="226"/>
                </a:cxn>
                <a:cxn ang="0">
                  <a:pos x="40" y="246"/>
                </a:cxn>
                <a:cxn ang="0">
                  <a:pos x="23" y="267"/>
                </a:cxn>
                <a:cxn ang="0">
                  <a:pos x="9" y="287"/>
                </a:cxn>
                <a:cxn ang="0">
                  <a:pos x="0" y="305"/>
                </a:cxn>
                <a:cxn ang="0">
                  <a:pos x="8" y="239"/>
                </a:cxn>
                <a:cxn ang="0">
                  <a:pos x="29" y="205"/>
                </a:cxn>
                <a:cxn ang="0">
                  <a:pos x="52" y="173"/>
                </a:cxn>
                <a:cxn ang="0">
                  <a:pos x="78" y="144"/>
                </a:cxn>
                <a:cxn ang="0">
                  <a:pos x="108" y="117"/>
                </a:cxn>
                <a:cxn ang="0">
                  <a:pos x="139" y="94"/>
                </a:cxn>
                <a:cxn ang="0">
                  <a:pos x="173" y="72"/>
                </a:cxn>
                <a:cxn ang="0">
                  <a:pos x="208" y="53"/>
                </a:cxn>
                <a:cxn ang="0">
                  <a:pos x="255" y="32"/>
                </a:cxn>
                <a:cxn ang="0">
                  <a:pos x="313" y="13"/>
                </a:cxn>
                <a:cxn ang="0">
                  <a:pos x="368" y="2"/>
                </a:cxn>
                <a:cxn ang="0">
                  <a:pos x="422" y="0"/>
                </a:cxn>
                <a:cxn ang="0">
                  <a:pos x="476" y="4"/>
                </a:cxn>
                <a:cxn ang="0">
                  <a:pos x="528" y="14"/>
                </a:cxn>
                <a:cxn ang="0">
                  <a:pos x="580" y="32"/>
                </a:cxn>
                <a:cxn ang="0">
                  <a:pos x="632" y="54"/>
                </a:cxn>
                <a:cxn ang="0">
                  <a:pos x="702" y="92"/>
                </a:cxn>
                <a:cxn ang="0">
                  <a:pos x="792" y="152"/>
                </a:cxn>
                <a:cxn ang="0">
                  <a:pos x="882" y="222"/>
                </a:cxn>
                <a:cxn ang="0">
                  <a:pos x="973" y="301"/>
                </a:cxn>
                <a:cxn ang="0">
                  <a:pos x="1063" y="390"/>
                </a:cxn>
                <a:cxn ang="0">
                  <a:pos x="1154" y="483"/>
                </a:cxn>
                <a:cxn ang="0">
                  <a:pos x="1242" y="583"/>
                </a:cxn>
                <a:cxn ang="0">
                  <a:pos x="1329" y="685"/>
                </a:cxn>
                <a:cxn ang="0">
                  <a:pos x="1412" y="789"/>
                </a:cxn>
                <a:cxn ang="0">
                  <a:pos x="1493" y="892"/>
                </a:cxn>
                <a:cxn ang="0">
                  <a:pos x="1605" y="1044"/>
                </a:cxn>
                <a:cxn ang="0">
                  <a:pos x="1740" y="1231"/>
                </a:cxn>
                <a:cxn ang="0">
                  <a:pos x="1849" y="1389"/>
                </a:cxn>
                <a:cxn ang="0">
                  <a:pos x="1832" y="1475"/>
                </a:cxn>
              </a:cxnLst>
              <a:rect l="0" t="0" r="r" b="b"/>
              <a:pathLst>
                <a:path w="2864" h="2747">
                  <a:moveTo>
                    <a:pt x="1383" y="1707"/>
                  </a:moveTo>
                  <a:lnTo>
                    <a:pt x="1408" y="1635"/>
                  </a:lnTo>
                  <a:lnTo>
                    <a:pt x="2864" y="2716"/>
                  </a:lnTo>
                  <a:lnTo>
                    <a:pt x="2786" y="2747"/>
                  </a:lnTo>
                  <a:lnTo>
                    <a:pt x="1383" y="1707"/>
                  </a:lnTo>
                  <a:close/>
                  <a:moveTo>
                    <a:pt x="1832" y="1475"/>
                  </a:moveTo>
                  <a:lnTo>
                    <a:pt x="1788" y="1409"/>
                  </a:lnTo>
                  <a:lnTo>
                    <a:pt x="1737" y="1336"/>
                  </a:lnTo>
                  <a:lnTo>
                    <a:pt x="1681" y="1255"/>
                  </a:lnTo>
                  <a:lnTo>
                    <a:pt x="1620" y="1170"/>
                  </a:lnTo>
                  <a:lnTo>
                    <a:pt x="1554" y="1081"/>
                  </a:lnTo>
                  <a:lnTo>
                    <a:pt x="1484" y="988"/>
                  </a:lnTo>
                  <a:lnTo>
                    <a:pt x="1412" y="893"/>
                  </a:lnTo>
                  <a:lnTo>
                    <a:pt x="1337" y="799"/>
                  </a:lnTo>
                  <a:lnTo>
                    <a:pt x="1277" y="726"/>
                  </a:lnTo>
                  <a:lnTo>
                    <a:pt x="1217" y="655"/>
                  </a:lnTo>
                  <a:lnTo>
                    <a:pt x="1155" y="586"/>
                  </a:lnTo>
                  <a:lnTo>
                    <a:pt x="1093" y="518"/>
                  </a:lnTo>
                  <a:lnTo>
                    <a:pt x="1061" y="485"/>
                  </a:lnTo>
                  <a:lnTo>
                    <a:pt x="1030" y="453"/>
                  </a:lnTo>
                  <a:lnTo>
                    <a:pt x="998" y="422"/>
                  </a:lnTo>
                  <a:lnTo>
                    <a:pt x="967" y="392"/>
                  </a:lnTo>
                  <a:lnTo>
                    <a:pt x="934" y="362"/>
                  </a:lnTo>
                  <a:lnTo>
                    <a:pt x="902" y="334"/>
                  </a:lnTo>
                  <a:lnTo>
                    <a:pt x="871" y="306"/>
                  </a:lnTo>
                  <a:lnTo>
                    <a:pt x="839" y="280"/>
                  </a:lnTo>
                  <a:lnTo>
                    <a:pt x="828" y="271"/>
                  </a:lnTo>
                  <a:lnTo>
                    <a:pt x="809" y="256"/>
                  </a:lnTo>
                  <a:lnTo>
                    <a:pt x="783" y="238"/>
                  </a:lnTo>
                  <a:lnTo>
                    <a:pt x="755" y="217"/>
                  </a:lnTo>
                  <a:lnTo>
                    <a:pt x="725" y="195"/>
                  </a:lnTo>
                  <a:lnTo>
                    <a:pt x="696" y="175"/>
                  </a:lnTo>
                  <a:lnTo>
                    <a:pt x="668" y="158"/>
                  </a:lnTo>
                  <a:lnTo>
                    <a:pt x="647" y="144"/>
                  </a:lnTo>
                  <a:lnTo>
                    <a:pt x="620" y="130"/>
                  </a:lnTo>
                  <a:lnTo>
                    <a:pt x="592" y="117"/>
                  </a:lnTo>
                  <a:lnTo>
                    <a:pt x="565" y="107"/>
                  </a:lnTo>
                  <a:lnTo>
                    <a:pt x="538" y="98"/>
                  </a:lnTo>
                  <a:lnTo>
                    <a:pt x="512" y="90"/>
                  </a:lnTo>
                  <a:lnTo>
                    <a:pt x="485" y="84"/>
                  </a:lnTo>
                  <a:lnTo>
                    <a:pt x="458" y="79"/>
                  </a:lnTo>
                  <a:lnTo>
                    <a:pt x="431" y="77"/>
                  </a:lnTo>
                  <a:lnTo>
                    <a:pt x="405" y="76"/>
                  </a:lnTo>
                  <a:lnTo>
                    <a:pt x="379" y="77"/>
                  </a:lnTo>
                  <a:lnTo>
                    <a:pt x="352" y="79"/>
                  </a:lnTo>
                  <a:lnTo>
                    <a:pt x="325" y="85"/>
                  </a:lnTo>
                  <a:lnTo>
                    <a:pt x="297" y="91"/>
                  </a:lnTo>
                  <a:lnTo>
                    <a:pt x="270" y="99"/>
                  </a:lnTo>
                  <a:lnTo>
                    <a:pt x="242" y="110"/>
                  </a:lnTo>
                  <a:lnTo>
                    <a:pt x="214" y="122"/>
                  </a:lnTo>
                  <a:lnTo>
                    <a:pt x="191" y="132"/>
                  </a:lnTo>
                  <a:lnTo>
                    <a:pt x="169" y="145"/>
                  </a:lnTo>
                  <a:lnTo>
                    <a:pt x="149" y="157"/>
                  </a:lnTo>
                  <a:lnTo>
                    <a:pt x="128" y="170"/>
                  </a:lnTo>
                  <a:lnTo>
                    <a:pt x="110" y="183"/>
                  </a:lnTo>
                  <a:lnTo>
                    <a:pt x="93" y="197"/>
                  </a:lnTo>
                  <a:lnTo>
                    <a:pt x="75" y="212"/>
                  </a:lnTo>
                  <a:lnTo>
                    <a:pt x="60" y="226"/>
                  </a:lnTo>
                  <a:lnTo>
                    <a:pt x="50" y="236"/>
                  </a:lnTo>
                  <a:lnTo>
                    <a:pt x="40" y="246"/>
                  </a:lnTo>
                  <a:lnTo>
                    <a:pt x="32" y="256"/>
                  </a:lnTo>
                  <a:lnTo>
                    <a:pt x="23" y="267"/>
                  </a:lnTo>
                  <a:lnTo>
                    <a:pt x="16" y="277"/>
                  </a:lnTo>
                  <a:lnTo>
                    <a:pt x="9" y="287"/>
                  </a:lnTo>
                  <a:lnTo>
                    <a:pt x="4" y="296"/>
                  </a:lnTo>
                  <a:lnTo>
                    <a:pt x="0" y="305"/>
                  </a:lnTo>
                  <a:lnTo>
                    <a:pt x="0" y="257"/>
                  </a:lnTo>
                  <a:lnTo>
                    <a:pt x="8" y="239"/>
                  </a:lnTo>
                  <a:lnTo>
                    <a:pt x="18" y="221"/>
                  </a:lnTo>
                  <a:lnTo>
                    <a:pt x="29" y="205"/>
                  </a:lnTo>
                  <a:lnTo>
                    <a:pt x="40" y="188"/>
                  </a:lnTo>
                  <a:lnTo>
                    <a:pt x="52" y="173"/>
                  </a:lnTo>
                  <a:lnTo>
                    <a:pt x="65" y="158"/>
                  </a:lnTo>
                  <a:lnTo>
                    <a:pt x="78" y="144"/>
                  </a:lnTo>
                  <a:lnTo>
                    <a:pt x="93" y="130"/>
                  </a:lnTo>
                  <a:lnTo>
                    <a:pt x="108" y="117"/>
                  </a:lnTo>
                  <a:lnTo>
                    <a:pt x="123" y="105"/>
                  </a:lnTo>
                  <a:lnTo>
                    <a:pt x="139" y="94"/>
                  </a:lnTo>
                  <a:lnTo>
                    <a:pt x="156" y="82"/>
                  </a:lnTo>
                  <a:lnTo>
                    <a:pt x="173" y="72"/>
                  </a:lnTo>
                  <a:lnTo>
                    <a:pt x="190" y="62"/>
                  </a:lnTo>
                  <a:lnTo>
                    <a:pt x="208" y="53"/>
                  </a:lnTo>
                  <a:lnTo>
                    <a:pt x="226" y="45"/>
                  </a:lnTo>
                  <a:lnTo>
                    <a:pt x="255" y="32"/>
                  </a:lnTo>
                  <a:lnTo>
                    <a:pt x="285" y="21"/>
                  </a:lnTo>
                  <a:lnTo>
                    <a:pt x="313" y="13"/>
                  </a:lnTo>
                  <a:lnTo>
                    <a:pt x="341" y="7"/>
                  </a:lnTo>
                  <a:lnTo>
                    <a:pt x="368" y="2"/>
                  </a:lnTo>
                  <a:lnTo>
                    <a:pt x="396" y="0"/>
                  </a:lnTo>
                  <a:lnTo>
                    <a:pt x="422" y="0"/>
                  </a:lnTo>
                  <a:lnTo>
                    <a:pt x="450" y="1"/>
                  </a:lnTo>
                  <a:lnTo>
                    <a:pt x="476" y="4"/>
                  </a:lnTo>
                  <a:lnTo>
                    <a:pt x="502" y="8"/>
                  </a:lnTo>
                  <a:lnTo>
                    <a:pt x="528" y="14"/>
                  </a:lnTo>
                  <a:lnTo>
                    <a:pt x="555" y="22"/>
                  </a:lnTo>
                  <a:lnTo>
                    <a:pt x="580" y="32"/>
                  </a:lnTo>
                  <a:lnTo>
                    <a:pt x="606" y="42"/>
                  </a:lnTo>
                  <a:lnTo>
                    <a:pt x="632" y="54"/>
                  </a:lnTo>
                  <a:lnTo>
                    <a:pt x="658" y="67"/>
                  </a:lnTo>
                  <a:lnTo>
                    <a:pt x="702" y="92"/>
                  </a:lnTo>
                  <a:lnTo>
                    <a:pt x="747" y="120"/>
                  </a:lnTo>
                  <a:lnTo>
                    <a:pt x="792" y="152"/>
                  </a:lnTo>
                  <a:lnTo>
                    <a:pt x="836" y="185"/>
                  </a:lnTo>
                  <a:lnTo>
                    <a:pt x="882" y="222"/>
                  </a:lnTo>
                  <a:lnTo>
                    <a:pt x="928" y="261"/>
                  </a:lnTo>
                  <a:lnTo>
                    <a:pt x="973" y="301"/>
                  </a:lnTo>
                  <a:lnTo>
                    <a:pt x="1018" y="345"/>
                  </a:lnTo>
                  <a:lnTo>
                    <a:pt x="1063" y="390"/>
                  </a:lnTo>
                  <a:lnTo>
                    <a:pt x="1109" y="436"/>
                  </a:lnTo>
                  <a:lnTo>
                    <a:pt x="1154" y="483"/>
                  </a:lnTo>
                  <a:lnTo>
                    <a:pt x="1197" y="532"/>
                  </a:lnTo>
                  <a:lnTo>
                    <a:pt x="1242" y="583"/>
                  </a:lnTo>
                  <a:lnTo>
                    <a:pt x="1286" y="634"/>
                  </a:lnTo>
                  <a:lnTo>
                    <a:pt x="1329" y="685"/>
                  </a:lnTo>
                  <a:lnTo>
                    <a:pt x="1370" y="737"/>
                  </a:lnTo>
                  <a:lnTo>
                    <a:pt x="1412" y="789"/>
                  </a:lnTo>
                  <a:lnTo>
                    <a:pt x="1453" y="840"/>
                  </a:lnTo>
                  <a:lnTo>
                    <a:pt x="1493" y="892"/>
                  </a:lnTo>
                  <a:lnTo>
                    <a:pt x="1531" y="943"/>
                  </a:lnTo>
                  <a:lnTo>
                    <a:pt x="1605" y="1044"/>
                  </a:lnTo>
                  <a:lnTo>
                    <a:pt x="1676" y="1141"/>
                  </a:lnTo>
                  <a:lnTo>
                    <a:pt x="1740" y="1231"/>
                  </a:lnTo>
                  <a:lnTo>
                    <a:pt x="1798" y="1314"/>
                  </a:lnTo>
                  <a:lnTo>
                    <a:pt x="1849" y="1389"/>
                  </a:lnTo>
                  <a:lnTo>
                    <a:pt x="1892" y="1452"/>
                  </a:lnTo>
                  <a:lnTo>
                    <a:pt x="1832" y="14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4401418" y="894028"/>
            <a:ext cx="38015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1,4% к 2023 году</a:t>
            </a:r>
            <a:endParaRPr lang="ru-RU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 Box 176"/>
          <p:cNvSpPr txBox="1">
            <a:spLocks noChangeArrowheads="1"/>
          </p:cNvSpPr>
          <p:nvPr/>
        </p:nvSpPr>
        <p:spPr bwMode="auto">
          <a:xfrm>
            <a:off x="7806460" y="1584018"/>
            <a:ext cx="100501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 Box 176"/>
          <p:cNvSpPr txBox="1">
            <a:spLocks noChangeArrowheads="1"/>
          </p:cNvSpPr>
          <p:nvPr/>
        </p:nvSpPr>
        <p:spPr bwMode="auto">
          <a:xfrm>
            <a:off x="2680138" y="1331809"/>
            <a:ext cx="3195145" cy="461665"/>
          </a:xfrm>
          <a:prstGeom prst="rect">
            <a:avLst/>
          </a:prstGeom>
          <a:solidFill>
            <a:srgbClr val="ABD5D1"/>
          </a:solidFill>
          <a:ln>
            <a:noFill/>
          </a:ln>
          <a:effectLst>
            <a:softEdge rad="127000"/>
          </a:effectLst>
          <a:extLst/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Проектная часть</a:t>
            </a:r>
            <a:endParaRPr lang="en-US" sz="24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8" name="组合 48"/>
          <p:cNvGrpSpPr>
            <a:grpSpLocks/>
          </p:cNvGrpSpPr>
          <p:nvPr/>
        </p:nvGrpSpPr>
        <p:grpSpPr bwMode="auto">
          <a:xfrm>
            <a:off x="2043319" y="2355464"/>
            <a:ext cx="6669756" cy="839679"/>
            <a:chOff x="0" y="-26245"/>
            <a:chExt cx="4513662" cy="945605"/>
          </a:xfrm>
        </p:grpSpPr>
        <p:sp>
          <p:nvSpPr>
            <p:cNvPr id="79" name="圆角矩形 72"/>
            <p:cNvSpPr>
              <a:spLocks noChangeArrowheads="1"/>
            </p:cNvSpPr>
            <p:nvPr/>
          </p:nvSpPr>
          <p:spPr bwMode="auto">
            <a:xfrm>
              <a:off x="0" y="-1"/>
              <a:ext cx="4501823" cy="919361"/>
            </a:xfrm>
            <a:prstGeom prst="roundRect">
              <a:avLst>
                <a:gd name="adj" fmla="val 16667"/>
              </a:avLst>
            </a:prstGeom>
            <a:solidFill>
              <a:srgbClr val="ABD5D1"/>
            </a:solidFill>
            <a:ln>
              <a:noFill/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80" name="矩形 73"/>
            <p:cNvSpPr>
              <a:spLocks noChangeArrowheads="1"/>
            </p:cNvSpPr>
            <p:nvPr/>
          </p:nvSpPr>
          <p:spPr bwMode="auto">
            <a:xfrm>
              <a:off x="489381" y="-26245"/>
              <a:ext cx="4024281" cy="935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ru-RU" sz="1600" b="1" noProof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Обеспечение устойчивого функционирования и развития коммунальной и инженерной инфраструктуры и повышение энергоэффективности в Ленинградской области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81" name="圆角矩形 10"/>
          <p:cNvSpPr>
            <a:spLocks noChangeArrowheads="1"/>
          </p:cNvSpPr>
          <p:nvPr/>
        </p:nvSpPr>
        <p:spPr bwMode="auto">
          <a:xfrm>
            <a:off x="2034567" y="2361789"/>
            <a:ext cx="843610" cy="822843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0,3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  <a:sym typeface="+mn-lt"/>
            </a:endParaRPr>
          </a:p>
        </p:txBody>
      </p:sp>
      <p:grpSp>
        <p:nvGrpSpPr>
          <p:cNvPr id="82" name="组合 48"/>
          <p:cNvGrpSpPr>
            <a:grpSpLocks/>
          </p:cNvGrpSpPr>
          <p:nvPr/>
        </p:nvGrpSpPr>
        <p:grpSpPr bwMode="auto">
          <a:xfrm>
            <a:off x="2217814" y="1817564"/>
            <a:ext cx="5307593" cy="506748"/>
            <a:chOff x="49845" y="23714"/>
            <a:chExt cx="3724500" cy="412624"/>
          </a:xfrm>
        </p:grpSpPr>
        <p:sp>
          <p:nvSpPr>
            <p:cNvPr id="103" name="圆角矩形 72"/>
            <p:cNvSpPr>
              <a:spLocks noChangeArrowheads="1"/>
            </p:cNvSpPr>
            <p:nvPr/>
          </p:nvSpPr>
          <p:spPr bwMode="auto">
            <a:xfrm>
              <a:off x="49845" y="23714"/>
              <a:ext cx="3619555" cy="412624"/>
            </a:xfrm>
            <a:prstGeom prst="roundRect">
              <a:avLst>
                <a:gd name="adj" fmla="val 16667"/>
              </a:avLst>
            </a:prstGeom>
            <a:solidFill>
              <a:srgbClr val="ABD5D1"/>
            </a:solidFill>
            <a:ln>
              <a:noFill/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04" name="矩形 73"/>
            <p:cNvSpPr>
              <a:spLocks noChangeArrowheads="1"/>
            </p:cNvSpPr>
            <p:nvPr/>
          </p:nvSpPr>
          <p:spPr bwMode="auto">
            <a:xfrm>
              <a:off x="533078" y="89302"/>
              <a:ext cx="3241267" cy="275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ru-RU" sz="1600" b="1" noProof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Формирование комфортной городской среды</a:t>
              </a:r>
              <a:endParaRPr lang="zh-CN" altLang="en-US" sz="1600" b="1" kern="0" dirty="0">
                <a:solidFill>
                  <a:srgbClr val="002060"/>
                </a:solidFill>
                <a:latin typeface="Arial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105" name="圆角矩形 10"/>
          <p:cNvSpPr>
            <a:spLocks noChangeArrowheads="1"/>
          </p:cNvSpPr>
          <p:nvPr/>
        </p:nvSpPr>
        <p:spPr bwMode="auto">
          <a:xfrm>
            <a:off x="2060028" y="1828329"/>
            <a:ext cx="896292" cy="489059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51,4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  <a:sym typeface="+mn-lt"/>
            </a:endParaRPr>
          </a:p>
        </p:txBody>
      </p:sp>
      <p:grpSp>
        <p:nvGrpSpPr>
          <p:cNvPr id="113" name="组合 48"/>
          <p:cNvGrpSpPr>
            <a:grpSpLocks/>
          </p:cNvGrpSpPr>
          <p:nvPr/>
        </p:nvGrpSpPr>
        <p:grpSpPr bwMode="auto">
          <a:xfrm>
            <a:off x="1166894" y="4046482"/>
            <a:ext cx="5349237" cy="600849"/>
            <a:chOff x="-1" y="-149277"/>
            <a:chExt cx="4107653" cy="561901"/>
          </a:xfrm>
        </p:grpSpPr>
        <p:sp>
          <p:nvSpPr>
            <p:cNvPr id="114" name="圆角矩形 72"/>
            <p:cNvSpPr>
              <a:spLocks noChangeArrowheads="1"/>
            </p:cNvSpPr>
            <p:nvPr/>
          </p:nvSpPr>
          <p:spPr bwMode="auto">
            <a:xfrm>
              <a:off x="-1" y="-149277"/>
              <a:ext cx="3949573" cy="561901"/>
            </a:xfrm>
            <a:prstGeom prst="roundRect">
              <a:avLst>
                <a:gd name="adj" fmla="val 16667"/>
              </a:avLst>
            </a:prstGeom>
            <a:solidFill>
              <a:srgbClr val="ABD5D1"/>
            </a:solidFill>
            <a:ln>
              <a:noFill/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15" name="矩形 73"/>
            <p:cNvSpPr>
              <a:spLocks noChangeArrowheads="1"/>
            </p:cNvSpPr>
            <p:nvPr/>
          </p:nvSpPr>
          <p:spPr bwMode="auto">
            <a:xfrm>
              <a:off x="593229" y="-141572"/>
              <a:ext cx="3514423" cy="546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ru-RU" sz="1600" b="1" noProof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Эффективное обращение с отходами производства и потребления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116" name="圆角矩形 10"/>
          <p:cNvSpPr>
            <a:spLocks noChangeArrowheads="1"/>
          </p:cNvSpPr>
          <p:nvPr/>
        </p:nvSpPr>
        <p:spPr bwMode="auto">
          <a:xfrm>
            <a:off x="1166893" y="4035972"/>
            <a:ext cx="843610" cy="609599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10,1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  <a:sym typeface="+mn-lt"/>
            </a:endParaRPr>
          </a:p>
        </p:txBody>
      </p:sp>
      <p:grpSp>
        <p:nvGrpSpPr>
          <p:cNvPr id="117" name="组合 48"/>
          <p:cNvGrpSpPr>
            <a:grpSpLocks/>
          </p:cNvGrpSpPr>
          <p:nvPr/>
        </p:nvGrpSpPr>
        <p:grpSpPr bwMode="auto">
          <a:xfrm>
            <a:off x="1147784" y="3415862"/>
            <a:ext cx="5178877" cy="593449"/>
            <a:chOff x="0" y="0"/>
            <a:chExt cx="3619557" cy="575335"/>
          </a:xfrm>
        </p:grpSpPr>
        <p:sp>
          <p:nvSpPr>
            <p:cNvPr id="118" name="圆角矩形 72"/>
            <p:cNvSpPr>
              <a:spLocks noChangeArrowheads="1"/>
            </p:cNvSpPr>
            <p:nvPr/>
          </p:nvSpPr>
          <p:spPr bwMode="auto">
            <a:xfrm>
              <a:off x="0" y="0"/>
              <a:ext cx="3619555" cy="566880"/>
            </a:xfrm>
            <a:prstGeom prst="roundRect">
              <a:avLst>
                <a:gd name="adj" fmla="val 16667"/>
              </a:avLst>
            </a:prstGeom>
            <a:solidFill>
              <a:srgbClr val="ABD5D1"/>
            </a:solidFill>
            <a:ln>
              <a:noFill/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19" name="矩形 73"/>
            <p:cNvSpPr>
              <a:spLocks noChangeArrowheads="1"/>
            </p:cNvSpPr>
            <p:nvPr/>
          </p:nvSpPr>
          <p:spPr bwMode="auto">
            <a:xfrm>
              <a:off x="475968" y="8410"/>
              <a:ext cx="3143589" cy="566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ru-RU" sz="1600" b="1" noProof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Улучшение жилищных условий и обеспечение жильем отдельных категорий граждан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120" name="圆角矩形 10"/>
          <p:cNvSpPr>
            <a:spLocks noChangeArrowheads="1"/>
          </p:cNvSpPr>
          <p:nvPr/>
        </p:nvSpPr>
        <p:spPr bwMode="auto">
          <a:xfrm>
            <a:off x="1147782" y="3429686"/>
            <a:ext cx="843610" cy="564244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13,0 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  <a:sym typeface="+mn-lt"/>
            </a:endParaRPr>
          </a:p>
        </p:txBody>
      </p:sp>
      <p:grpSp>
        <p:nvGrpSpPr>
          <p:cNvPr id="121" name="组合 48"/>
          <p:cNvGrpSpPr>
            <a:grpSpLocks/>
          </p:cNvGrpSpPr>
          <p:nvPr/>
        </p:nvGrpSpPr>
        <p:grpSpPr bwMode="auto">
          <a:xfrm>
            <a:off x="388667" y="4778460"/>
            <a:ext cx="6077161" cy="370946"/>
            <a:chOff x="0" y="0"/>
            <a:chExt cx="3727341" cy="417741"/>
          </a:xfrm>
        </p:grpSpPr>
        <p:sp>
          <p:nvSpPr>
            <p:cNvPr id="122" name="圆角矩形 72"/>
            <p:cNvSpPr>
              <a:spLocks noChangeArrowheads="1"/>
            </p:cNvSpPr>
            <p:nvPr/>
          </p:nvSpPr>
          <p:spPr bwMode="auto">
            <a:xfrm>
              <a:off x="0" y="0"/>
              <a:ext cx="3619555" cy="412624"/>
            </a:xfrm>
            <a:prstGeom prst="roundRect">
              <a:avLst>
                <a:gd name="adj" fmla="val 16667"/>
              </a:avLst>
            </a:prstGeom>
            <a:solidFill>
              <a:srgbClr val="ABD5D1"/>
            </a:solidFill>
            <a:ln>
              <a:noFill/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23" name="矩形 73"/>
            <p:cNvSpPr>
              <a:spLocks noChangeArrowheads="1"/>
            </p:cNvSpPr>
            <p:nvPr/>
          </p:nvSpPr>
          <p:spPr bwMode="auto">
            <a:xfrm>
              <a:off x="520202" y="36478"/>
              <a:ext cx="3207139" cy="381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ru-RU" sz="1600" b="1" u="sng" noProof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Инициативный проект </a:t>
              </a:r>
              <a:r>
                <a:rPr lang="ru-RU" sz="1600" b="1" noProof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"Я планирую бюджет"</a:t>
              </a:r>
              <a:endParaRPr lang="zh-CN" altLang="en-US" sz="1600" b="1" kern="0" dirty="0">
                <a:solidFill>
                  <a:srgbClr val="002060"/>
                </a:solidFill>
                <a:latin typeface="Arial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124" name="圆角矩形 10"/>
          <p:cNvSpPr>
            <a:spLocks noChangeArrowheads="1"/>
          </p:cNvSpPr>
          <p:nvPr/>
        </p:nvSpPr>
        <p:spPr bwMode="auto">
          <a:xfrm>
            <a:off x="372190" y="4822276"/>
            <a:ext cx="843610" cy="362006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10,9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  <a:sym typeface="+mn-lt"/>
            </a:endParaRPr>
          </a:p>
        </p:txBody>
      </p:sp>
      <p:grpSp>
        <p:nvGrpSpPr>
          <p:cNvPr id="125" name="组合 48"/>
          <p:cNvGrpSpPr>
            <a:grpSpLocks/>
          </p:cNvGrpSpPr>
          <p:nvPr/>
        </p:nvGrpSpPr>
        <p:grpSpPr bwMode="auto">
          <a:xfrm>
            <a:off x="472825" y="5357538"/>
            <a:ext cx="5875595" cy="366402"/>
            <a:chOff x="0" y="0"/>
            <a:chExt cx="3683241" cy="412624"/>
          </a:xfrm>
        </p:grpSpPr>
        <p:sp>
          <p:nvSpPr>
            <p:cNvPr id="126" name="圆角矩形 72"/>
            <p:cNvSpPr>
              <a:spLocks noChangeArrowheads="1"/>
            </p:cNvSpPr>
            <p:nvPr/>
          </p:nvSpPr>
          <p:spPr bwMode="auto">
            <a:xfrm>
              <a:off x="0" y="0"/>
              <a:ext cx="3619555" cy="412624"/>
            </a:xfrm>
            <a:prstGeom prst="roundRect">
              <a:avLst>
                <a:gd name="adj" fmla="val 16667"/>
              </a:avLst>
            </a:prstGeom>
            <a:solidFill>
              <a:srgbClr val="ABD5D1"/>
            </a:solidFill>
            <a:ln>
              <a:noFill/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27" name="矩形 73"/>
            <p:cNvSpPr>
              <a:spLocks noChangeArrowheads="1"/>
            </p:cNvSpPr>
            <p:nvPr/>
          </p:nvSpPr>
          <p:spPr bwMode="auto">
            <a:xfrm>
              <a:off x="476102" y="20039"/>
              <a:ext cx="3207139" cy="381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ru-RU" sz="1600" b="1" noProof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Строительство объектов городской инфраструктуры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128" name="圆角矩形 10"/>
          <p:cNvSpPr>
            <a:spLocks noChangeArrowheads="1"/>
          </p:cNvSpPr>
          <p:nvPr/>
        </p:nvSpPr>
        <p:spPr bwMode="auto">
          <a:xfrm>
            <a:off x="472824" y="5351424"/>
            <a:ext cx="843610" cy="362006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62,3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  <a:sym typeface="+mn-lt"/>
            </a:endParaRPr>
          </a:p>
        </p:txBody>
      </p:sp>
      <p:grpSp>
        <p:nvGrpSpPr>
          <p:cNvPr id="129" name="组合 48"/>
          <p:cNvGrpSpPr>
            <a:grpSpLocks/>
          </p:cNvGrpSpPr>
          <p:nvPr/>
        </p:nvGrpSpPr>
        <p:grpSpPr bwMode="auto">
          <a:xfrm>
            <a:off x="590860" y="5700724"/>
            <a:ext cx="5752276" cy="830997"/>
            <a:chOff x="0" y="-169279"/>
            <a:chExt cx="3656222" cy="935829"/>
          </a:xfrm>
        </p:grpSpPr>
        <p:sp>
          <p:nvSpPr>
            <p:cNvPr id="130" name="圆角矩形 72"/>
            <p:cNvSpPr>
              <a:spLocks noChangeArrowheads="1"/>
            </p:cNvSpPr>
            <p:nvPr/>
          </p:nvSpPr>
          <p:spPr bwMode="auto">
            <a:xfrm>
              <a:off x="0" y="-91062"/>
              <a:ext cx="3619555" cy="503686"/>
            </a:xfrm>
            <a:prstGeom prst="roundRect">
              <a:avLst>
                <a:gd name="adj" fmla="val 16667"/>
              </a:avLst>
            </a:prstGeom>
            <a:solidFill>
              <a:srgbClr val="ABD5D1"/>
            </a:solidFill>
            <a:ln>
              <a:noFill/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31" name="矩形 73"/>
            <p:cNvSpPr>
              <a:spLocks noChangeArrowheads="1"/>
            </p:cNvSpPr>
            <p:nvPr/>
          </p:nvSpPr>
          <p:spPr bwMode="auto">
            <a:xfrm>
              <a:off x="449083" y="-169279"/>
              <a:ext cx="3207139" cy="935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ru-RU" sz="1600" b="1" noProof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Обеспечение устойчивого функционирования и развития коммунальной и инженерной инфраструктуры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132" name="圆角矩形 10"/>
          <p:cNvSpPr>
            <a:spLocks noChangeArrowheads="1"/>
          </p:cNvSpPr>
          <p:nvPr/>
        </p:nvSpPr>
        <p:spPr bwMode="auto">
          <a:xfrm>
            <a:off x="511055" y="5780689"/>
            <a:ext cx="843610" cy="451945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18,8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  <a:sym typeface="+mn-lt"/>
            </a:endParaRPr>
          </a:p>
        </p:txBody>
      </p:sp>
      <p:grpSp>
        <p:nvGrpSpPr>
          <p:cNvPr id="56" name="组合 48"/>
          <p:cNvGrpSpPr>
            <a:grpSpLocks/>
          </p:cNvGrpSpPr>
          <p:nvPr/>
        </p:nvGrpSpPr>
        <p:grpSpPr bwMode="auto">
          <a:xfrm>
            <a:off x="759467" y="6253658"/>
            <a:ext cx="5649571" cy="604342"/>
            <a:chOff x="0" y="-101430"/>
            <a:chExt cx="3697616" cy="630146"/>
          </a:xfrm>
        </p:grpSpPr>
        <p:sp>
          <p:nvSpPr>
            <p:cNvPr id="57" name="圆角矩形 72"/>
            <p:cNvSpPr>
              <a:spLocks noChangeArrowheads="1"/>
            </p:cNvSpPr>
            <p:nvPr/>
          </p:nvSpPr>
          <p:spPr bwMode="auto">
            <a:xfrm>
              <a:off x="0" y="-57594"/>
              <a:ext cx="3619555" cy="470219"/>
            </a:xfrm>
            <a:prstGeom prst="roundRect">
              <a:avLst>
                <a:gd name="adj" fmla="val 16667"/>
              </a:avLst>
            </a:prstGeom>
            <a:solidFill>
              <a:srgbClr val="ABD5D1"/>
            </a:solidFill>
            <a:ln>
              <a:noFill/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58" name="矩形 73"/>
            <p:cNvSpPr>
              <a:spLocks noChangeArrowheads="1"/>
            </p:cNvSpPr>
            <p:nvPr/>
          </p:nvSpPr>
          <p:spPr bwMode="auto">
            <a:xfrm>
              <a:off x="338792" y="-101430"/>
              <a:ext cx="3358824" cy="630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ru-RU" sz="1600" b="1" noProof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Развитие градостроительной деятельности Сосновоборского городского округа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59" name="圆角矩形 10"/>
          <p:cNvSpPr>
            <a:spLocks noChangeArrowheads="1"/>
          </p:cNvSpPr>
          <p:nvPr/>
        </p:nvSpPr>
        <p:spPr bwMode="auto">
          <a:xfrm>
            <a:off x="517728" y="6306207"/>
            <a:ext cx="843610" cy="409903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7,5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  <a:sym typeface="+mn-lt"/>
            </a:endParaRPr>
          </a:p>
        </p:txBody>
      </p:sp>
      <p:sp>
        <p:nvSpPr>
          <p:cNvPr id="10245" name="AutoShape 5" descr="Директор направления «Городское хозяйство» Фонда «Институт экономики  города» И.В. Генцлер выступила модератором тематической площадки ОНФ «Жилье  и городская среда» | Институт экономики горо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7" name="AutoShape 7" descr="Директор направления «Городское хозяйство» Фонда «Институт экономики  города» И.В. Генцлер выступила модератором тематической площадки ОНФ «Жилье  и городская среда» | Институт экономики горо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4" name="Text Box 176"/>
          <p:cNvSpPr txBox="1">
            <a:spLocks noChangeArrowheads="1"/>
          </p:cNvSpPr>
          <p:nvPr/>
        </p:nvSpPr>
        <p:spPr bwMode="auto">
          <a:xfrm rot="16200000">
            <a:off x="706706" y="2358973"/>
            <a:ext cx="162410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Региональные проекты</a:t>
            </a:r>
            <a:endParaRPr lang="en-US" sz="16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Левая фигурная скобка 64"/>
          <p:cNvSpPr/>
          <p:nvPr/>
        </p:nvSpPr>
        <p:spPr>
          <a:xfrm>
            <a:off x="998483" y="3615558"/>
            <a:ext cx="160278" cy="767255"/>
          </a:xfrm>
          <a:prstGeom prst="leftBrace">
            <a:avLst>
              <a:gd name="adj1" fmla="val 68859"/>
              <a:gd name="adj2" fmla="val 50000"/>
            </a:avLst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6" name="Text Box 176"/>
          <p:cNvSpPr txBox="1">
            <a:spLocks noChangeArrowheads="1"/>
          </p:cNvSpPr>
          <p:nvPr/>
        </p:nvSpPr>
        <p:spPr bwMode="auto">
          <a:xfrm rot="16200000">
            <a:off x="-65803" y="3730572"/>
            <a:ext cx="162410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Отраслевые проекты</a:t>
            </a:r>
            <a:endParaRPr lang="en-US" sz="16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Text Box 176"/>
          <p:cNvSpPr txBox="1">
            <a:spLocks noChangeArrowheads="1"/>
          </p:cNvSpPr>
          <p:nvPr/>
        </p:nvSpPr>
        <p:spPr bwMode="auto">
          <a:xfrm rot="16200000">
            <a:off x="-642772" y="5876673"/>
            <a:ext cx="162410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Проекты</a:t>
            </a:r>
            <a:endParaRPr lang="en-US" sz="16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Левая фигурная скобка 68"/>
          <p:cNvSpPr/>
          <p:nvPr/>
        </p:nvSpPr>
        <p:spPr>
          <a:xfrm>
            <a:off x="362390" y="5536734"/>
            <a:ext cx="107804" cy="1003834"/>
          </a:xfrm>
          <a:prstGeom prst="leftBrace">
            <a:avLst>
              <a:gd name="adj1" fmla="val 68859"/>
              <a:gd name="adj2" fmla="val 50000"/>
            </a:avLst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170" name="AutoShape 2" descr="blob:https://web.whatsapp.com/c9a3d3fe-aa4a-49a5-99a5-60e33f9ff7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2" name="AutoShape 4" descr="blob:https://web.whatsapp.com/c9a3d3fe-aa4a-49a5-99a5-60e33f9ff7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6" descr="blob:https://web.whatsapp.com/c9a3d3fe-aa4a-49a5-99a5-60e33f9ff7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6" name="AutoShape 8" descr="blob:https://web.whatsapp.com/c9a3d3fe-aa4a-49a5-99a5-60e33f9ff7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40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8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200"/>
                            </p:stCondLst>
                            <p:childTnLst>
                              <p:par>
                                <p:cTn id="5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900"/>
                            </p:stCondLst>
                            <p:childTnLst>
                              <p:par>
                                <p:cTn id="6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600"/>
                            </p:stCondLst>
                            <p:childTnLst>
                              <p:par>
                                <p:cTn id="7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bldLvl="0" animBg="1" autoUpdateAnimBg="0"/>
      <p:bldP spid="105" grpId="0" bldLvl="0" animBg="1" autoUpdateAnimBg="0"/>
      <p:bldP spid="116" grpId="0" bldLvl="0" animBg="1" autoUpdateAnimBg="0"/>
      <p:bldP spid="120" grpId="0" bldLvl="0" animBg="1" autoUpdateAnimBg="0"/>
      <p:bldP spid="124" grpId="0" bldLvl="0" animBg="1" autoUpdateAnimBg="0"/>
      <p:bldP spid="128" grpId="0" bldLvl="0" animBg="1" autoUpdateAnimBg="0"/>
      <p:bldP spid="132" grpId="0" bldLvl="0" animBg="1" autoUpdateAnimBg="0"/>
      <p:bldP spid="59" grpId="0" bldLvl="0" animBg="1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https://sun9-10.userapi.com/impg/QlsZioxS3ktahpDeAdkgW122BgTKA3G_vyxxww/Aw4CyAZmA6o.jpg?size=768x1024&amp;quality=95&amp;sign=6a75f0a74dcaec844ae91cb6436584cf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3838" y="2166277"/>
            <a:ext cx="2430162" cy="268180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148" name="Picture 4" descr="https://sun9-72.userapi.com/impg/yRF8r0_Vhe-yPFz_9pQaZ5kNumbLxA1IfDWEZw/Zv-jq8uj4Xg.jpg?size=2560x1707&amp;quality=95&amp;sign=6bb145db125d45b46672d01ff5a1652b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229" y="1393629"/>
            <a:ext cx="2486089" cy="158310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160" name="Picture 16" descr="https://sun9-40.userapi.com/impg/do7r0gx09EWFh0qkPlGMVGS0C5NgMWcV_TY5VA/6FzXL-C6nYE.jpg?size=2560x1707&amp;quality=95&amp;sign=ea991ef2bcb620c117c5f17dc18d124f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43553" y="4845415"/>
            <a:ext cx="3018288" cy="2012585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158" name="Picture 14" descr="https://sun9-68.userapi.com/impg/omXOWqxYDh9A1mA6KdsIiViK-AZU3T7gvSgxXA/0hDOsQkXQg0.jpg?size=2560x1707&amp;quality=96&amp;sign=09b9ca1fa51fcd65ac7be35d09931f12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64793" y="3428646"/>
            <a:ext cx="2984938" cy="2082469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154" name="Picture 10" descr="https://sun9-43.userapi.com/impg/QsQNTdRGKXQfOOx051kaS6hx-tZ8VspFh50ibQ/0WIj7F1bN_M.jpg?size=638x877&amp;quality=95&amp;sign=bf2452f8ca8d962131cb15b66815f15e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0" y="3056238"/>
            <a:ext cx="1899064" cy="2610469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150" name="Picture 6" descr="https://sun9-15.userapi.com/impg/WoJXLUrk_AC0IOok5nyM7otUqHpdi0FtSps6Yg/YeTqnG1MwU0.jpg?size=1599x899&amp;quality=95&amp;sign=8bc7ca4e79f14c0b5bd7f5c219570eb8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206314"/>
            <a:ext cx="2937759" cy="165168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146" name="Picture 2" descr="https://sun9-30.userapi.com/impg/6CfbzMWmF8fc0_E44gryUXU1yk00HOgkdjgFew/QTmzYDx2KA4.jpg?size=1600x1066&amp;quality=95&amp;sign=6f95a38735193100be43826badded342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786744"/>
            <a:ext cx="1993557" cy="1395755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274923" y="216809"/>
            <a:ext cx="7078241" cy="1005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МП «Городское хозяйство»</a:t>
            </a: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36692" y="0"/>
            <a:ext cx="8073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№34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组合 48"/>
          <p:cNvGrpSpPr>
            <a:grpSpLocks/>
          </p:cNvGrpSpPr>
          <p:nvPr/>
        </p:nvGrpSpPr>
        <p:grpSpPr bwMode="auto">
          <a:xfrm>
            <a:off x="725179" y="1879576"/>
            <a:ext cx="4266951" cy="366402"/>
            <a:chOff x="0" y="0"/>
            <a:chExt cx="3748352" cy="412624"/>
          </a:xfrm>
        </p:grpSpPr>
        <p:sp>
          <p:nvSpPr>
            <p:cNvPr id="41" name="圆角矩形 72"/>
            <p:cNvSpPr>
              <a:spLocks noChangeArrowheads="1"/>
            </p:cNvSpPr>
            <p:nvPr/>
          </p:nvSpPr>
          <p:spPr bwMode="auto">
            <a:xfrm>
              <a:off x="0" y="0"/>
              <a:ext cx="3619555" cy="412624"/>
            </a:xfrm>
            <a:prstGeom prst="roundRect">
              <a:avLst>
                <a:gd name="adj" fmla="val 16667"/>
              </a:avLst>
            </a:prstGeom>
            <a:solidFill>
              <a:srgbClr val="ABD5D1"/>
            </a:solidFill>
            <a:ln>
              <a:noFill/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42" name="矩形 73"/>
            <p:cNvSpPr>
              <a:spLocks noChangeArrowheads="1"/>
            </p:cNvSpPr>
            <p:nvPr/>
          </p:nvSpPr>
          <p:spPr bwMode="auto">
            <a:xfrm>
              <a:off x="541213" y="69684"/>
              <a:ext cx="3207139" cy="311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ru-RU" sz="1200" b="1" noProof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Содержание территорий общего пользования</a:t>
              </a:r>
              <a:endPara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43" name="圆角矩形 10"/>
          <p:cNvSpPr>
            <a:spLocks noChangeArrowheads="1"/>
          </p:cNvSpPr>
          <p:nvPr/>
        </p:nvSpPr>
        <p:spPr bwMode="auto">
          <a:xfrm>
            <a:off x="568659" y="1883867"/>
            <a:ext cx="843610" cy="362006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216,4 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  <a:sym typeface="+mn-lt"/>
            </a:endParaRPr>
          </a:p>
        </p:txBody>
      </p:sp>
      <p:sp>
        <p:nvSpPr>
          <p:cNvPr id="60" name="Text Box 176"/>
          <p:cNvSpPr txBox="1">
            <a:spLocks noChangeArrowheads="1"/>
          </p:cNvSpPr>
          <p:nvPr/>
        </p:nvSpPr>
        <p:spPr bwMode="auto">
          <a:xfrm>
            <a:off x="8138985" y="996789"/>
            <a:ext cx="100501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 Box 176"/>
          <p:cNvSpPr txBox="1">
            <a:spLocks noChangeArrowheads="1"/>
          </p:cNvSpPr>
          <p:nvPr/>
        </p:nvSpPr>
        <p:spPr bwMode="auto">
          <a:xfrm>
            <a:off x="1936643" y="1175290"/>
            <a:ext cx="5659394" cy="461665"/>
          </a:xfrm>
          <a:prstGeom prst="rect">
            <a:avLst/>
          </a:prstGeom>
          <a:solidFill>
            <a:srgbClr val="ABD5D1"/>
          </a:solidFill>
          <a:ln>
            <a:noFill/>
          </a:ln>
          <a:effectLst>
            <a:softEdge rad="127000"/>
          </a:effectLst>
          <a:extLst/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Комплексы процессных мероприятий</a:t>
            </a:r>
            <a:endParaRPr lang="en-US" sz="24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组合 48"/>
          <p:cNvGrpSpPr>
            <a:grpSpLocks/>
          </p:cNvGrpSpPr>
          <p:nvPr/>
        </p:nvGrpSpPr>
        <p:grpSpPr bwMode="auto">
          <a:xfrm>
            <a:off x="830468" y="2270965"/>
            <a:ext cx="4655932" cy="366402"/>
            <a:chOff x="0" y="0"/>
            <a:chExt cx="3763586" cy="412624"/>
          </a:xfrm>
        </p:grpSpPr>
        <p:sp>
          <p:nvSpPr>
            <p:cNvPr id="53" name="圆角矩形 72"/>
            <p:cNvSpPr>
              <a:spLocks noChangeArrowheads="1"/>
            </p:cNvSpPr>
            <p:nvPr/>
          </p:nvSpPr>
          <p:spPr bwMode="auto">
            <a:xfrm>
              <a:off x="0" y="0"/>
              <a:ext cx="3619555" cy="412624"/>
            </a:xfrm>
            <a:prstGeom prst="roundRect">
              <a:avLst>
                <a:gd name="adj" fmla="val 16667"/>
              </a:avLst>
            </a:prstGeom>
            <a:solidFill>
              <a:srgbClr val="ABD5D1"/>
            </a:solidFill>
            <a:ln>
              <a:noFill/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54" name="矩形 73"/>
            <p:cNvSpPr>
              <a:spLocks noChangeArrowheads="1"/>
            </p:cNvSpPr>
            <p:nvPr/>
          </p:nvSpPr>
          <p:spPr bwMode="auto">
            <a:xfrm>
              <a:off x="556447" y="69683"/>
              <a:ext cx="3207139" cy="311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ru-RU" sz="1200" b="1" noProof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Содержание </a:t>
              </a:r>
              <a:r>
                <a:rPr lang="ru-RU" sz="1200" b="1" noProof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и уход за зелеными </a:t>
              </a:r>
              <a:r>
                <a:rPr lang="ru-RU" sz="1200" b="1" noProof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насаждениями</a:t>
              </a:r>
              <a:endParaRPr lang="zh-CN" altLang="en-US" sz="1200" b="1" kern="0" dirty="0">
                <a:solidFill>
                  <a:srgbClr val="002060"/>
                </a:solidFill>
                <a:latin typeface="Arial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55" name="圆角矩形 10"/>
          <p:cNvSpPr>
            <a:spLocks noChangeArrowheads="1"/>
          </p:cNvSpPr>
          <p:nvPr/>
        </p:nvSpPr>
        <p:spPr bwMode="auto">
          <a:xfrm>
            <a:off x="690423" y="2271136"/>
            <a:ext cx="843610" cy="362006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51,96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  <a:sym typeface="+mn-lt"/>
            </a:endParaRPr>
          </a:p>
        </p:txBody>
      </p:sp>
      <p:grpSp>
        <p:nvGrpSpPr>
          <p:cNvPr id="7" name="组合 48"/>
          <p:cNvGrpSpPr>
            <a:grpSpLocks/>
          </p:cNvGrpSpPr>
          <p:nvPr/>
        </p:nvGrpSpPr>
        <p:grpSpPr bwMode="auto">
          <a:xfrm>
            <a:off x="840053" y="2598057"/>
            <a:ext cx="5873786" cy="461665"/>
            <a:chOff x="0" y="-71936"/>
            <a:chExt cx="3827819" cy="519907"/>
          </a:xfrm>
        </p:grpSpPr>
        <p:sp>
          <p:nvSpPr>
            <p:cNvPr id="71" name="圆角矩形 72"/>
            <p:cNvSpPr>
              <a:spLocks noChangeArrowheads="1"/>
            </p:cNvSpPr>
            <p:nvPr/>
          </p:nvSpPr>
          <p:spPr bwMode="auto">
            <a:xfrm>
              <a:off x="0" y="0"/>
              <a:ext cx="3619555" cy="412624"/>
            </a:xfrm>
            <a:prstGeom prst="roundRect">
              <a:avLst>
                <a:gd name="adj" fmla="val 16667"/>
              </a:avLst>
            </a:prstGeom>
            <a:solidFill>
              <a:srgbClr val="ABD5D1"/>
            </a:solidFill>
            <a:ln>
              <a:noFill/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72" name="矩形 73"/>
            <p:cNvSpPr>
              <a:spLocks noChangeArrowheads="1"/>
            </p:cNvSpPr>
            <p:nvPr/>
          </p:nvSpPr>
          <p:spPr bwMode="auto">
            <a:xfrm>
              <a:off x="563174" y="-71936"/>
              <a:ext cx="3264645" cy="519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ru-RU" sz="1200" b="1" noProof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Обеспечение </a:t>
              </a:r>
              <a:r>
                <a:rPr lang="ru-RU" sz="1200" b="1" noProof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устойчивого функционирования и развития </a:t>
              </a:r>
              <a:r>
                <a:rPr lang="ru-RU" sz="1200" b="1" noProof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коммунальной </a:t>
              </a:r>
              <a:r>
                <a:rPr lang="ru-RU" sz="1200" b="1" noProof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и инженерной </a:t>
              </a:r>
              <a:r>
                <a:rPr lang="ru-RU" sz="1200" b="1" noProof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инфраструктуры</a:t>
              </a:r>
              <a:endParaRPr lang="zh-CN" altLang="en-US" sz="1200" b="1" kern="0" dirty="0">
                <a:solidFill>
                  <a:srgbClr val="002060"/>
                </a:solidFill>
                <a:latin typeface="Arial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73" name="圆角矩形 10"/>
          <p:cNvSpPr>
            <a:spLocks noChangeArrowheads="1"/>
          </p:cNvSpPr>
          <p:nvPr/>
        </p:nvSpPr>
        <p:spPr bwMode="auto">
          <a:xfrm>
            <a:off x="840052" y="2664270"/>
            <a:ext cx="843610" cy="362006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27,25 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  <a:sym typeface="+mn-lt"/>
            </a:endParaRPr>
          </a:p>
        </p:txBody>
      </p:sp>
      <p:grpSp>
        <p:nvGrpSpPr>
          <p:cNvPr id="8" name="组合 48"/>
          <p:cNvGrpSpPr>
            <a:grpSpLocks/>
          </p:cNvGrpSpPr>
          <p:nvPr/>
        </p:nvGrpSpPr>
        <p:grpSpPr bwMode="auto">
          <a:xfrm>
            <a:off x="1190047" y="3064252"/>
            <a:ext cx="5177802" cy="366402"/>
            <a:chOff x="0" y="0"/>
            <a:chExt cx="3724554" cy="412624"/>
          </a:xfrm>
        </p:grpSpPr>
        <p:sp>
          <p:nvSpPr>
            <p:cNvPr id="75" name="圆角矩形 72"/>
            <p:cNvSpPr>
              <a:spLocks noChangeArrowheads="1"/>
            </p:cNvSpPr>
            <p:nvPr/>
          </p:nvSpPr>
          <p:spPr bwMode="auto">
            <a:xfrm>
              <a:off x="0" y="0"/>
              <a:ext cx="3619555" cy="412624"/>
            </a:xfrm>
            <a:prstGeom prst="roundRect">
              <a:avLst>
                <a:gd name="adj" fmla="val 16667"/>
              </a:avLst>
            </a:prstGeom>
            <a:solidFill>
              <a:srgbClr val="ABD5D1"/>
            </a:solidFill>
            <a:ln>
              <a:noFill/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76" name="矩形 73"/>
            <p:cNvSpPr>
              <a:spLocks noChangeArrowheads="1"/>
            </p:cNvSpPr>
            <p:nvPr/>
          </p:nvSpPr>
          <p:spPr bwMode="auto">
            <a:xfrm>
              <a:off x="517415" y="51130"/>
              <a:ext cx="3207139" cy="311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ru-RU" sz="1200" b="1" noProof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Содержание </a:t>
              </a:r>
              <a:r>
                <a:rPr lang="ru-RU" sz="1200" b="1" noProof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системы дренажно-ливневой </a:t>
              </a:r>
              <a:r>
                <a:rPr lang="ru-RU" sz="1200" b="1" noProof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канализации</a:t>
              </a:r>
              <a:endParaRPr lang="zh-CN" altLang="en-US" sz="1200" b="1" kern="0" dirty="0">
                <a:solidFill>
                  <a:srgbClr val="002060"/>
                </a:solidFill>
                <a:latin typeface="Arial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77" name="圆角矩形 10"/>
          <p:cNvSpPr>
            <a:spLocks noChangeArrowheads="1"/>
          </p:cNvSpPr>
          <p:nvPr/>
        </p:nvSpPr>
        <p:spPr bwMode="auto">
          <a:xfrm>
            <a:off x="1057881" y="3057995"/>
            <a:ext cx="843610" cy="362006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16,9 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  <a:sym typeface="+mn-lt"/>
            </a:endParaRPr>
          </a:p>
        </p:txBody>
      </p:sp>
      <p:grpSp>
        <p:nvGrpSpPr>
          <p:cNvPr id="9" name="组合 48"/>
          <p:cNvGrpSpPr>
            <a:grpSpLocks/>
          </p:cNvGrpSpPr>
          <p:nvPr/>
        </p:nvGrpSpPr>
        <p:grpSpPr bwMode="auto">
          <a:xfrm>
            <a:off x="1332026" y="3450825"/>
            <a:ext cx="4623931" cy="366402"/>
            <a:chOff x="0" y="0"/>
            <a:chExt cx="3842476" cy="412624"/>
          </a:xfrm>
        </p:grpSpPr>
        <p:sp>
          <p:nvSpPr>
            <p:cNvPr id="79" name="圆角矩形 72"/>
            <p:cNvSpPr>
              <a:spLocks noChangeArrowheads="1"/>
            </p:cNvSpPr>
            <p:nvPr/>
          </p:nvSpPr>
          <p:spPr bwMode="auto">
            <a:xfrm>
              <a:off x="0" y="0"/>
              <a:ext cx="3619555" cy="412624"/>
            </a:xfrm>
            <a:prstGeom prst="roundRect">
              <a:avLst>
                <a:gd name="adj" fmla="val 16667"/>
              </a:avLst>
            </a:prstGeom>
            <a:solidFill>
              <a:srgbClr val="ABD5D1"/>
            </a:solidFill>
            <a:ln>
              <a:noFill/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80" name="矩形 73"/>
            <p:cNvSpPr>
              <a:spLocks noChangeArrowheads="1"/>
            </p:cNvSpPr>
            <p:nvPr/>
          </p:nvSpPr>
          <p:spPr bwMode="auto">
            <a:xfrm>
              <a:off x="635337" y="49891"/>
              <a:ext cx="3207139" cy="311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ru-RU" sz="1200" b="1" noProof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Развитие градостроительной деятельности</a:t>
              </a:r>
              <a:endPara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81" name="圆角矩形 10"/>
          <p:cNvSpPr>
            <a:spLocks noChangeArrowheads="1"/>
          </p:cNvSpPr>
          <p:nvPr/>
        </p:nvSpPr>
        <p:spPr bwMode="auto">
          <a:xfrm>
            <a:off x="1267882" y="3444357"/>
            <a:ext cx="843610" cy="362006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16,2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  <a:sym typeface="+mn-lt"/>
            </a:endParaRPr>
          </a:p>
        </p:txBody>
      </p:sp>
      <p:grpSp>
        <p:nvGrpSpPr>
          <p:cNvPr id="10" name="组合 48"/>
          <p:cNvGrpSpPr>
            <a:grpSpLocks/>
          </p:cNvGrpSpPr>
          <p:nvPr/>
        </p:nvGrpSpPr>
        <p:grpSpPr bwMode="auto">
          <a:xfrm>
            <a:off x="1496013" y="3835550"/>
            <a:ext cx="4987165" cy="506748"/>
            <a:chOff x="49845" y="23714"/>
            <a:chExt cx="3866729" cy="412624"/>
          </a:xfrm>
        </p:grpSpPr>
        <p:sp>
          <p:nvSpPr>
            <p:cNvPr id="103" name="圆角矩形 72"/>
            <p:cNvSpPr>
              <a:spLocks noChangeArrowheads="1"/>
            </p:cNvSpPr>
            <p:nvPr/>
          </p:nvSpPr>
          <p:spPr bwMode="auto">
            <a:xfrm>
              <a:off x="49845" y="23714"/>
              <a:ext cx="3619555" cy="412624"/>
            </a:xfrm>
            <a:prstGeom prst="roundRect">
              <a:avLst>
                <a:gd name="adj" fmla="val 16667"/>
              </a:avLst>
            </a:prstGeom>
            <a:solidFill>
              <a:srgbClr val="ABD5D1"/>
            </a:solidFill>
            <a:ln>
              <a:noFill/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04" name="矩形 73"/>
            <p:cNvSpPr>
              <a:spLocks noChangeArrowheads="1"/>
            </p:cNvSpPr>
            <p:nvPr/>
          </p:nvSpPr>
          <p:spPr bwMode="auto">
            <a:xfrm>
              <a:off x="594177" y="46510"/>
              <a:ext cx="3322397" cy="375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ru-RU" sz="1200" b="1" noProof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Организация пассажирских перевозок, организация ритуальных услуг, содержания мест захоронений</a:t>
              </a:r>
              <a:endParaRPr lang="zh-CN" altLang="en-US" sz="1200" b="1" kern="0" dirty="0">
                <a:solidFill>
                  <a:srgbClr val="002060"/>
                </a:solidFill>
                <a:latin typeface="Arial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105" name="圆角矩形 10"/>
          <p:cNvSpPr>
            <a:spLocks noChangeArrowheads="1"/>
          </p:cNvSpPr>
          <p:nvPr/>
        </p:nvSpPr>
        <p:spPr bwMode="auto">
          <a:xfrm>
            <a:off x="1496010" y="3835805"/>
            <a:ext cx="843610" cy="505536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15,76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  <a:sym typeface="+mn-lt"/>
            </a:endParaRPr>
          </a:p>
        </p:txBody>
      </p:sp>
      <p:grpSp>
        <p:nvGrpSpPr>
          <p:cNvPr id="11" name="组合 48"/>
          <p:cNvGrpSpPr>
            <a:grpSpLocks/>
          </p:cNvGrpSpPr>
          <p:nvPr/>
        </p:nvGrpSpPr>
        <p:grpSpPr bwMode="auto">
          <a:xfrm>
            <a:off x="1653780" y="4378734"/>
            <a:ext cx="6072617" cy="366402"/>
            <a:chOff x="0" y="0"/>
            <a:chExt cx="3724554" cy="412624"/>
          </a:xfrm>
        </p:grpSpPr>
        <p:sp>
          <p:nvSpPr>
            <p:cNvPr id="114" name="圆角矩形 72"/>
            <p:cNvSpPr>
              <a:spLocks noChangeArrowheads="1"/>
            </p:cNvSpPr>
            <p:nvPr/>
          </p:nvSpPr>
          <p:spPr bwMode="auto">
            <a:xfrm>
              <a:off x="0" y="0"/>
              <a:ext cx="1658482" cy="412624"/>
            </a:xfrm>
            <a:prstGeom prst="roundRect">
              <a:avLst>
                <a:gd name="adj" fmla="val 16667"/>
              </a:avLst>
            </a:prstGeom>
            <a:solidFill>
              <a:srgbClr val="ABD5D1"/>
            </a:solidFill>
            <a:ln>
              <a:noFill/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15" name="矩形 73"/>
            <p:cNvSpPr>
              <a:spLocks noChangeArrowheads="1"/>
            </p:cNvSpPr>
            <p:nvPr/>
          </p:nvSpPr>
          <p:spPr bwMode="auto">
            <a:xfrm>
              <a:off x="517415" y="51130"/>
              <a:ext cx="3207139" cy="311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ru-RU" sz="1200" b="1" noProof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Обращение с отходами</a:t>
              </a:r>
              <a:endPara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116" name="圆角矩形 10"/>
          <p:cNvSpPr>
            <a:spLocks noChangeArrowheads="1"/>
          </p:cNvSpPr>
          <p:nvPr/>
        </p:nvSpPr>
        <p:spPr bwMode="auto">
          <a:xfrm>
            <a:off x="1653778" y="4380907"/>
            <a:ext cx="843610" cy="362006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15,2 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  <a:sym typeface="+mn-lt"/>
            </a:endParaRPr>
          </a:p>
        </p:txBody>
      </p:sp>
      <p:grpSp>
        <p:nvGrpSpPr>
          <p:cNvPr id="12" name="组合 48"/>
          <p:cNvGrpSpPr>
            <a:grpSpLocks/>
          </p:cNvGrpSpPr>
          <p:nvPr/>
        </p:nvGrpSpPr>
        <p:grpSpPr bwMode="auto">
          <a:xfrm>
            <a:off x="1844875" y="4793835"/>
            <a:ext cx="4663018" cy="366402"/>
            <a:chOff x="0" y="0"/>
            <a:chExt cx="3835089" cy="412624"/>
          </a:xfrm>
        </p:grpSpPr>
        <p:sp>
          <p:nvSpPr>
            <p:cNvPr id="118" name="圆角矩形 72"/>
            <p:cNvSpPr>
              <a:spLocks noChangeArrowheads="1"/>
            </p:cNvSpPr>
            <p:nvPr/>
          </p:nvSpPr>
          <p:spPr bwMode="auto">
            <a:xfrm>
              <a:off x="0" y="0"/>
              <a:ext cx="3619555" cy="412624"/>
            </a:xfrm>
            <a:prstGeom prst="roundRect">
              <a:avLst>
                <a:gd name="adj" fmla="val 16667"/>
              </a:avLst>
            </a:prstGeom>
            <a:solidFill>
              <a:srgbClr val="ABD5D1"/>
            </a:solidFill>
            <a:ln>
              <a:noFill/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19" name="矩形 73"/>
            <p:cNvSpPr>
              <a:spLocks noChangeArrowheads="1"/>
            </p:cNvSpPr>
            <p:nvPr/>
          </p:nvSpPr>
          <p:spPr bwMode="auto">
            <a:xfrm>
              <a:off x="627950" y="46477"/>
              <a:ext cx="3207139" cy="311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ru-RU" sz="1200" b="1" noProof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Содержание </a:t>
              </a:r>
              <a:r>
                <a:rPr lang="ru-RU" sz="1200" b="1" noProof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и ремонт объектов </a:t>
              </a:r>
              <a:r>
                <a:rPr lang="ru-RU" sz="1200" b="1" noProof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благоустройства</a:t>
              </a:r>
              <a:endPara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120" name="圆角矩形 10"/>
          <p:cNvSpPr>
            <a:spLocks noChangeArrowheads="1"/>
          </p:cNvSpPr>
          <p:nvPr/>
        </p:nvSpPr>
        <p:spPr bwMode="auto">
          <a:xfrm>
            <a:off x="1844872" y="4796033"/>
            <a:ext cx="843610" cy="362006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13,9 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  <a:sym typeface="+mn-lt"/>
            </a:endParaRPr>
          </a:p>
        </p:txBody>
      </p:sp>
      <p:grpSp>
        <p:nvGrpSpPr>
          <p:cNvPr id="13" name="组合 48"/>
          <p:cNvGrpSpPr>
            <a:grpSpLocks/>
          </p:cNvGrpSpPr>
          <p:nvPr/>
        </p:nvGrpSpPr>
        <p:grpSpPr bwMode="auto">
          <a:xfrm>
            <a:off x="1994192" y="5177863"/>
            <a:ext cx="5625808" cy="461665"/>
            <a:chOff x="0" y="-25262"/>
            <a:chExt cx="3677138" cy="519904"/>
          </a:xfrm>
        </p:grpSpPr>
        <p:sp>
          <p:nvSpPr>
            <p:cNvPr id="122" name="圆角矩形 72"/>
            <p:cNvSpPr>
              <a:spLocks noChangeArrowheads="1"/>
            </p:cNvSpPr>
            <p:nvPr/>
          </p:nvSpPr>
          <p:spPr bwMode="auto">
            <a:xfrm>
              <a:off x="0" y="0"/>
              <a:ext cx="3619555" cy="412624"/>
            </a:xfrm>
            <a:prstGeom prst="roundRect">
              <a:avLst>
                <a:gd name="adj" fmla="val 16667"/>
              </a:avLst>
            </a:prstGeom>
            <a:solidFill>
              <a:srgbClr val="ABD5D1"/>
            </a:solidFill>
            <a:ln>
              <a:noFill/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23" name="矩形 73"/>
            <p:cNvSpPr>
              <a:spLocks noChangeArrowheads="1"/>
            </p:cNvSpPr>
            <p:nvPr/>
          </p:nvSpPr>
          <p:spPr bwMode="auto">
            <a:xfrm>
              <a:off x="441310" y="-25262"/>
              <a:ext cx="3235828" cy="519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ru-RU" sz="1200" b="1" noProof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Энергосбережение и повышение энергетической эфективности, повышения эффективности функционированя городского хозяйства</a:t>
              </a:r>
              <a:endPara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124" name="圆角矩形 10"/>
          <p:cNvSpPr>
            <a:spLocks noChangeArrowheads="1"/>
          </p:cNvSpPr>
          <p:nvPr/>
        </p:nvSpPr>
        <p:spPr bwMode="auto">
          <a:xfrm>
            <a:off x="1961239" y="5194682"/>
            <a:ext cx="843610" cy="374095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11,1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  <a:sym typeface="+mn-lt"/>
            </a:endParaRPr>
          </a:p>
        </p:txBody>
      </p:sp>
      <p:grpSp>
        <p:nvGrpSpPr>
          <p:cNvPr id="14" name="组合 48"/>
          <p:cNvGrpSpPr>
            <a:grpSpLocks/>
          </p:cNvGrpSpPr>
          <p:nvPr/>
        </p:nvGrpSpPr>
        <p:grpSpPr bwMode="auto">
          <a:xfrm>
            <a:off x="2165385" y="5615042"/>
            <a:ext cx="4630832" cy="366402"/>
            <a:chOff x="0" y="0"/>
            <a:chExt cx="3876256" cy="412624"/>
          </a:xfrm>
        </p:grpSpPr>
        <p:sp>
          <p:nvSpPr>
            <p:cNvPr id="126" name="圆角矩形 72"/>
            <p:cNvSpPr>
              <a:spLocks noChangeArrowheads="1"/>
            </p:cNvSpPr>
            <p:nvPr/>
          </p:nvSpPr>
          <p:spPr bwMode="auto">
            <a:xfrm>
              <a:off x="0" y="0"/>
              <a:ext cx="3619555" cy="412624"/>
            </a:xfrm>
            <a:prstGeom prst="roundRect">
              <a:avLst>
                <a:gd name="adj" fmla="val 16667"/>
              </a:avLst>
            </a:prstGeom>
            <a:solidFill>
              <a:srgbClr val="ABD5D1"/>
            </a:solidFill>
            <a:ln>
              <a:noFill/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27" name="矩形 73"/>
            <p:cNvSpPr>
              <a:spLocks noChangeArrowheads="1"/>
            </p:cNvSpPr>
            <p:nvPr/>
          </p:nvSpPr>
          <p:spPr bwMode="auto">
            <a:xfrm>
              <a:off x="669117" y="32576"/>
              <a:ext cx="3207139" cy="311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ru-RU" sz="1200" b="1" noProof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Обеспечение гарантий погребения</a:t>
              </a:r>
              <a:endPara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128" name="圆角矩形 10"/>
          <p:cNvSpPr>
            <a:spLocks noChangeArrowheads="1"/>
          </p:cNvSpPr>
          <p:nvPr/>
        </p:nvSpPr>
        <p:spPr bwMode="auto">
          <a:xfrm>
            <a:off x="2165384" y="5619438"/>
            <a:ext cx="843610" cy="362006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1,3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  <a:sym typeface="+mn-lt"/>
            </a:endParaRPr>
          </a:p>
        </p:txBody>
      </p:sp>
      <p:grpSp>
        <p:nvGrpSpPr>
          <p:cNvPr id="15" name="组合 48"/>
          <p:cNvGrpSpPr>
            <a:grpSpLocks/>
          </p:cNvGrpSpPr>
          <p:nvPr/>
        </p:nvGrpSpPr>
        <p:grpSpPr bwMode="auto">
          <a:xfrm>
            <a:off x="2272910" y="5962771"/>
            <a:ext cx="4531544" cy="461665"/>
            <a:chOff x="0" y="-69472"/>
            <a:chExt cx="3827345" cy="519905"/>
          </a:xfrm>
        </p:grpSpPr>
        <p:sp>
          <p:nvSpPr>
            <p:cNvPr id="130" name="圆角矩形 72"/>
            <p:cNvSpPr>
              <a:spLocks noChangeArrowheads="1"/>
            </p:cNvSpPr>
            <p:nvPr/>
          </p:nvSpPr>
          <p:spPr bwMode="auto">
            <a:xfrm>
              <a:off x="0" y="0"/>
              <a:ext cx="3619555" cy="412624"/>
            </a:xfrm>
            <a:prstGeom prst="roundRect">
              <a:avLst>
                <a:gd name="adj" fmla="val 16667"/>
              </a:avLst>
            </a:prstGeom>
            <a:solidFill>
              <a:srgbClr val="ABD5D1"/>
            </a:solidFill>
            <a:ln>
              <a:noFill/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31" name="矩形 73"/>
            <p:cNvSpPr>
              <a:spLocks noChangeArrowheads="1"/>
            </p:cNvSpPr>
            <p:nvPr/>
          </p:nvSpPr>
          <p:spPr bwMode="auto">
            <a:xfrm>
              <a:off x="620206" y="-69472"/>
              <a:ext cx="3207139" cy="519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ru-RU" sz="1200" b="1" noProof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Содействие участию населения в осуществлении местного самоуправления</a:t>
              </a:r>
              <a:endPara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132" name="圆角矩形 10"/>
          <p:cNvSpPr>
            <a:spLocks noChangeArrowheads="1"/>
          </p:cNvSpPr>
          <p:nvPr/>
        </p:nvSpPr>
        <p:spPr bwMode="auto">
          <a:xfrm>
            <a:off x="2266677" y="6026659"/>
            <a:ext cx="843610" cy="362006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0,97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  <a:sym typeface="+mn-lt"/>
            </a:endParaRPr>
          </a:p>
        </p:txBody>
      </p:sp>
      <p:grpSp>
        <p:nvGrpSpPr>
          <p:cNvPr id="16" name="组合 48"/>
          <p:cNvGrpSpPr>
            <a:grpSpLocks/>
          </p:cNvGrpSpPr>
          <p:nvPr/>
        </p:nvGrpSpPr>
        <p:grpSpPr bwMode="auto">
          <a:xfrm>
            <a:off x="2431007" y="6431869"/>
            <a:ext cx="4974810" cy="366402"/>
            <a:chOff x="0" y="0"/>
            <a:chExt cx="3793656" cy="412624"/>
          </a:xfrm>
        </p:grpSpPr>
        <p:sp>
          <p:nvSpPr>
            <p:cNvPr id="57" name="圆角矩形 72"/>
            <p:cNvSpPr>
              <a:spLocks noChangeArrowheads="1"/>
            </p:cNvSpPr>
            <p:nvPr/>
          </p:nvSpPr>
          <p:spPr bwMode="auto">
            <a:xfrm>
              <a:off x="0" y="0"/>
              <a:ext cx="3619555" cy="412624"/>
            </a:xfrm>
            <a:prstGeom prst="roundRect">
              <a:avLst>
                <a:gd name="adj" fmla="val 16667"/>
              </a:avLst>
            </a:prstGeom>
            <a:solidFill>
              <a:srgbClr val="ABD5D1"/>
            </a:solidFill>
            <a:ln>
              <a:noFill/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58" name="矩形 73"/>
            <p:cNvSpPr>
              <a:spLocks noChangeArrowheads="1"/>
            </p:cNvSpPr>
            <p:nvPr/>
          </p:nvSpPr>
          <p:spPr bwMode="auto">
            <a:xfrm>
              <a:off x="586517" y="32575"/>
              <a:ext cx="3207139" cy="311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ru-RU" sz="1200" b="1" noProof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Содержание территорий по охране окружающей среды</a:t>
              </a:r>
              <a:endPara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59" name="圆角矩形 10"/>
          <p:cNvSpPr>
            <a:spLocks noChangeArrowheads="1"/>
          </p:cNvSpPr>
          <p:nvPr/>
        </p:nvSpPr>
        <p:spPr bwMode="auto">
          <a:xfrm>
            <a:off x="2431005" y="6431869"/>
            <a:ext cx="843610" cy="362006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0,68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  <a:sym typeface="+mn-lt"/>
            </a:endParaRPr>
          </a:p>
        </p:txBody>
      </p:sp>
      <p:sp>
        <p:nvSpPr>
          <p:cNvPr id="10245" name="AutoShape 5" descr="Директор направления «Городское хозяйство» Фонда «Институт экономики  города» И.В. Генцлер выступила модератором тематической площадки ОНФ «Жилье  и городская среда» | Институт экономики горо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7" name="AutoShape 7" descr="Директор направления «Городское хозяйство» Фонда «Институт экономики  города» И.В. Генцлер выступила модератором тематической площадки ОНФ «Жилье  и городская среда» | Институт экономики горо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40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8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200"/>
                            </p:stCondLst>
                            <p:childTnLst>
                              <p:par>
                                <p:cTn id="5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900"/>
                            </p:stCondLst>
                            <p:childTnLst>
                              <p:par>
                                <p:cTn id="6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600"/>
                            </p:stCondLst>
                            <p:childTnLst>
                              <p:par>
                                <p:cTn id="7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300"/>
                            </p:stCondLst>
                            <p:childTnLst>
                              <p:par>
                                <p:cTn id="8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700"/>
                            </p:stCondLst>
                            <p:childTnLst>
                              <p:par>
                                <p:cTn id="10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400"/>
                            </p:stCondLst>
                            <p:childTnLst>
                              <p:par>
                                <p:cTn id="10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bldLvl="0" animBg="1" autoUpdateAnimBg="0"/>
      <p:bldP spid="55" grpId="0" bldLvl="0" animBg="1" autoUpdateAnimBg="0"/>
      <p:bldP spid="73" grpId="0" bldLvl="0" animBg="1" autoUpdateAnimBg="0"/>
      <p:bldP spid="77" grpId="0" bldLvl="0" animBg="1" autoUpdateAnimBg="0"/>
      <p:bldP spid="81" grpId="0" bldLvl="0" animBg="1" autoUpdateAnimBg="0"/>
      <p:bldP spid="105" grpId="0" bldLvl="0" animBg="1" autoUpdateAnimBg="0"/>
      <p:bldP spid="116" grpId="0" bldLvl="0" animBg="1" autoUpdateAnimBg="0"/>
      <p:bldP spid="120" grpId="0" bldLvl="0" animBg="1" autoUpdateAnimBg="0"/>
      <p:bldP spid="124" grpId="0" bldLvl="0" animBg="1" autoUpdateAnimBg="0"/>
      <p:bldP spid="128" grpId="0" bldLvl="0" animBg="1" autoUpdateAnimBg="0"/>
      <p:bldP spid="132" grpId="0" bldLvl="0" animBg="1" autoUpdateAnimBg="0"/>
      <p:bldP spid="59" grpId="0" bldLvl="0" animBg="1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sun9-60.userapi.com/impg/a-aJTClM7T_Vt7uCSm1aLZ1K5UwkaD9m1P8QzQ/YwDfGSHPY-4.jpg?size=2560x1707&amp;quality=95&amp;sign=9b0c44eabecc657cd7d923c581e0c1bc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0097" y="4337222"/>
            <a:ext cx="3113903" cy="2520778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238092" y="362466"/>
            <a:ext cx="7642297" cy="1005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Направление поддержки ЖКХ</a:t>
            </a: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36692" y="0"/>
            <a:ext cx="8073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№35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6529319" y="1548714"/>
            <a:ext cx="1720043" cy="49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71,5</a:t>
            </a:r>
            <a:endParaRPr lang="ru-RU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76"/>
          <p:cNvSpPr txBox="1">
            <a:spLocks noChangeArrowheads="1"/>
          </p:cNvSpPr>
          <p:nvPr/>
        </p:nvSpPr>
        <p:spPr bwMode="auto">
          <a:xfrm>
            <a:off x="8138952" y="716692"/>
            <a:ext cx="1005048" cy="351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https://sun9-77.userapi.com/impg/xdsjS_bV1cYcqxj0tEV2-AfXCYazMW7FAOFZSg/BoKZ6Co_2t8.jpg?size=2560x1707&amp;quality=95&amp;sign=b99b30a9a62db8107d349210296aa4ec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8378" y="1804086"/>
            <a:ext cx="2965621" cy="2640423"/>
          </a:xfrm>
          <a:prstGeom prst="rect">
            <a:avLst/>
          </a:prstGeom>
          <a:noFill/>
          <a:effectLst>
            <a:softEdge rad="317500"/>
          </a:effectLst>
        </p:spPr>
      </p:pic>
      <p:graphicFrame>
        <p:nvGraphicFramePr>
          <p:cNvPr id="11" name="Диаграмма 10"/>
          <p:cNvGraphicFramePr/>
          <p:nvPr/>
        </p:nvGraphicFramePr>
        <p:xfrm>
          <a:off x="-131805" y="1210190"/>
          <a:ext cx="9010649" cy="6381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sun9-31.userapi.com/impg/BiNIl6oikZQ5rSe31Ekx_DVvziV3wxS2ytoRxw/0uTe4xZrJCs.jpg?size=807x599&amp;quality=95&amp;sign=150d173a3b5df1b826d35eb9f13cfe13&amp;c_uniq_tag=5OcpuVBdeRjQKU8heyWjKH8glEmaVVD1I2FhS3GjOFg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6079" y="1270058"/>
            <a:ext cx="2392339" cy="177572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052" name="Picture 4" descr="https://sun9-13.userapi.com/impg/fL-r9xxwNqTK4KuP363lAyOIa9C2MFfASgsUfw/7AXGapJ3Z6I.jpg?size=807x605&amp;quality=95&amp;sign=edfff793bd1af8cc3a7455ae50ec3031&amp;c_uniq_tag=bfhF3jAFPBCqReZIO5B7VkER7rmUau18kMluMyTPdJA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1428" y="2594310"/>
            <a:ext cx="2413686" cy="1809517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067" name="Picture 19" descr="https://sun9-45.userapi.com/impg/wtBzvdBDMVD4Py9we9CJ1CzTVwxLJ4UM6eXjFw/mR8VMCs8cZk.jpg?size=1280x960&amp;quality=96&amp;sign=0d9b260b8b5a2dea0f5c37e711ab0a96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1633" y="4791454"/>
            <a:ext cx="2638561" cy="210476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8" name="Picture 10" descr="https://sun9-51.userapi.com/impg/Lna3p0ALQiKWiJ6YQZjPGvaSQswlBlcYnpjXxA/WTQhhf3b-rA.jpg?size=2560x1707&amp;quality=95&amp;sign=84da4b80e566b264768f5ec0f5aaa7d4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1406" y="5351732"/>
            <a:ext cx="2656172" cy="148693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6008" y="2704811"/>
            <a:ext cx="2866768" cy="181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2971" y="867978"/>
            <a:ext cx="2224217" cy="222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119" name="Прямоугольник 118"/>
          <p:cNvSpPr/>
          <p:nvPr/>
        </p:nvSpPr>
        <p:spPr>
          <a:xfrm>
            <a:off x="2092449" y="641177"/>
            <a:ext cx="603287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Поддержка инициатив жителей города</a:t>
            </a:r>
            <a:endParaRPr lang="ru-RU" sz="2600" dirty="0"/>
          </a:p>
        </p:txBody>
      </p:sp>
      <p:grpSp>
        <p:nvGrpSpPr>
          <p:cNvPr id="43" name="Group 3">
            <a:extLst>
              <a:ext uri="{FF2B5EF4-FFF2-40B4-BE49-F238E27FC236}">
                <a16:creationId xmlns:a16="http://schemas.microsoft.com/office/drawing/2014/main" xmlns="" id="{E6EB9D84-AB65-F749-9CF5-98E05A5AAE14}"/>
              </a:ext>
            </a:extLst>
          </p:cNvPr>
          <p:cNvGrpSpPr/>
          <p:nvPr/>
        </p:nvGrpSpPr>
        <p:grpSpPr>
          <a:xfrm>
            <a:off x="1944130" y="1614616"/>
            <a:ext cx="5240398" cy="4584510"/>
            <a:chOff x="5522811" y="1307259"/>
            <a:chExt cx="4859337" cy="4820180"/>
          </a:xfrm>
          <a:solidFill>
            <a:schemeClr val="accent1"/>
          </a:solidFill>
        </p:grpSpPr>
        <p:sp>
          <p:nvSpPr>
            <p:cNvPr id="44" name="Freeform 217">
              <a:extLst>
                <a:ext uri="{FF2B5EF4-FFF2-40B4-BE49-F238E27FC236}">
                  <a16:creationId xmlns:a16="http://schemas.microsoft.com/office/drawing/2014/main" xmlns="" id="{8C6BC0FD-7D9E-C946-A3D5-F50918B5BDEA}"/>
                </a:ext>
              </a:extLst>
            </p:cNvPr>
            <p:cNvSpPr/>
            <p:nvPr/>
          </p:nvSpPr>
          <p:spPr bwMode="auto">
            <a:xfrm>
              <a:off x="5522811" y="1828042"/>
              <a:ext cx="3034638" cy="2764457"/>
            </a:xfrm>
            <a:custGeom>
              <a:avLst/>
              <a:gdLst>
                <a:gd name="T0" fmla="*/ 303 w 326"/>
                <a:gd name="T1" fmla="*/ 135 h 297"/>
                <a:gd name="T2" fmla="*/ 233 w 326"/>
                <a:gd name="T3" fmla="*/ 267 h 297"/>
                <a:gd name="T4" fmla="*/ 71 w 326"/>
                <a:gd name="T5" fmla="*/ 262 h 297"/>
                <a:gd name="T6" fmla="*/ 29 w 326"/>
                <a:gd name="T7" fmla="*/ 109 h 297"/>
                <a:gd name="T8" fmla="*/ 177 w 326"/>
                <a:gd name="T9" fmla="*/ 14 h 297"/>
                <a:gd name="T10" fmla="*/ 303 w 326"/>
                <a:gd name="T11" fmla="*/ 135 h 297"/>
                <a:gd name="T12" fmla="*/ 310 w 326"/>
                <a:gd name="T13" fmla="*/ 133 h 297"/>
                <a:gd name="T14" fmla="*/ 196 w 326"/>
                <a:gd name="T15" fmla="*/ 9 h 297"/>
                <a:gd name="T16" fmla="*/ 31 w 326"/>
                <a:gd name="T17" fmla="*/ 91 h 297"/>
                <a:gd name="T18" fmla="*/ 50 w 326"/>
                <a:gd name="T19" fmla="*/ 254 h 297"/>
                <a:gd name="T20" fmla="*/ 220 w 326"/>
                <a:gd name="T21" fmla="*/ 279 h 297"/>
                <a:gd name="T22" fmla="*/ 310 w 326"/>
                <a:gd name="T23" fmla="*/ 133 h 297"/>
                <a:gd name="T24" fmla="*/ 303 w 326"/>
                <a:gd name="T25" fmla="*/ 135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6" h="297">
                  <a:moveTo>
                    <a:pt x="303" y="135"/>
                  </a:moveTo>
                  <a:cubicBezTo>
                    <a:pt x="318" y="195"/>
                    <a:pt x="288" y="244"/>
                    <a:pt x="233" y="267"/>
                  </a:cubicBezTo>
                  <a:cubicBezTo>
                    <a:pt x="183" y="288"/>
                    <a:pt x="118" y="292"/>
                    <a:pt x="71" y="262"/>
                  </a:cubicBezTo>
                  <a:cubicBezTo>
                    <a:pt x="21" y="230"/>
                    <a:pt x="4" y="162"/>
                    <a:pt x="29" y="109"/>
                  </a:cubicBezTo>
                  <a:cubicBezTo>
                    <a:pt x="55" y="54"/>
                    <a:pt x="117" y="14"/>
                    <a:pt x="177" y="14"/>
                  </a:cubicBezTo>
                  <a:cubicBezTo>
                    <a:pt x="247" y="14"/>
                    <a:pt x="287" y="74"/>
                    <a:pt x="303" y="135"/>
                  </a:cubicBezTo>
                  <a:cubicBezTo>
                    <a:pt x="304" y="139"/>
                    <a:pt x="311" y="137"/>
                    <a:pt x="310" y="133"/>
                  </a:cubicBezTo>
                  <a:cubicBezTo>
                    <a:pt x="294" y="77"/>
                    <a:pt x="259" y="18"/>
                    <a:pt x="196" y="9"/>
                  </a:cubicBezTo>
                  <a:cubicBezTo>
                    <a:pt x="133" y="0"/>
                    <a:pt x="64" y="38"/>
                    <a:pt x="31" y="91"/>
                  </a:cubicBezTo>
                  <a:cubicBezTo>
                    <a:pt x="0" y="143"/>
                    <a:pt x="5" y="212"/>
                    <a:pt x="50" y="254"/>
                  </a:cubicBezTo>
                  <a:cubicBezTo>
                    <a:pt x="96" y="296"/>
                    <a:pt x="165" y="297"/>
                    <a:pt x="220" y="279"/>
                  </a:cubicBezTo>
                  <a:cubicBezTo>
                    <a:pt x="286" y="257"/>
                    <a:pt x="326" y="203"/>
                    <a:pt x="310" y="133"/>
                  </a:cubicBezTo>
                  <a:cubicBezTo>
                    <a:pt x="309" y="129"/>
                    <a:pt x="302" y="131"/>
                    <a:pt x="303" y="135"/>
                  </a:cubicBezTo>
                </a:path>
              </a:pathLst>
            </a:custGeom>
            <a:solidFill>
              <a:srgbClr val="CB6F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cs typeface="+mn-ea"/>
                <a:sym typeface="+mn-lt"/>
              </a:endParaRPr>
            </a:p>
          </p:txBody>
        </p:sp>
        <p:sp>
          <p:nvSpPr>
            <p:cNvPr id="45" name="Freeform 218">
              <a:extLst>
                <a:ext uri="{FF2B5EF4-FFF2-40B4-BE49-F238E27FC236}">
                  <a16:creationId xmlns:a16="http://schemas.microsoft.com/office/drawing/2014/main" xmlns="" id="{CDBAD8E6-D95D-9245-9315-968347A0DF1E}"/>
                </a:ext>
              </a:extLst>
            </p:cNvPr>
            <p:cNvSpPr/>
            <p:nvPr/>
          </p:nvSpPr>
          <p:spPr bwMode="auto">
            <a:xfrm>
              <a:off x="6834558" y="3147620"/>
              <a:ext cx="3210843" cy="2979819"/>
            </a:xfrm>
            <a:custGeom>
              <a:avLst/>
              <a:gdLst>
                <a:gd name="T0" fmla="*/ 314 w 345"/>
                <a:gd name="T1" fmla="*/ 136 h 320"/>
                <a:gd name="T2" fmla="*/ 75 w 345"/>
                <a:gd name="T3" fmla="*/ 266 h 320"/>
                <a:gd name="T4" fmla="*/ 32 w 345"/>
                <a:gd name="T5" fmla="*/ 109 h 320"/>
                <a:gd name="T6" fmla="*/ 186 w 345"/>
                <a:gd name="T7" fmla="*/ 16 h 320"/>
                <a:gd name="T8" fmla="*/ 314 w 345"/>
                <a:gd name="T9" fmla="*/ 136 h 320"/>
                <a:gd name="T10" fmla="*/ 320 w 345"/>
                <a:gd name="T11" fmla="*/ 134 h 320"/>
                <a:gd name="T12" fmla="*/ 208 w 345"/>
                <a:gd name="T13" fmla="*/ 11 h 320"/>
                <a:gd name="T14" fmla="*/ 34 w 345"/>
                <a:gd name="T15" fmla="*/ 91 h 320"/>
                <a:gd name="T16" fmla="*/ 52 w 345"/>
                <a:gd name="T17" fmla="*/ 257 h 320"/>
                <a:gd name="T18" fmla="*/ 231 w 345"/>
                <a:gd name="T19" fmla="*/ 279 h 320"/>
                <a:gd name="T20" fmla="*/ 320 w 345"/>
                <a:gd name="T21" fmla="*/ 134 h 320"/>
                <a:gd name="T22" fmla="*/ 314 w 345"/>
                <a:gd name="T23" fmla="*/ 136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5" h="320">
                  <a:moveTo>
                    <a:pt x="314" y="136"/>
                  </a:moveTo>
                  <a:cubicBezTo>
                    <a:pt x="345" y="263"/>
                    <a:pt x="167" y="320"/>
                    <a:pt x="75" y="266"/>
                  </a:cubicBezTo>
                  <a:cubicBezTo>
                    <a:pt x="21" y="234"/>
                    <a:pt x="3" y="164"/>
                    <a:pt x="32" y="109"/>
                  </a:cubicBezTo>
                  <a:cubicBezTo>
                    <a:pt x="60" y="53"/>
                    <a:pt x="124" y="15"/>
                    <a:pt x="186" y="16"/>
                  </a:cubicBezTo>
                  <a:cubicBezTo>
                    <a:pt x="256" y="16"/>
                    <a:pt x="297" y="74"/>
                    <a:pt x="314" y="136"/>
                  </a:cubicBezTo>
                  <a:cubicBezTo>
                    <a:pt x="315" y="140"/>
                    <a:pt x="321" y="138"/>
                    <a:pt x="320" y="134"/>
                  </a:cubicBezTo>
                  <a:cubicBezTo>
                    <a:pt x="305" y="78"/>
                    <a:pt x="270" y="22"/>
                    <a:pt x="208" y="11"/>
                  </a:cubicBezTo>
                  <a:cubicBezTo>
                    <a:pt x="142" y="0"/>
                    <a:pt x="70" y="37"/>
                    <a:pt x="34" y="91"/>
                  </a:cubicBezTo>
                  <a:cubicBezTo>
                    <a:pt x="0" y="143"/>
                    <a:pt x="4" y="214"/>
                    <a:pt x="52" y="257"/>
                  </a:cubicBezTo>
                  <a:cubicBezTo>
                    <a:pt x="100" y="300"/>
                    <a:pt x="174" y="299"/>
                    <a:pt x="231" y="279"/>
                  </a:cubicBezTo>
                  <a:cubicBezTo>
                    <a:pt x="296" y="256"/>
                    <a:pt x="337" y="204"/>
                    <a:pt x="320" y="134"/>
                  </a:cubicBezTo>
                  <a:cubicBezTo>
                    <a:pt x="319" y="130"/>
                    <a:pt x="313" y="132"/>
                    <a:pt x="314" y="136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cs typeface="+mn-ea"/>
                <a:sym typeface="+mn-lt"/>
              </a:endParaRPr>
            </a:p>
          </p:txBody>
        </p:sp>
        <p:sp>
          <p:nvSpPr>
            <p:cNvPr id="46" name="Freeform 219">
              <a:extLst>
                <a:ext uri="{FF2B5EF4-FFF2-40B4-BE49-F238E27FC236}">
                  <a16:creationId xmlns:a16="http://schemas.microsoft.com/office/drawing/2014/main" xmlns="" id="{245B537F-E570-C244-9C8A-D3D2605469B6}"/>
                </a:ext>
              </a:extLst>
            </p:cNvPr>
            <p:cNvSpPr/>
            <p:nvPr/>
          </p:nvSpPr>
          <p:spPr bwMode="auto">
            <a:xfrm>
              <a:off x="7002931" y="1307259"/>
              <a:ext cx="3379217" cy="3030722"/>
            </a:xfrm>
            <a:custGeom>
              <a:avLst/>
              <a:gdLst>
                <a:gd name="T0" fmla="*/ 93 w 363"/>
                <a:gd name="T1" fmla="*/ 252 h 326"/>
                <a:gd name="T2" fmla="*/ 253 w 363"/>
                <a:gd name="T3" fmla="*/ 20 h 326"/>
                <a:gd name="T4" fmla="*/ 352 w 363"/>
                <a:gd name="T5" fmla="*/ 126 h 326"/>
                <a:gd name="T6" fmla="*/ 285 w 363"/>
                <a:gd name="T7" fmla="*/ 267 h 326"/>
                <a:gd name="T8" fmla="*/ 186 w 363"/>
                <a:gd name="T9" fmla="*/ 302 h 326"/>
                <a:gd name="T10" fmla="*/ 93 w 363"/>
                <a:gd name="T11" fmla="*/ 252 h 326"/>
                <a:gd name="T12" fmla="*/ 88 w 363"/>
                <a:gd name="T13" fmla="*/ 257 h 326"/>
                <a:gd name="T14" fmla="*/ 260 w 363"/>
                <a:gd name="T15" fmla="*/ 292 h 326"/>
                <a:gd name="T16" fmla="*/ 358 w 363"/>
                <a:gd name="T17" fmla="*/ 141 h 326"/>
                <a:gd name="T18" fmla="*/ 277 w 363"/>
                <a:gd name="T19" fmla="*/ 17 h 326"/>
                <a:gd name="T20" fmla="*/ 107 w 363"/>
                <a:gd name="T21" fmla="*/ 82 h 326"/>
                <a:gd name="T22" fmla="*/ 88 w 363"/>
                <a:gd name="T23" fmla="*/ 257 h 326"/>
                <a:gd name="T24" fmla="*/ 93 w 363"/>
                <a:gd name="T25" fmla="*/ 252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3" h="326">
                  <a:moveTo>
                    <a:pt x="93" y="252"/>
                  </a:moveTo>
                  <a:cubicBezTo>
                    <a:pt x="0" y="157"/>
                    <a:pt x="150" y="14"/>
                    <a:pt x="253" y="20"/>
                  </a:cubicBezTo>
                  <a:cubicBezTo>
                    <a:pt x="309" y="24"/>
                    <a:pt x="351" y="70"/>
                    <a:pt x="352" y="126"/>
                  </a:cubicBezTo>
                  <a:cubicBezTo>
                    <a:pt x="353" y="179"/>
                    <a:pt x="325" y="233"/>
                    <a:pt x="285" y="267"/>
                  </a:cubicBezTo>
                  <a:cubicBezTo>
                    <a:pt x="257" y="291"/>
                    <a:pt x="223" y="306"/>
                    <a:pt x="186" y="302"/>
                  </a:cubicBezTo>
                  <a:cubicBezTo>
                    <a:pt x="150" y="298"/>
                    <a:pt x="119" y="277"/>
                    <a:pt x="93" y="252"/>
                  </a:cubicBezTo>
                  <a:cubicBezTo>
                    <a:pt x="90" y="250"/>
                    <a:pt x="85" y="254"/>
                    <a:pt x="88" y="257"/>
                  </a:cubicBezTo>
                  <a:cubicBezTo>
                    <a:pt x="135" y="302"/>
                    <a:pt x="200" y="326"/>
                    <a:pt x="260" y="292"/>
                  </a:cubicBezTo>
                  <a:cubicBezTo>
                    <a:pt x="314" y="262"/>
                    <a:pt x="353" y="202"/>
                    <a:pt x="358" y="141"/>
                  </a:cubicBezTo>
                  <a:cubicBezTo>
                    <a:pt x="363" y="86"/>
                    <a:pt x="332" y="33"/>
                    <a:pt x="277" y="17"/>
                  </a:cubicBezTo>
                  <a:cubicBezTo>
                    <a:pt x="214" y="0"/>
                    <a:pt x="149" y="38"/>
                    <a:pt x="107" y="82"/>
                  </a:cubicBezTo>
                  <a:cubicBezTo>
                    <a:pt x="59" y="131"/>
                    <a:pt x="35" y="202"/>
                    <a:pt x="88" y="257"/>
                  </a:cubicBezTo>
                  <a:cubicBezTo>
                    <a:pt x="91" y="260"/>
                    <a:pt x="96" y="255"/>
                    <a:pt x="93" y="252"/>
                  </a:cubicBezTo>
                </a:path>
              </a:pathLst>
            </a:custGeom>
            <a:solidFill>
              <a:srgbClr val="8F8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cs typeface="+mn-ea"/>
                <a:sym typeface="+mn-lt"/>
              </a:endParaRPr>
            </a:p>
          </p:txBody>
        </p:sp>
        <p:sp>
          <p:nvSpPr>
            <p:cNvPr id="47" name="Freeform 220">
              <a:extLst>
                <a:ext uri="{FF2B5EF4-FFF2-40B4-BE49-F238E27FC236}">
                  <a16:creationId xmlns:a16="http://schemas.microsoft.com/office/drawing/2014/main" xmlns="" id="{674E58A7-3332-824A-AB88-03FD3FD7E466}"/>
                </a:ext>
              </a:extLst>
            </p:cNvPr>
            <p:cNvSpPr/>
            <p:nvPr/>
          </p:nvSpPr>
          <p:spPr bwMode="auto">
            <a:xfrm>
              <a:off x="7598112" y="2321415"/>
              <a:ext cx="446386" cy="418976"/>
            </a:xfrm>
            <a:custGeom>
              <a:avLst/>
              <a:gdLst>
                <a:gd name="T0" fmla="*/ 3 w 48"/>
                <a:gd name="T1" fmla="*/ 44 h 45"/>
                <a:gd name="T2" fmla="*/ 47 w 48"/>
                <a:gd name="T3" fmla="*/ 3 h 45"/>
                <a:gd name="T4" fmla="*/ 46 w 48"/>
                <a:gd name="T5" fmla="*/ 1 h 45"/>
                <a:gd name="T6" fmla="*/ 1 w 48"/>
                <a:gd name="T7" fmla="*/ 42 h 45"/>
                <a:gd name="T8" fmla="*/ 3 w 48"/>
                <a:gd name="T9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5">
                  <a:moveTo>
                    <a:pt x="3" y="44"/>
                  </a:moveTo>
                  <a:cubicBezTo>
                    <a:pt x="17" y="30"/>
                    <a:pt x="33" y="17"/>
                    <a:pt x="47" y="3"/>
                  </a:cubicBezTo>
                  <a:cubicBezTo>
                    <a:pt x="48" y="2"/>
                    <a:pt x="47" y="0"/>
                    <a:pt x="46" y="1"/>
                  </a:cubicBezTo>
                  <a:cubicBezTo>
                    <a:pt x="31" y="14"/>
                    <a:pt x="15" y="28"/>
                    <a:pt x="1" y="42"/>
                  </a:cubicBezTo>
                  <a:cubicBezTo>
                    <a:pt x="0" y="43"/>
                    <a:pt x="2" y="45"/>
                    <a:pt x="3" y="4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cs typeface="+mn-ea"/>
                <a:sym typeface="+mn-lt"/>
              </a:endParaRPr>
            </a:p>
          </p:txBody>
        </p:sp>
        <p:sp>
          <p:nvSpPr>
            <p:cNvPr id="48" name="Freeform 221">
              <a:extLst>
                <a:ext uri="{FF2B5EF4-FFF2-40B4-BE49-F238E27FC236}">
                  <a16:creationId xmlns:a16="http://schemas.microsoft.com/office/drawing/2014/main" xmlns="" id="{753B0F0A-C729-2847-BFB1-E0B9919A6003}"/>
                </a:ext>
              </a:extLst>
            </p:cNvPr>
            <p:cNvSpPr/>
            <p:nvPr/>
          </p:nvSpPr>
          <p:spPr bwMode="auto">
            <a:xfrm>
              <a:off x="7570702" y="2442801"/>
              <a:ext cx="540361" cy="481626"/>
            </a:xfrm>
            <a:custGeom>
              <a:avLst/>
              <a:gdLst>
                <a:gd name="T0" fmla="*/ 3 w 58"/>
                <a:gd name="T1" fmla="*/ 51 h 52"/>
                <a:gd name="T2" fmla="*/ 57 w 58"/>
                <a:gd name="T3" fmla="*/ 2 h 52"/>
                <a:gd name="T4" fmla="*/ 55 w 58"/>
                <a:gd name="T5" fmla="*/ 1 h 52"/>
                <a:gd name="T6" fmla="*/ 1 w 58"/>
                <a:gd name="T7" fmla="*/ 49 h 52"/>
                <a:gd name="T8" fmla="*/ 3 w 58"/>
                <a:gd name="T9" fmla="*/ 5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2">
                  <a:moveTo>
                    <a:pt x="3" y="51"/>
                  </a:moveTo>
                  <a:cubicBezTo>
                    <a:pt x="21" y="35"/>
                    <a:pt x="39" y="19"/>
                    <a:pt x="57" y="2"/>
                  </a:cubicBezTo>
                  <a:cubicBezTo>
                    <a:pt x="58" y="1"/>
                    <a:pt x="56" y="0"/>
                    <a:pt x="55" y="1"/>
                  </a:cubicBezTo>
                  <a:cubicBezTo>
                    <a:pt x="36" y="16"/>
                    <a:pt x="19" y="33"/>
                    <a:pt x="1" y="49"/>
                  </a:cubicBezTo>
                  <a:cubicBezTo>
                    <a:pt x="0" y="50"/>
                    <a:pt x="1" y="52"/>
                    <a:pt x="3" y="5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cs typeface="+mn-ea"/>
                <a:sym typeface="+mn-lt"/>
              </a:endParaRPr>
            </a:p>
          </p:txBody>
        </p:sp>
        <p:sp>
          <p:nvSpPr>
            <p:cNvPr id="49" name="Freeform 222">
              <a:extLst>
                <a:ext uri="{FF2B5EF4-FFF2-40B4-BE49-F238E27FC236}">
                  <a16:creationId xmlns:a16="http://schemas.microsoft.com/office/drawing/2014/main" xmlns="" id="{28C3B0FD-FF30-B249-A910-8596FD45AA4D}"/>
                </a:ext>
              </a:extLst>
            </p:cNvPr>
            <p:cNvSpPr/>
            <p:nvPr/>
          </p:nvSpPr>
          <p:spPr bwMode="auto">
            <a:xfrm>
              <a:off x="7551124" y="2583765"/>
              <a:ext cx="642169" cy="528614"/>
            </a:xfrm>
            <a:custGeom>
              <a:avLst/>
              <a:gdLst>
                <a:gd name="T0" fmla="*/ 3 w 69"/>
                <a:gd name="T1" fmla="*/ 56 h 57"/>
                <a:gd name="T2" fmla="*/ 68 w 69"/>
                <a:gd name="T3" fmla="*/ 3 h 57"/>
                <a:gd name="T4" fmla="*/ 67 w 69"/>
                <a:gd name="T5" fmla="*/ 1 h 57"/>
                <a:gd name="T6" fmla="*/ 1 w 69"/>
                <a:gd name="T7" fmla="*/ 54 h 57"/>
                <a:gd name="T8" fmla="*/ 3 w 69"/>
                <a:gd name="T9" fmla="*/ 5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57">
                  <a:moveTo>
                    <a:pt x="3" y="56"/>
                  </a:moveTo>
                  <a:cubicBezTo>
                    <a:pt x="23" y="36"/>
                    <a:pt x="45" y="19"/>
                    <a:pt x="68" y="3"/>
                  </a:cubicBezTo>
                  <a:cubicBezTo>
                    <a:pt x="69" y="2"/>
                    <a:pt x="68" y="0"/>
                    <a:pt x="67" y="1"/>
                  </a:cubicBezTo>
                  <a:cubicBezTo>
                    <a:pt x="43" y="16"/>
                    <a:pt x="21" y="34"/>
                    <a:pt x="1" y="54"/>
                  </a:cubicBezTo>
                  <a:cubicBezTo>
                    <a:pt x="0" y="55"/>
                    <a:pt x="2" y="57"/>
                    <a:pt x="3" y="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cs typeface="+mn-ea"/>
                <a:sym typeface="+mn-lt"/>
              </a:endParaRPr>
            </a:p>
          </p:txBody>
        </p:sp>
        <p:sp>
          <p:nvSpPr>
            <p:cNvPr id="50" name="Freeform 223">
              <a:extLst>
                <a:ext uri="{FF2B5EF4-FFF2-40B4-BE49-F238E27FC236}">
                  <a16:creationId xmlns:a16="http://schemas.microsoft.com/office/drawing/2014/main" xmlns="" id="{3C2E9C6E-CA1B-1A4D-8104-BD3C00286427}"/>
                </a:ext>
              </a:extLst>
            </p:cNvPr>
            <p:cNvSpPr/>
            <p:nvPr/>
          </p:nvSpPr>
          <p:spPr bwMode="auto">
            <a:xfrm>
              <a:off x="7570702" y="2712982"/>
              <a:ext cx="696988" cy="528614"/>
            </a:xfrm>
            <a:custGeom>
              <a:avLst/>
              <a:gdLst>
                <a:gd name="T0" fmla="*/ 3 w 75"/>
                <a:gd name="T1" fmla="*/ 56 h 57"/>
                <a:gd name="T2" fmla="*/ 74 w 75"/>
                <a:gd name="T3" fmla="*/ 3 h 57"/>
                <a:gd name="T4" fmla="*/ 73 w 75"/>
                <a:gd name="T5" fmla="*/ 1 h 57"/>
                <a:gd name="T6" fmla="*/ 2 w 75"/>
                <a:gd name="T7" fmla="*/ 55 h 57"/>
                <a:gd name="T8" fmla="*/ 3 w 75"/>
                <a:gd name="T9" fmla="*/ 5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57">
                  <a:moveTo>
                    <a:pt x="3" y="56"/>
                  </a:moveTo>
                  <a:cubicBezTo>
                    <a:pt x="26" y="37"/>
                    <a:pt x="50" y="20"/>
                    <a:pt x="74" y="3"/>
                  </a:cubicBezTo>
                  <a:cubicBezTo>
                    <a:pt x="75" y="2"/>
                    <a:pt x="74" y="0"/>
                    <a:pt x="73" y="1"/>
                  </a:cubicBezTo>
                  <a:cubicBezTo>
                    <a:pt x="48" y="16"/>
                    <a:pt x="24" y="35"/>
                    <a:pt x="2" y="55"/>
                  </a:cubicBezTo>
                  <a:cubicBezTo>
                    <a:pt x="0" y="56"/>
                    <a:pt x="2" y="57"/>
                    <a:pt x="3" y="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cs typeface="+mn-ea"/>
                <a:sym typeface="+mn-lt"/>
              </a:endParaRPr>
            </a:p>
          </p:txBody>
        </p:sp>
        <p:sp>
          <p:nvSpPr>
            <p:cNvPr id="51" name="Freeform 224">
              <a:extLst>
                <a:ext uri="{FF2B5EF4-FFF2-40B4-BE49-F238E27FC236}">
                  <a16:creationId xmlns:a16="http://schemas.microsoft.com/office/drawing/2014/main" xmlns="" id="{8EF362E1-B736-064F-BA3A-DBC5FDF90F15}"/>
                </a:ext>
              </a:extLst>
            </p:cNvPr>
            <p:cNvSpPr/>
            <p:nvPr/>
          </p:nvSpPr>
          <p:spPr bwMode="auto">
            <a:xfrm>
              <a:off x="7617690" y="2881355"/>
              <a:ext cx="716566" cy="481626"/>
            </a:xfrm>
            <a:custGeom>
              <a:avLst/>
              <a:gdLst>
                <a:gd name="T0" fmla="*/ 3 w 77"/>
                <a:gd name="T1" fmla="*/ 51 h 52"/>
                <a:gd name="T2" fmla="*/ 76 w 77"/>
                <a:gd name="T3" fmla="*/ 2 h 52"/>
                <a:gd name="T4" fmla="*/ 74 w 77"/>
                <a:gd name="T5" fmla="*/ 0 h 52"/>
                <a:gd name="T6" fmla="*/ 1 w 77"/>
                <a:gd name="T7" fmla="*/ 49 h 52"/>
                <a:gd name="T8" fmla="*/ 3 w 77"/>
                <a:gd name="T9" fmla="*/ 5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2">
                  <a:moveTo>
                    <a:pt x="3" y="51"/>
                  </a:moveTo>
                  <a:cubicBezTo>
                    <a:pt x="27" y="35"/>
                    <a:pt x="52" y="19"/>
                    <a:pt x="76" y="2"/>
                  </a:cubicBezTo>
                  <a:cubicBezTo>
                    <a:pt x="77" y="1"/>
                    <a:pt x="76" y="0"/>
                    <a:pt x="74" y="0"/>
                  </a:cubicBezTo>
                  <a:cubicBezTo>
                    <a:pt x="50" y="15"/>
                    <a:pt x="26" y="33"/>
                    <a:pt x="1" y="49"/>
                  </a:cubicBezTo>
                  <a:cubicBezTo>
                    <a:pt x="0" y="50"/>
                    <a:pt x="1" y="52"/>
                    <a:pt x="3" y="5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cs typeface="+mn-ea"/>
                <a:sym typeface="+mn-lt"/>
              </a:endParaRPr>
            </a:p>
          </p:txBody>
        </p:sp>
        <p:sp>
          <p:nvSpPr>
            <p:cNvPr id="52" name="Freeform 225">
              <a:extLst>
                <a:ext uri="{FF2B5EF4-FFF2-40B4-BE49-F238E27FC236}">
                  <a16:creationId xmlns:a16="http://schemas.microsoft.com/office/drawing/2014/main" xmlns="" id="{72E9269C-C23F-4A4C-AE42-D23D2FA31D80}"/>
                </a:ext>
              </a:extLst>
            </p:cNvPr>
            <p:cNvSpPr/>
            <p:nvPr/>
          </p:nvSpPr>
          <p:spPr bwMode="auto">
            <a:xfrm>
              <a:off x="7707751" y="3010572"/>
              <a:ext cx="673494" cy="473795"/>
            </a:xfrm>
            <a:custGeom>
              <a:avLst/>
              <a:gdLst>
                <a:gd name="T0" fmla="*/ 2 w 72"/>
                <a:gd name="T1" fmla="*/ 50 h 51"/>
                <a:gd name="T2" fmla="*/ 70 w 72"/>
                <a:gd name="T3" fmla="*/ 3 h 51"/>
                <a:gd name="T4" fmla="*/ 69 w 72"/>
                <a:gd name="T5" fmla="*/ 1 h 51"/>
                <a:gd name="T6" fmla="*/ 1 w 72"/>
                <a:gd name="T7" fmla="*/ 48 h 51"/>
                <a:gd name="T8" fmla="*/ 2 w 72"/>
                <a:gd name="T9" fmla="*/ 5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51">
                  <a:moveTo>
                    <a:pt x="2" y="50"/>
                  </a:moveTo>
                  <a:cubicBezTo>
                    <a:pt x="24" y="32"/>
                    <a:pt x="47" y="17"/>
                    <a:pt x="70" y="3"/>
                  </a:cubicBezTo>
                  <a:cubicBezTo>
                    <a:pt x="72" y="2"/>
                    <a:pt x="71" y="0"/>
                    <a:pt x="69" y="1"/>
                  </a:cubicBezTo>
                  <a:cubicBezTo>
                    <a:pt x="45" y="14"/>
                    <a:pt x="22" y="30"/>
                    <a:pt x="1" y="48"/>
                  </a:cubicBezTo>
                  <a:cubicBezTo>
                    <a:pt x="0" y="49"/>
                    <a:pt x="1" y="51"/>
                    <a:pt x="2" y="5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cs typeface="+mn-ea"/>
                <a:sym typeface="+mn-lt"/>
              </a:endParaRPr>
            </a:p>
          </p:txBody>
        </p:sp>
        <p:sp>
          <p:nvSpPr>
            <p:cNvPr id="53" name="Freeform 226">
              <a:extLst>
                <a:ext uri="{FF2B5EF4-FFF2-40B4-BE49-F238E27FC236}">
                  <a16:creationId xmlns:a16="http://schemas.microsoft.com/office/drawing/2014/main" xmlns="" id="{ACCCACD4-7E89-AE4F-8FC2-8968AA83EA0C}"/>
                </a:ext>
              </a:extLst>
            </p:cNvPr>
            <p:cNvSpPr/>
            <p:nvPr/>
          </p:nvSpPr>
          <p:spPr bwMode="auto">
            <a:xfrm>
              <a:off x="8173714" y="3120211"/>
              <a:ext cx="223193" cy="207530"/>
            </a:xfrm>
            <a:custGeom>
              <a:avLst/>
              <a:gdLst>
                <a:gd name="T0" fmla="*/ 3 w 24"/>
                <a:gd name="T1" fmla="*/ 21 h 22"/>
                <a:gd name="T2" fmla="*/ 23 w 24"/>
                <a:gd name="T3" fmla="*/ 2 h 22"/>
                <a:gd name="T4" fmla="*/ 22 w 24"/>
                <a:gd name="T5" fmla="*/ 1 h 22"/>
                <a:gd name="T6" fmla="*/ 1 w 24"/>
                <a:gd name="T7" fmla="*/ 19 h 22"/>
                <a:gd name="T8" fmla="*/ 3 w 24"/>
                <a:gd name="T9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2">
                  <a:moveTo>
                    <a:pt x="3" y="21"/>
                  </a:moveTo>
                  <a:cubicBezTo>
                    <a:pt x="10" y="16"/>
                    <a:pt x="16" y="8"/>
                    <a:pt x="23" y="2"/>
                  </a:cubicBezTo>
                  <a:cubicBezTo>
                    <a:pt x="24" y="2"/>
                    <a:pt x="23" y="0"/>
                    <a:pt x="22" y="1"/>
                  </a:cubicBezTo>
                  <a:cubicBezTo>
                    <a:pt x="14" y="6"/>
                    <a:pt x="9" y="14"/>
                    <a:pt x="1" y="19"/>
                  </a:cubicBezTo>
                  <a:cubicBezTo>
                    <a:pt x="0" y="20"/>
                    <a:pt x="1" y="22"/>
                    <a:pt x="3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cs typeface="+mn-ea"/>
                <a:sym typeface="+mn-lt"/>
              </a:endParaRPr>
            </a:p>
          </p:txBody>
        </p:sp>
        <p:sp>
          <p:nvSpPr>
            <p:cNvPr id="54" name="Freeform 227">
              <a:extLst>
                <a:ext uri="{FF2B5EF4-FFF2-40B4-BE49-F238E27FC236}">
                  <a16:creationId xmlns:a16="http://schemas.microsoft.com/office/drawing/2014/main" xmlns="" id="{524A2A05-F412-0D4E-9746-7163953916AD}"/>
                </a:ext>
              </a:extLst>
            </p:cNvPr>
            <p:cNvSpPr/>
            <p:nvPr/>
          </p:nvSpPr>
          <p:spPr bwMode="auto">
            <a:xfrm>
              <a:off x="7077329" y="4173524"/>
              <a:ext cx="46988" cy="325000"/>
            </a:xfrm>
            <a:custGeom>
              <a:avLst/>
              <a:gdLst>
                <a:gd name="T0" fmla="*/ 0 w 5"/>
                <a:gd name="T1" fmla="*/ 1 h 35"/>
                <a:gd name="T2" fmla="*/ 3 w 5"/>
                <a:gd name="T3" fmla="*/ 34 h 35"/>
                <a:gd name="T4" fmla="*/ 5 w 5"/>
                <a:gd name="T5" fmla="*/ 34 h 35"/>
                <a:gd name="T6" fmla="*/ 2 w 5"/>
                <a:gd name="T7" fmla="*/ 1 h 35"/>
                <a:gd name="T8" fmla="*/ 0 w 5"/>
                <a:gd name="T9" fmla="*/ 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5">
                  <a:moveTo>
                    <a:pt x="0" y="1"/>
                  </a:moveTo>
                  <a:cubicBezTo>
                    <a:pt x="0" y="12"/>
                    <a:pt x="1" y="23"/>
                    <a:pt x="3" y="34"/>
                  </a:cubicBezTo>
                  <a:cubicBezTo>
                    <a:pt x="3" y="35"/>
                    <a:pt x="5" y="35"/>
                    <a:pt x="5" y="34"/>
                  </a:cubicBezTo>
                  <a:cubicBezTo>
                    <a:pt x="5" y="23"/>
                    <a:pt x="4" y="11"/>
                    <a:pt x="2" y="1"/>
                  </a:cubicBezTo>
                  <a:cubicBezTo>
                    <a:pt x="2" y="0"/>
                    <a:pt x="0" y="0"/>
                    <a:pt x="0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cs typeface="+mn-ea"/>
                <a:sym typeface="+mn-lt"/>
              </a:endParaRPr>
            </a:p>
          </p:txBody>
        </p:sp>
        <p:sp>
          <p:nvSpPr>
            <p:cNvPr id="55" name="Freeform 228">
              <a:extLst>
                <a:ext uri="{FF2B5EF4-FFF2-40B4-BE49-F238E27FC236}">
                  <a16:creationId xmlns:a16="http://schemas.microsoft.com/office/drawing/2014/main" xmlns="" id="{3C701384-20FA-5D4E-9FE2-3CB1F8401137}"/>
                </a:ext>
              </a:extLst>
            </p:cNvPr>
            <p:cNvSpPr/>
            <p:nvPr/>
          </p:nvSpPr>
          <p:spPr bwMode="auto">
            <a:xfrm>
              <a:off x="7171305" y="4005150"/>
              <a:ext cx="54819" cy="493373"/>
            </a:xfrm>
            <a:custGeom>
              <a:avLst/>
              <a:gdLst>
                <a:gd name="T0" fmla="*/ 0 w 6"/>
                <a:gd name="T1" fmla="*/ 1 h 53"/>
                <a:gd name="T2" fmla="*/ 4 w 6"/>
                <a:gd name="T3" fmla="*/ 52 h 53"/>
                <a:gd name="T4" fmla="*/ 6 w 6"/>
                <a:gd name="T5" fmla="*/ 52 h 53"/>
                <a:gd name="T6" fmla="*/ 3 w 6"/>
                <a:gd name="T7" fmla="*/ 1 h 53"/>
                <a:gd name="T8" fmla="*/ 0 w 6"/>
                <a:gd name="T9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3">
                  <a:moveTo>
                    <a:pt x="0" y="1"/>
                  </a:moveTo>
                  <a:cubicBezTo>
                    <a:pt x="1" y="18"/>
                    <a:pt x="2" y="35"/>
                    <a:pt x="4" y="52"/>
                  </a:cubicBezTo>
                  <a:cubicBezTo>
                    <a:pt x="4" y="53"/>
                    <a:pt x="6" y="53"/>
                    <a:pt x="6" y="52"/>
                  </a:cubicBezTo>
                  <a:cubicBezTo>
                    <a:pt x="6" y="35"/>
                    <a:pt x="4" y="18"/>
                    <a:pt x="3" y="1"/>
                  </a:cubicBezTo>
                  <a:cubicBezTo>
                    <a:pt x="3" y="0"/>
                    <a:pt x="0" y="0"/>
                    <a:pt x="0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cs typeface="+mn-ea"/>
                <a:sym typeface="+mn-lt"/>
              </a:endParaRPr>
            </a:p>
          </p:txBody>
        </p:sp>
        <p:sp>
          <p:nvSpPr>
            <p:cNvPr id="56" name="Freeform 229">
              <a:extLst>
                <a:ext uri="{FF2B5EF4-FFF2-40B4-BE49-F238E27FC236}">
                  <a16:creationId xmlns:a16="http://schemas.microsoft.com/office/drawing/2014/main" xmlns="" id="{F9E4050F-17E4-7D45-B96B-3C6074ED37CA}"/>
                </a:ext>
              </a:extLst>
            </p:cNvPr>
            <p:cNvSpPr/>
            <p:nvPr/>
          </p:nvSpPr>
          <p:spPr bwMode="auto">
            <a:xfrm>
              <a:off x="7280943" y="3856355"/>
              <a:ext cx="74398" cy="603012"/>
            </a:xfrm>
            <a:custGeom>
              <a:avLst/>
              <a:gdLst>
                <a:gd name="T0" fmla="*/ 0 w 8"/>
                <a:gd name="T1" fmla="*/ 1 h 65"/>
                <a:gd name="T2" fmla="*/ 5 w 8"/>
                <a:gd name="T3" fmla="*/ 64 h 65"/>
                <a:gd name="T4" fmla="*/ 8 w 8"/>
                <a:gd name="T5" fmla="*/ 64 h 65"/>
                <a:gd name="T6" fmla="*/ 7 w 8"/>
                <a:gd name="T7" fmla="*/ 57 h 65"/>
                <a:gd name="T8" fmla="*/ 5 w 8"/>
                <a:gd name="T9" fmla="*/ 57 h 65"/>
                <a:gd name="T10" fmla="*/ 5 w 8"/>
                <a:gd name="T11" fmla="*/ 64 h 65"/>
                <a:gd name="T12" fmla="*/ 8 w 8"/>
                <a:gd name="T13" fmla="*/ 64 h 65"/>
                <a:gd name="T14" fmla="*/ 2 w 8"/>
                <a:gd name="T15" fmla="*/ 1 h 65"/>
                <a:gd name="T16" fmla="*/ 0 w 8"/>
                <a:gd name="T17" fmla="*/ 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65">
                  <a:moveTo>
                    <a:pt x="0" y="1"/>
                  </a:moveTo>
                  <a:cubicBezTo>
                    <a:pt x="1" y="22"/>
                    <a:pt x="3" y="43"/>
                    <a:pt x="5" y="64"/>
                  </a:cubicBezTo>
                  <a:cubicBezTo>
                    <a:pt x="5" y="65"/>
                    <a:pt x="8" y="65"/>
                    <a:pt x="8" y="64"/>
                  </a:cubicBezTo>
                  <a:cubicBezTo>
                    <a:pt x="8" y="62"/>
                    <a:pt x="8" y="60"/>
                    <a:pt x="7" y="57"/>
                  </a:cubicBezTo>
                  <a:cubicBezTo>
                    <a:pt x="7" y="56"/>
                    <a:pt x="5" y="56"/>
                    <a:pt x="5" y="57"/>
                  </a:cubicBezTo>
                  <a:cubicBezTo>
                    <a:pt x="5" y="60"/>
                    <a:pt x="5" y="62"/>
                    <a:pt x="5" y="64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5" y="43"/>
                    <a:pt x="4" y="22"/>
                    <a:pt x="2" y="1"/>
                  </a:cubicBezTo>
                  <a:cubicBezTo>
                    <a:pt x="2" y="0"/>
                    <a:pt x="0" y="0"/>
                    <a:pt x="0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cs typeface="+mn-ea"/>
                <a:sym typeface="+mn-lt"/>
              </a:endParaRPr>
            </a:p>
          </p:txBody>
        </p:sp>
        <p:sp>
          <p:nvSpPr>
            <p:cNvPr id="57" name="Freeform 230">
              <a:extLst>
                <a:ext uri="{FF2B5EF4-FFF2-40B4-BE49-F238E27FC236}">
                  <a16:creationId xmlns:a16="http://schemas.microsoft.com/office/drawing/2014/main" xmlns="" id="{4CEEDFB9-9510-774A-9FF1-05CBECA265AE}"/>
                </a:ext>
              </a:extLst>
            </p:cNvPr>
            <p:cNvSpPr/>
            <p:nvPr/>
          </p:nvSpPr>
          <p:spPr bwMode="auto">
            <a:xfrm>
              <a:off x="7410160" y="3715391"/>
              <a:ext cx="86145" cy="728313"/>
            </a:xfrm>
            <a:custGeom>
              <a:avLst/>
              <a:gdLst>
                <a:gd name="T0" fmla="*/ 0 w 9"/>
                <a:gd name="T1" fmla="*/ 1 h 78"/>
                <a:gd name="T2" fmla="*/ 7 w 9"/>
                <a:gd name="T3" fmla="*/ 76 h 78"/>
                <a:gd name="T4" fmla="*/ 9 w 9"/>
                <a:gd name="T5" fmla="*/ 76 h 78"/>
                <a:gd name="T6" fmla="*/ 2 w 9"/>
                <a:gd name="T7" fmla="*/ 1 h 78"/>
                <a:gd name="T8" fmla="*/ 0 w 9"/>
                <a:gd name="T9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78">
                  <a:moveTo>
                    <a:pt x="0" y="1"/>
                  </a:moveTo>
                  <a:cubicBezTo>
                    <a:pt x="2" y="26"/>
                    <a:pt x="3" y="52"/>
                    <a:pt x="7" y="76"/>
                  </a:cubicBezTo>
                  <a:cubicBezTo>
                    <a:pt x="7" y="78"/>
                    <a:pt x="9" y="77"/>
                    <a:pt x="9" y="76"/>
                  </a:cubicBezTo>
                  <a:cubicBezTo>
                    <a:pt x="8" y="51"/>
                    <a:pt x="5" y="26"/>
                    <a:pt x="2" y="1"/>
                  </a:cubicBezTo>
                  <a:cubicBezTo>
                    <a:pt x="2" y="0"/>
                    <a:pt x="0" y="0"/>
                    <a:pt x="0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cs typeface="+mn-ea"/>
                <a:sym typeface="+mn-lt"/>
              </a:endParaRPr>
            </a:p>
          </p:txBody>
        </p:sp>
        <p:sp>
          <p:nvSpPr>
            <p:cNvPr id="58" name="Freeform 231">
              <a:extLst>
                <a:ext uri="{FF2B5EF4-FFF2-40B4-BE49-F238E27FC236}">
                  <a16:creationId xmlns:a16="http://schemas.microsoft.com/office/drawing/2014/main" xmlns="" id="{278D90CA-A932-164C-B142-A15B64D14CD3}"/>
                </a:ext>
              </a:extLst>
            </p:cNvPr>
            <p:cNvSpPr/>
            <p:nvPr/>
          </p:nvSpPr>
          <p:spPr bwMode="auto">
            <a:xfrm>
              <a:off x="7531546" y="3613584"/>
              <a:ext cx="101807" cy="771385"/>
            </a:xfrm>
            <a:custGeom>
              <a:avLst/>
              <a:gdLst>
                <a:gd name="T0" fmla="*/ 0 w 11"/>
                <a:gd name="T1" fmla="*/ 2 h 83"/>
                <a:gd name="T2" fmla="*/ 9 w 11"/>
                <a:gd name="T3" fmla="*/ 82 h 83"/>
                <a:gd name="T4" fmla="*/ 11 w 11"/>
                <a:gd name="T5" fmla="*/ 82 h 83"/>
                <a:gd name="T6" fmla="*/ 3 w 11"/>
                <a:gd name="T7" fmla="*/ 2 h 83"/>
                <a:gd name="T8" fmla="*/ 0 w 11"/>
                <a:gd name="T9" fmla="*/ 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3">
                  <a:moveTo>
                    <a:pt x="0" y="2"/>
                  </a:moveTo>
                  <a:cubicBezTo>
                    <a:pt x="2" y="28"/>
                    <a:pt x="5" y="56"/>
                    <a:pt x="9" y="82"/>
                  </a:cubicBezTo>
                  <a:cubicBezTo>
                    <a:pt x="9" y="83"/>
                    <a:pt x="11" y="83"/>
                    <a:pt x="11" y="82"/>
                  </a:cubicBezTo>
                  <a:cubicBezTo>
                    <a:pt x="9" y="55"/>
                    <a:pt x="5" y="28"/>
                    <a:pt x="3" y="2"/>
                  </a:cubicBezTo>
                  <a:cubicBezTo>
                    <a:pt x="3" y="0"/>
                    <a:pt x="0" y="0"/>
                    <a:pt x="0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cs typeface="+mn-ea"/>
                <a:sym typeface="+mn-lt"/>
              </a:endParaRPr>
            </a:p>
          </p:txBody>
        </p:sp>
        <p:sp>
          <p:nvSpPr>
            <p:cNvPr id="59" name="Freeform 232">
              <a:extLst>
                <a:ext uri="{FF2B5EF4-FFF2-40B4-BE49-F238E27FC236}">
                  <a16:creationId xmlns:a16="http://schemas.microsoft.com/office/drawing/2014/main" xmlns="" id="{CC48D36E-0CFD-4A4A-8741-B082F3567A15}"/>
                </a:ext>
              </a:extLst>
            </p:cNvPr>
            <p:cNvSpPr/>
            <p:nvPr/>
          </p:nvSpPr>
          <p:spPr bwMode="auto">
            <a:xfrm>
              <a:off x="7672510" y="3519608"/>
              <a:ext cx="82229" cy="810542"/>
            </a:xfrm>
            <a:custGeom>
              <a:avLst/>
              <a:gdLst>
                <a:gd name="T0" fmla="*/ 0 w 9"/>
                <a:gd name="T1" fmla="*/ 2 h 87"/>
                <a:gd name="T2" fmla="*/ 6 w 9"/>
                <a:gd name="T3" fmla="*/ 85 h 87"/>
                <a:gd name="T4" fmla="*/ 9 w 9"/>
                <a:gd name="T5" fmla="*/ 85 h 87"/>
                <a:gd name="T6" fmla="*/ 2 w 9"/>
                <a:gd name="T7" fmla="*/ 2 h 87"/>
                <a:gd name="T8" fmla="*/ 0 w 9"/>
                <a:gd name="T9" fmla="*/ 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7">
                  <a:moveTo>
                    <a:pt x="0" y="2"/>
                  </a:moveTo>
                  <a:cubicBezTo>
                    <a:pt x="0" y="29"/>
                    <a:pt x="3" y="57"/>
                    <a:pt x="6" y="85"/>
                  </a:cubicBezTo>
                  <a:cubicBezTo>
                    <a:pt x="6" y="87"/>
                    <a:pt x="9" y="87"/>
                    <a:pt x="9" y="85"/>
                  </a:cubicBezTo>
                  <a:cubicBezTo>
                    <a:pt x="6" y="57"/>
                    <a:pt x="4" y="29"/>
                    <a:pt x="2" y="2"/>
                  </a:cubicBezTo>
                  <a:cubicBezTo>
                    <a:pt x="2" y="0"/>
                    <a:pt x="0" y="0"/>
                    <a:pt x="0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cs typeface="+mn-ea"/>
                <a:sym typeface="+mn-lt"/>
              </a:endParaRPr>
            </a:p>
          </p:txBody>
        </p:sp>
        <p:sp>
          <p:nvSpPr>
            <p:cNvPr id="60" name="Freeform 233">
              <a:extLst>
                <a:ext uri="{FF2B5EF4-FFF2-40B4-BE49-F238E27FC236}">
                  <a16:creationId xmlns:a16="http://schemas.microsoft.com/office/drawing/2014/main" xmlns="" id="{E8337113-2EFC-CB47-A586-837E8D3A6088}"/>
                </a:ext>
              </a:extLst>
            </p:cNvPr>
            <p:cNvSpPr/>
            <p:nvPr/>
          </p:nvSpPr>
          <p:spPr bwMode="auto">
            <a:xfrm>
              <a:off x="7813473" y="3640994"/>
              <a:ext cx="74398" cy="622590"/>
            </a:xfrm>
            <a:custGeom>
              <a:avLst/>
              <a:gdLst>
                <a:gd name="T0" fmla="*/ 0 w 8"/>
                <a:gd name="T1" fmla="*/ 1 h 67"/>
                <a:gd name="T2" fmla="*/ 5 w 8"/>
                <a:gd name="T3" fmla="*/ 65 h 67"/>
                <a:gd name="T4" fmla="*/ 8 w 8"/>
                <a:gd name="T5" fmla="*/ 65 h 67"/>
                <a:gd name="T6" fmla="*/ 8 w 8"/>
                <a:gd name="T7" fmla="*/ 58 h 67"/>
                <a:gd name="T8" fmla="*/ 5 w 8"/>
                <a:gd name="T9" fmla="*/ 58 h 67"/>
                <a:gd name="T10" fmla="*/ 5 w 8"/>
                <a:gd name="T11" fmla="*/ 65 h 67"/>
                <a:gd name="T12" fmla="*/ 8 w 8"/>
                <a:gd name="T13" fmla="*/ 65 h 67"/>
                <a:gd name="T14" fmla="*/ 2 w 8"/>
                <a:gd name="T15" fmla="*/ 1 h 67"/>
                <a:gd name="T16" fmla="*/ 0 w 8"/>
                <a:gd name="T17" fmla="*/ 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67">
                  <a:moveTo>
                    <a:pt x="0" y="1"/>
                  </a:moveTo>
                  <a:cubicBezTo>
                    <a:pt x="1" y="23"/>
                    <a:pt x="3" y="44"/>
                    <a:pt x="5" y="65"/>
                  </a:cubicBezTo>
                  <a:cubicBezTo>
                    <a:pt x="5" y="67"/>
                    <a:pt x="8" y="67"/>
                    <a:pt x="8" y="65"/>
                  </a:cubicBezTo>
                  <a:cubicBezTo>
                    <a:pt x="8" y="63"/>
                    <a:pt x="8" y="61"/>
                    <a:pt x="8" y="58"/>
                  </a:cubicBezTo>
                  <a:cubicBezTo>
                    <a:pt x="7" y="57"/>
                    <a:pt x="5" y="57"/>
                    <a:pt x="5" y="58"/>
                  </a:cubicBezTo>
                  <a:cubicBezTo>
                    <a:pt x="5" y="61"/>
                    <a:pt x="5" y="63"/>
                    <a:pt x="5" y="65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6" y="44"/>
                    <a:pt x="5" y="23"/>
                    <a:pt x="2" y="1"/>
                  </a:cubicBezTo>
                  <a:cubicBezTo>
                    <a:pt x="2" y="0"/>
                    <a:pt x="0" y="0"/>
                    <a:pt x="0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cs typeface="+mn-ea"/>
                <a:sym typeface="+mn-lt"/>
              </a:endParaRPr>
            </a:p>
          </p:txBody>
        </p:sp>
        <p:sp>
          <p:nvSpPr>
            <p:cNvPr id="61" name="Freeform 234">
              <a:extLst>
                <a:ext uri="{FF2B5EF4-FFF2-40B4-BE49-F238E27FC236}">
                  <a16:creationId xmlns:a16="http://schemas.microsoft.com/office/drawing/2014/main" xmlns="" id="{D99AB148-174E-CE4E-8D82-84134C46FC3A}"/>
                </a:ext>
              </a:extLst>
            </p:cNvPr>
            <p:cNvSpPr/>
            <p:nvPr/>
          </p:nvSpPr>
          <p:spPr bwMode="auto">
            <a:xfrm>
              <a:off x="7923112" y="3727138"/>
              <a:ext cx="66566" cy="481626"/>
            </a:xfrm>
            <a:custGeom>
              <a:avLst/>
              <a:gdLst>
                <a:gd name="T0" fmla="*/ 0 w 7"/>
                <a:gd name="T1" fmla="*/ 1 h 52"/>
                <a:gd name="T2" fmla="*/ 4 w 7"/>
                <a:gd name="T3" fmla="*/ 50 h 52"/>
                <a:gd name="T4" fmla="*/ 7 w 7"/>
                <a:gd name="T5" fmla="*/ 50 h 52"/>
                <a:gd name="T6" fmla="*/ 6 w 7"/>
                <a:gd name="T7" fmla="*/ 48 h 52"/>
                <a:gd name="T8" fmla="*/ 4 w 7"/>
                <a:gd name="T9" fmla="*/ 49 h 52"/>
                <a:gd name="T10" fmla="*/ 4 w 7"/>
                <a:gd name="T11" fmla="*/ 50 h 52"/>
                <a:gd name="T12" fmla="*/ 7 w 7"/>
                <a:gd name="T13" fmla="*/ 50 h 52"/>
                <a:gd name="T14" fmla="*/ 2 w 7"/>
                <a:gd name="T15" fmla="*/ 1 h 52"/>
                <a:gd name="T16" fmla="*/ 0 w 7"/>
                <a:gd name="T17" fmla="*/ 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52">
                  <a:moveTo>
                    <a:pt x="0" y="1"/>
                  </a:moveTo>
                  <a:cubicBezTo>
                    <a:pt x="2" y="18"/>
                    <a:pt x="3" y="34"/>
                    <a:pt x="4" y="50"/>
                  </a:cubicBezTo>
                  <a:cubicBezTo>
                    <a:pt x="5" y="50"/>
                    <a:pt x="6" y="50"/>
                    <a:pt x="7" y="50"/>
                  </a:cubicBezTo>
                  <a:cubicBezTo>
                    <a:pt x="7" y="49"/>
                    <a:pt x="7" y="49"/>
                    <a:pt x="6" y="48"/>
                  </a:cubicBezTo>
                  <a:cubicBezTo>
                    <a:pt x="6" y="47"/>
                    <a:pt x="4" y="48"/>
                    <a:pt x="4" y="49"/>
                  </a:cubicBezTo>
                  <a:cubicBezTo>
                    <a:pt x="4" y="49"/>
                    <a:pt x="4" y="50"/>
                    <a:pt x="4" y="50"/>
                  </a:cubicBezTo>
                  <a:cubicBezTo>
                    <a:pt x="5" y="52"/>
                    <a:pt x="7" y="52"/>
                    <a:pt x="7" y="50"/>
                  </a:cubicBezTo>
                  <a:cubicBezTo>
                    <a:pt x="7" y="34"/>
                    <a:pt x="5" y="17"/>
                    <a:pt x="2" y="1"/>
                  </a:cubicBezTo>
                  <a:cubicBezTo>
                    <a:pt x="2" y="0"/>
                    <a:pt x="0" y="0"/>
                    <a:pt x="0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cs typeface="+mn-ea"/>
                <a:sym typeface="+mn-lt"/>
              </a:endParaRPr>
            </a:p>
          </p:txBody>
        </p:sp>
        <p:sp>
          <p:nvSpPr>
            <p:cNvPr id="62" name="Freeform 235">
              <a:extLst>
                <a:ext uri="{FF2B5EF4-FFF2-40B4-BE49-F238E27FC236}">
                  <a16:creationId xmlns:a16="http://schemas.microsoft.com/office/drawing/2014/main" xmlns="" id="{B27E385C-0F8E-9141-90AB-0AD4845D225A}"/>
                </a:ext>
              </a:extLst>
            </p:cNvPr>
            <p:cNvSpPr/>
            <p:nvPr/>
          </p:nvSpPr>
          <p:spPr bwMode="auto">
            <a:xfrm>
              <a:off x="8071907" y="3856355"/>
              <a:ext cx="54819" cy="223193"/>
            </a:xfrm>
            <a:custGeom>
              <a:avLst/>
              <a:gdLst>
                <a:gd name="T0" fmla="*/ 0 w 6"/>
                <a:gd name="T1" fmla="*/ 2 h 24"/>
                <a:gd name="T2" fmla="*/ 4 w 6"/>
                <a:gd name="T3" fmla="*/ 23 h 24"/>
                <a:gd name="T4" fmla="*/ 6 w 6"/>
                <a:gd name="T5" fmla="*/ 23 h 24"/>
                <a:gd name="T6" fmla="*/ 2 w 6"/>
                <a:gd name="T7" fmla="*/ 2 h 24"/>
                <a:gd name="T8" fmla="*/ 0 w 6"/>
                <a:gd name="T9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4">
                  <a:moveTo>
                    <a:pt x="0" y="2"/>
                  </a:moveTo>
                  <a:cubicBezTo>
                    <a:pt x="1" y="9"/>
                    <a:pt x="1" y="17"/>
                    <a:pt x="4" y="23"/>
                  </a:cubicBezTo>
                  <a:cubicBezTo>
                    <a:pt x="4" y="24"/>
                    <a:pt x="6" y="24"/>
                    <a:pt x="6" y="23"/>
                  </a:cubicBezTo>
                  <a:cubicBezTo>
                    <a:pt x="6" y="16"/>
                    <a:pt x="4" y="8"/>
                    <a:pt x="2" y="2"/>
                  </a:cubicBezTo>
                  <a:cubicBezTo>
                    <a:pt x="2" y="0"/>
                    <a:pt x="0" y="1"/>
                    <a:pt x="0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cs typeface="+mn-ea"/>
                <a:sym typeface="+mn-lt"/>
              </a:endParaRPr>
            </a:p>
          </p:txBody>
        </p:sp>
        <p:sp>
          <p:nvSpPr>
            <p:cNvPr id="63" name="Freeform 236">
              <a:extLst>
                <a:ext uri="{FF2B5EF4-FFF2-40B4-BE49-F238E27FC236}">
                  <a16:creationId xmlns:a16="http://schemas.microsoft.com/office/drawing/2014/main" xmlns="" id="{34DAE32A-EBF1-B14E-A2DB-223ED2ACF106}"/>
                </a:ext>
              </a:extLst>
            </p:cNvPr>
            <p:cNvSpPr/>
            <p:nvPr/>
          </p:nvSpPr>
          <p:spPr bwMode="auto">
            <a:xfrm>
              <a:off x="8408654" y="3253343"/>
              <a:ext cx="238855" cy="176205"/>
            </a:xfrm>
            <a:custGeom>
              <a:avLst/>
              <a:gdLst>
                <a:gd name="T0" fmla="*/ 2 w 26"/>
                <a:gd name="T1" fmla="*/ 18 h 19"/>
                <a:gd name="T2" fmla="*/ 25 w 26"/>
                <a:gd name="T3" fmla="*/ 2 h 19"/>
                <a:gd name="T4" fmla="*/ 23 w 26"/>
                <a:gd name="T5" fmla="*/ 0 h 19"/>
                <a:gd name="T6" fmla="*/ 1 w 26"/>
                <a:gd name="T7" fmla="*/ 17 h 19"/>
                <a:gd name="T8" fmla="*/ 2 w 26"/>
                <a:gd name="T9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9">
                  <a:moveTo>
                    <a:pt x="2" y="18"/>
                  </a:moveTo>
                  <a:cubicBezTo>
                    <a:pt x="9" y="12"/>
                    <a:pt x="17" y="8"/>
                    <a:pt x="25" y="2"/>
                  </a:cubicBezTo>
                  <a:cubicBezTo>
                    <a:pt x="26" y="1"/>
                    <a:pt x="24" y="0"/>
                    <a:pt x="23" y="0"/>
                  </a:cubicBezTo>
                  <a:cubicBezTo>
                    <a:pt x="15" y="5"/>
                    <a:pt x="7" y="11"/>
                    <a:pt x="1" y="17"/>
                  </a:cubicBezTo>
                  <a:cubicBezTo>
                    <a:pt x="0" y="18"/>
                    <a:pt x="1" y="19"/>
                    <a:pt x="2" y="1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cs typeface="+mn-ea"/>
                <a:sym typeface="+mn-lt"/>
              </a:endParaRPr>
            </a:p>
          </p:txBody>
        </p:sp>
        <p:sp>
          <p:nvSpPr>
            <p:cNvPr id="64" name="Freeform 237">
              <a:extLst>
                <a:ext uri="{FF2B5EF4-FFF2-40B4-BE49-F238E27FC236}">
                  <a16:creationId xmlns:a16="http://schemas.microsoft.com/office/drawing/2014/main" xmlns="" id="{AA2A3ABE-856F-7E4D-90DF-1212E69EEAE4}"/>
                </a:ext>
              </a:extLst>
            </p:cNvPr>
            <p:cNvSpPr/>
            <p:nvPr/>
          </p:nvSpPr>
          <p:spPr bwMode="auto">
            <a:xfrm>
              <a:off x="8389076" y="3280753"/>
              <a:ext cx="391566" cy="270181"/>
            </a:xfrm>
            <a:custGeom>
              <a:avLst/>
              <a:gdLst>
                <a:gd name="T0" fmla="*/ 3 w 42"/>
                <a:gd name="T1" fmla="*/ 28 h 29"/>
                <a:gd name="T2" fmla="*/ 40 w 42"/>
                <a:gd name="T3" fmla="*/ 2 h 29"/>
                <a:gd name="T4" fmla="*/ 39 w 42"/>
                <a:gd name="T5" fmla="*/ 0 h 29"/>
                <a:gd name="T6" fmla="*/ 1 w 42"/>
                <a:gd name="T7" fmla="*/ 27 h 29"/>
                <a:gd name="T8" fmla="*/ 3 w 42"/>
                <a:gd name="T9" fmla="*/ 2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29">
                  <a:moveTo>
                    <a:pt x="3" y="28"/>
                  </a:moveTo>
                  <a:cubicBezTo>
                    <a:pt x="15" y="19"/>
                    <a:pt x="28" y="11"/>
                    <a:pt x="40" y="2"/>
                  </a:cubicBezTo>
                  <a:cubicBezTo>
                    <a:pt x="42" y="1"/>
                    <a:pt x="41" y="0"/>
                    <a:pt x="39" y="0"/>
                  </a:cubicBezTo>
                  <a:cubicBezTo>
                    <a:pt x="26" y="8"/>
                    <a:pt x="13" y="17"/>
                    <a:pt x="1" y="27"/>
                  </a:cubicBezTo>
                  <a:cubicBezTo>
                    <a:pt x="0" y="28"/>
                    <a:pt x="2" y="29"/>
                    <a:pt x="3" y="2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cs typeface="+mn-ea"/>
                <a:sym typeface="+mn-lt"/>
              </a:endParaRPr>
            </a:p>
          </p:txBody>
        </p:sp>
        <p:sp>
          <p:nvSpPr>
            <p:cNvPr id="65" name="Freeform 238">
              <a:extLst>
                <a:ext uri="{FF2B5EF4-FFF2-40B4-BE49-F238E27FC236}">
                  <a16:creationId xmlns:a16="http://schemas.microsoft.com/office/drawing/2014/main" xmlns="" id="{F35793A1-D3BF-5844-A8BA-DAC35064063A}"/>
                </a:ext>
              </a:extLst>
            </p:cNvPr>
            <p:cNvSpPr/>
            <p:nvPr/>
          </p:nvSpPr>
          <p:spPr bwMode="auto">
            <a:xfrm>
              <a:off x="8361666" y="3288584"/>
              <a:ext cx="512952" cy="371988"/>
            </a:xfrm>
            <a:custGeom>
              <a:avLst/>
              <a:gdLst>
                <a:gd name="T0" fmla="*/ 3 w 55"/>
                <a:gd name="T1" fmla="*/ 39 h 40"/>
                <a:gd name="T2" fmla="*/ 54 w 55"/>
                <a:gd name="T3" fmla="*/ 3 h 40"/>
                <a:gd name="T4" fmla="*/ 52 w 55"/>
                <a:gd name="T5" fmla="*/ 1 h 40"/>
                <a:gd name="T6" fmla="*/ 1 w 55"/>
                <a:gd name="T7" fmla="*/ 38 h 40"/>
                <a:gd name="T8" fmla="*/ 3 w 55"/>
                <a:gd name="T9" fmla="*/ 3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0">
                  <a:moveTo>
                    <a:pt x="3" y="39"/>
                  </a:moveTo>
                  <a:cubicBezTo>
                    <a:pt x="19" y="27"/>
                    <a:pt x="37" y="16"/>
                    <a:pt x="54" y="3"/>
                  </a:cubicBezTo>
                  <a:cubicBezTo>
                    <a:pt x="55" y="2"/>
                    <a:pt x="53" y="0"/>
                    <a:pt x="52" y="1"/>
                  </a:cubicBezTo>
                  <a:cubicBezTo>
                    <a:pt x="34" y="11"/>
                    <a:pt x="17" y="24"/>
                    <a:pt x="1" y="38"/>
                  </a:cubicBezTo>
                  <a:cubicBezTo>
                    <a:pt x="0" y="39"/>
                    <a:pt x="2" y="40"/>
                    <a:pt x="3" y="3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cs typeface="+mn-ea"/>
                <a:sym typeface="+mn-lt"/>
              </a:endParaRPr>
            </a:p>
          </p:txBody>
        </p:sp>
        <p:sp>
          <p:nvSpPr>
            <p:cNvPr id="66" name="Freeform 239">
              <a:extLst>
                <a:ext uri="{FF2B5EF4-FFF2-40B4-BE49-F238E27FC236}">
                  <a16:creationId xmlns:a16="http://schemas.microsoft.com/office/drawing/2014/main" xmlns="" id="{E2A8F7D4-C54D-BF4F-B18A-A53E7495B7FB}"/>
                </a:ext>
              </a:extLst>
            </p:cNvPr>
            <p:cNvSpPr/>
            <p:nvPr/>
          </p:nvSpPr>
          <p:spPr bwMode="auto">
            <a:xfrm>
              <a:off x="8322510" y="3315994"/>
              <a:ext cx="634337" cy="473795"/>
            </a:xfrm>
            <a:custGeom>
              <a:avLst/>
              <a:gdLst>
                <a:gd name="T0" fmla="*/ 2 w 68"/>
                <a:gd name="T1" fmla="*/ 51 h 51"/>
                <a:gd name="T2" fmla="*/ 67 w 68"/>
                <a:gd name="T3" fmla="*/ 3 h 51"/>
                <a:gd name="T4" fmla="*/ 65 w 68"/>
                <a:gd name="T5" fmla="*/ 1 h 51"/>
                <a:gd name="T6" fmla="*/ 1 w 68"/>
                <a:gd name="T7" fmla="*/ 49 h 51"/>
                <a:gd name="T8" fmla="*/ 2 w 68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1">
                  <a:moveTo>
                    <a:pt x="2" y="51"/>
                  </a:moveTo>
                  <a:cubicBezTo>
                    <a:pt x="23" y="34"/>
                    <a:pt x="44" y="17"/>
                    <a:pt x="67" y="3"/>
                  </a:cubicBezTo>
                  <a:cubicBezTo>
                    <a:pt x="68" y="2"/>
                    <a:pt x="67" y="0"/>
                    <a:pt x="65" y="1"/>
                  </a:cubicBezTo>
                  <a:cubicBezTo>
                    <a:pt x="43" y="15"/>
                    <a:pt x="21" y="31"/>
                    <a:pt x="1" y="49"/>
                  </a:cubicBezTo>
                  <a:cubicBezTo>
                    <a:pt x="0" y="50"/>
                    <a:pt x="1" y="51"/>
                    <a:pt x="2" y="5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cs typeface="+mn-ea"/>
                <a:sym typeface="+mn-lt"/>
              </a:endParaRPr>
            </a:p>
          </p:txBody>
        </p:sp>
        <p:sp>
          <p:nvSpPr>
            <p:cNvPr id="67" name="Freeform 240">
              <a:extLst>
                <a:ext uri="{FF2B5EF4-FFF2-40B4-BE49-F238E27FC236}">
                  <a16:creationId xmlns:a16="http://schemas.microsoft.com/office/drawing/2014/main" xmlns="" id="{C5A9D32B-AA22-EC46-97DE-7D8B181EB4AB}"/>
                </a:ext>
              </a:extLst>
            </p:cNvPr>
            <p:cNvSpPr/>
            <p:nvPr/>
          </p:nvSpPr>
          <p:spPr bwMode="auto">
            <a:xfrm>
              <a:off x="8220702" y="3362982"/>
              <a:ext cx="830120" cy="614759"/>
            </a:xfrm>
            <a:custGeom>
              <a:avLst/>
              <a:gdLst>
                <a:gd name="T0" fmla="*/ 2 w 89"/>
                <a:gd name="T1" fmla="*/ 65 h 66"/>
                <a:gd name="T2" fmla="*/ 88 w 89"/>
                <a:gd name="T3" fmla="*/ 3 h 66"/>
                <a:gd name="T4" fmla="*/ 87 w 89"/>
                <a:gd name="T5" fmla="*/ 1 h 66"/>
                <a:gd name="T6" fmla="*/ 1 w 89"/>
                <a:gd name="T7" fmla="*/ 63 h 66"/>
                <a:gd name="T8" fmla="*/ 2 w 89"/>
                <a:gd name="T9" fmla="*/ 65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66">
                  <a:moveTo>
                    <a:pt x="2" y="65"/>
                  </a:moveTo>
                  <a:cubicBezTo>
                    <a:pt x="31" y="44"/>
                    <a:pt x="59" y="23"/>
                    <a:pt x="88" y="3"/>
                  </a:cubicBezTo>
                  <a:cubicBezTo>
                    <a:pt x="89" y="2"/>
                    <a:pt x="88" y="0"/>
                    <a:pt x="87" y="1"/>
                  </a:cubicBezTo>
                  <a:cubicBezTo>
                    <a:pt x="57" y="20"/>
                    <a:pt x="29" y="41"/>
                    <a:pt x="1" y="63"/>
                  </a:cubicBezTo>
                  <a:cubicBezTo>
                    <a:pt x="0" y="64"/>
                    <a:pt x="1" y="66"/>
                    <a:pt x="2" y="6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cs typeface="+mn-ea"/>
                <a:sym typeface="+mn-lt"/>
              </a:endParaRPr>
            </a:p>
          </p:txBody>
        </p:sp>
        <p:sp>
          <p:nvSpPr>
            <p:cNvPr id="68" name="Freeform 241">
              <a:extLst>
                <a:ext uri="{FF2B5EF4-FFF2-40B4-BE49-F238E27FC236}">
                  <a16:creationId xmlns:a16="http://schemas.microsoft.com/office/drawing/2014/main" xmlns="" id="{D5858223-C510-F746-860F-7DC6222BE736}"/>
                </a:ext>
              </a:extLst>
            </p:cNvPr>
            <p:cNvSpPr/>
            <p:nvPr/>
          </p:nvSpPr>
          <p:spPr bwMode="auto">
            <a:xfrm>
              <a:off x="8287269" y="3429548"/>
              <a:ext cx="884940" cy="575602"/>
            </a:xfrm>
            <a:custGeom>
              <a:avLst/>
              <a:gdLst>
                <a:gd name="T0" fmla="*/ 2 w 95"/>
                <a:gd name="T1" fmla="*/ 62 h 62"/>
                <a:gd name="T2" fmla="*/ 94 w 95"/>
                <a:gd name="T3" fmla="*/ 4 h 62"/>
                <a:gd name="T4" fmla="*/ 92 w 95"/>
                <a:gd name="T5" fmla="*/ 1 h 62"/>
                <a:gd name="T6" fmla="*/ 1 w 95"/>
                <a:gd name="T7" fmla="*/ 60 h 62"/>
                <a:gd name="T8" fmla="*/ 2 w 95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62">
                  <a:moveTo>
                    <a:pt x="2" y="62"/>
                  </a:moveTo>
                  <a:cubicBezTo>
                    <a:pt x="34" y="45"/>
                    <a:pt x="64" y="24"/>
                    <a:pt x="94" y="4"/>
                  </a:cubicBezTo>
                  <a:cubicBezTo>
                    <a:pt x="95" y="3"/>
                    <a:pt x="94" y="0"/>
                    <a:pt x="92" y="1"/>
                  </a:cubicBezTo>
                  <a:cubicBezTo>
                    <a:pt x="63" y="22"/>
                    <a:pt x="32" y="40"/>
                    <a:pt x="1" y="60"/>
                  </a:cubicBezTo>
                  <a:cubicBezTo>
                    <a:pt x="0" y="60"/>
                    <a:pt x="1" y="62"/>
                    <a:pt x="2" y="6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cs typeface="+mn-ea"/>
                <a:sym typeface="+mn-lt"/>
              </a:endParaRPr>
            </a:p>
          </p:txBody>
        </p:sp>
        <p:sp>
          <p:nvSpPr>
            <p:cNvPr id="69" name="Freeform 242">
              <a:extLst>
                <a:ext uri="{FF2B5EF4-FFF2-40B4-BE49-F238E27FC236}">
                  <a16:creationId xmlns:a16="http://schemas.microsoft.com/office/drawing/2014/main" xmlns="" id="{9337473C-F7B2-F848-BC45-D149D4C2019F}"/>
                </a:ext>
              </a:extLst>
            </p:cNvPr>
            <p:cNvSpPr/>
            <p:nvPr/>
          </p:nvSpPr>
          <p:spPr bwMode="auto">
            <a:xfrm>
              <a:off x="8408654" y="3492198"/>
              <a:ext cx="873193" cy="579518"/>
            </a:xfrm>
            <a:custGeom>
              <a:avLst/>
              <a:gdLst>
                <a:gd name="T0" fmla="*/ 2 w 94"/>
                <a:gd name="T1" fmla="*/ 62 h 62"/>
                <a:gd name="T2" fmla="*/ 93 w 94"/>
                <a:gd name="T3" fmla="*/ 3 h 62"/>
                <a:gd name="T4" fmla="*/ 92 w 94"/>
                <a:gd name="T5" fmla="*/ 1 h 62"/>
                <a:gd name="T6" fmla="*/ 1 w 94"/>
                <a:gd name="T7" fmla="*/ 60 h 62"/>
                <a:gd name="T8" fmla="*/ 2 w 94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62">
                  <a:moveTo>
                    <a:pt x="2" y="62"/>
                  </a:moveTo>
                  <a:cubicBezTo>
                    <a:pt x="33" y="45"/>
                    <a:pt x="64" y="24"/>
                    <a:pt x="93" y="3"/>
                  </a:cubicBezTo>
                  <a:cubicBezTo>
                    <a:pt x="94" y="2"/>
                    <a:pt x="93" y="0"/>
                    <a:pt x="92" y="1"/>
                  </a:cubicBezTo>
                  <a:cubicBezTo>
                    <a:pt x="61" y="20"/>
                    <a:pt x="31" y="40"/>
                    <a:pt x="1" y="60"/>
                  </a:cubicBezTo>
                  <a:cubicBezTo>
                    <a:pt x="0" y="61"/>
                    <a:pt x="1" y="62"/>
                    <a:pt x="2" y="6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cs typeface="+mn-ea"/>
                <a:sym typeface="+mn-lt"/>
              </a:endParaRPr>
            </a:p>
          </p:txBody>
        </p:sp>
        <p:sp>
          <p:nvSpPr>
            <p:cNvPr id="70" name="Freeform 243">
              <a:extLst>
                <a:ext uri="{FF2B5EF4-FFF2-40B4-BE49-F238E27FC236}">
                  <a16:creationId xmlns:a16="http://schemas.microsoft.com/office/drawing/2014/main" xmlns="" id="{926CBDD7-0A91-5441-A599-1B08CF1DD916}"/>
                </a:ext>
              </a:extLst>
            </p:cNvPr>
            <p:cNvSpPr/>
            <p:nvPr/>
          </p:nvSpPr>
          <p:spPr bwMode="auto">
            <a:xfrm>
              <a:off x="8557449" y="3550933"/>
              <a:ext cx="810542" cy="583434"/>
            </a:xfrm>
            <a:custGeom>
              <a:avLst/>
              <a:gdLst>
                <a:gd name="T0" fmla="*/ 2 w 87"/>
                <a:gd name="T1" fmla="*/ 62 h 63"/>
                <a:gd name="T2" fmla="*/ 85 w 87"/>
                <a:gd name="T3" fmla="*/ 4 h 63"/>
                <a:gd name="T4" fmla="*/ 84 w 87"/>
                <a:gd name="T5" fmla="*/ 1 h 63"/>
                <a:gd name="T6" fmla="*/ 1 w 87"/>
                <a:gd name="T7" fmla="*/ 60 h 63"/>
                <a:gd name="T8" fmla="*/ 2 w 87"/>
                <a:gd name="T9" fmla="*/ 6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63">
                  <a:moveTo>
                    <a:pt x="2" y="62"/>
                  </a:moveTo>
                  <a:cubicBezTo>
                    <a:pt x="29" y="42"/>
                    <a:pt x="57" y="22"/>
                    <a:pt x="85" y="4"/>
                  </a:cubicBezTo>
                  <a:cubicBezTo>
                    <a:pt x="87" y="3"/>
                    <a:pt x="85" y="0"/>
                    <a:pt x="84" y="1"/>
                  </a:cubicBezTo>
                  <a:cubicBezTo>
                    <a:pt x="56" y="20"/>
                    <a:pt x="28" y="39"/>
                    <a:pt x="1" y="60"/>
                  </a:cubicBezTo>
                  <a:cubicBezTo>
                    <a:pt x="0" y="61"/>
                    <a:pt x="1" y="63"/>
                    <a:pt x="2" y="6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cs typeface="+mn-ea"/>
                <a:sym typeface="+mn-lt"/>
              </a:endParaRPr>
            </a:p>
          </p:txBody>
        </p:sp>
        <p:sp>
          <p:nvSpPr>
            <p:cNvPr id="71" name="Freeform 244">
              <a:extLst>
                <a:ext uri="{FF2B5EF4-FFF2-40B4-BE49-F238E27FC236}">
                  <a16:creationId xmlns:a16="http://schemas.microsoft.com/office/drawing/2014/main" xmlns="" id="{290CD797-2F8B-FD4C-8AAC-2EFC789D9CCD}"/>
                </a:ext>
              </a:extLst>
            </p:cNvPr>
            <p:cNvSpPr/>
            <p:nvPr/>
          </p:nvSpPr>
          <p:spPr bwMode="auto">
            <a:xfrm>
              <a:off x="8706245" y="3660572"/>
              <a:ext cx="704819" cy="493373"/>
            </a:xfrm>
            <a:custGeom>
              <a:avLst/>
              <a:gdLst>
                <a:gd name="T0" fmla="*/ 2 w 76"/>
                <a:gd name="T1" fmla="*/ 53 h 53"/>
                <a:gd name="T2" fmla="*/ 74 w 76"/>
                <a:gd name="T3" fmla="*/ 3 h 53"/>
                <a:gd name="T4" fmla="*/ 73 w 76"/>
                <a:gd name="T5" fmla="*/ 1 h 53"/>
                <a:gd name="T6" fmla="*/ 1 w 76"/>
                <a:gd name="T7" fmla="*/ 51 h 53"/>
                <a:gd name="T8" fmla="*/ 2 w 76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53">
                  <a:moveTo>
                    <a:pt x="2" y="53"/>
                  </a:moveTo>
                  <a:cubicBezTo>
                    <a:pt x="26" y="35"/>
                    <a:pt x="50" y="19"/>
                    <a:pt x="74" y="3"/>
                  </a:cubicBezTo>
                  <a:cubicBezTo>
                    <a:pt x="76" y="2"/>
                    <a:pt x="74" y="0"/>
                    <a:pt x="73" y="1"/>
                  </a:cubicBezTo>
                  <a:cubicBezTo>
                    <a:pt x="48" y="16"/>
                    <a:pt x="23" y="32"/>
                    <a:pt x="1" y="51"/>
                  </a:cubicBezTo>
                  <a:cubicBezTo>
                    <a:pt x="0" y="52"/>
                    <a:pt x="1" y="53"/>
                    <a:pt x="2" y="5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cs typeface="+mn-ea"/>
                <a:sym typeface="+mn-lt"/>
              </a:endParaRPr>
            </a:p>
          </p:txBody>
        </p:sp>
        <p:sp>
          <p:nvSpPr>
            <p:cNvPr id="72" name="Freeform 245">
              <a:extLst>
                <a:ext uri="{FF2B5EF4-FFF2-40B4-BE49-F238E27FC236}">
                  <a16:creationId xmlns:a16="http://schemas.microsoft.com/office/drawing/2014/main" xmlns="" id="{4DD14342-D17A-3F4C-BD7C-F58323EC2D21}"/>
                </a:ext>
              </a:extLst>
            </p:cNvPr>
            <p:cNvSpPr/>
            <p:nvPr/>
          </p:nvSpPr>
          <p:spPr bwMode="auto">
            <a:xfrm>
              <a:off x="8909859" y="3734969"/>
              <a:ext cx="559940" cy="438554"/>
            </a:xfrm>
            <a:custGeom>
              <a:avLst/>
              <a:gdLst>
                <a:gd name="T0" fmla="*/ 2 w 60"/>
                <a:gd name="T1" fmla="*/ 46 h 47"/>
                <a:gd name="T2" fmla="*/ 59 w 60"/>
                <a:gd name="T3" fmla="*/ 3 h 47"/>
                <a:gd name="T4" fmla="*/ 57 w 60"/>
                <a:gd name="T5" fmla="*/ 1 h 47"/>
                <a:gd name="T6" fmla="*/ 0 w 60"/>
                <a:gd name="T7" fmla="*/ 44 h 47"/>
                <a:gd name="T8" fmla="*/ 2 w 60"/>
                <a:gd name="T9" fmla="*/ 4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47">
                  <a:moveTo>
                    <a:pt x="2" y="46"/>
                  </a:moveTo>
                  <a:cubicBezTo>
                    <a:pt x="21" y="32"/>
                    <a:pt x="41" y="18"/>
                    <a:pt x="59" y="3"/>
                  </a:cubicBezTo>
                  <a:cubicBezTo>
                    <a:pt x="60" y="2"/>
                    <a:pt x="58" y="0"/>
                    <a:pt x="57" y="1"/>
                  </a:cubicBezTo>
                  <a:cubicBezTo>
                    <a:pt x="38" y="14"/>
                    <a:pt x="19" y="29"/>
                    <a:pt x="0" y="44"/>
                  </a:cubicBezTo>
                  <a:cubicBezTo>
                    <a:pt x="0" y="45"/>
                    <a:pt x="1" y="47"/>
                    <a:pt x="2" y="4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cs typeface="+mn-ea"/>
                <a:sym typeface="+mn-lt"/>
              </a:endParaRPr>
            </a:p>
          </p:txBody>
        </p:sp>
        <p:sp>
          <p:nvSpPr>
            <p:cNvPr id="73" name="Freeform 246">
              <a:extLst>
                <a:ext uri="{FF2B5EF4-FFF2-40B4-BE49-F238E27FC236}">
                  <a16:creationId xmlns:a16="http://schemas.microsoft.com/office/drawing/2014/main" xmlns="" id="{031F3F53-061D-B244-A517-B7E801B435A0}"/>
                </a:ext>
              </a:extLst>
            </p:cNvPr>
            <p:cNvSpPr/>
            <p:nvPr/>
          </p:nvSpPr>
          <p:spPr bwMode="auto">
            <a:xfrm>
              <a:off x="9172208" y="3801536"/>
              <a:ext cx="379819" cy="305422"/>
            </a:xfrm>
            <a:custGeom>
              <a:avLst/>
              <a:gdLst>
                <a:gd name="T0" fmla="*/ 2 w 41"/>
                <a:gd name="T1" fmla="*/ 32 h 33"/>
                <a:gd name="T2" fmla="*/ 39 w 41"/>
                <a:gd name="T3" fmla="*/ 4 h 33"/>
                <a:gd name="T4" fmla="*/ 38 w 41"/>
                <a:gd name="T5" fmla="*/ 1 h 33"/>
                <a:gd name="T6" fmla="*/ 1 w 41"/>
                <a:gd name="T7" fmla="*/ 30 h 33"/>
                <a:gd name="T8" fmla="*/ 2 w 41"/>
                <a:gd name="T9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33">
                  <a:moveTo>
                    <a:pt x="2" y="32"/>
                  </a:moveTo>
                  <a:cubicBezTo>
                    <a:pt x="15" y="23"/>
                    <a:pt x="27" y="13"/>
                    <a:pt x="39" y="4"/>
                  </a:cubicBezTo>
                  <a:cubicBezTo>
                    <a:pt x="41" y="3"/>
                    <a:pt x="39" y="0"/>
                    <a:pt x="38" y="1"/>
                  </a:cubicBezTo>
                  <a:cubicBezTo>
                    <a:pt x="25" y="11"/>
                    <a:pt x="13" y="20"/>
                    <a:pt x="1" y="30"/>
                  </a:cubicBezTo>
                  <a:cubicBezTo>
                    <a:pt x="0" y="31"/>
                    <a:pt x="1" y="33"/>
                    <a:pt x="2" y="3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cs typeface="+mn-ea"/>
                <a:sym typeface="+mn-lt"/>
              </a:endParaRPr>
            </a:p>
          </p:txBody>
        </p:sp>
      </p:grpSp>
      <p:grpSp>
        <p:nvGrpSpPr>
          <p:cNvPr id="74" name="Group 34">
            <a:extLst>
              <a:ext uri="{FF2B5EF4-FFF2-40B4-BE49-F238E27FC236}">
                <a16:creationId xmlns:a16="http://schemas.microsoft.com/office/drawing/2014/main" xmlns="" id="{1F056DAF-98D2-D748-83CF-7816CAB8F774}"/>
              </a:ext>
            </a:extLst>
          </p:cNvPr>
          <p:cNvGrpSpPr/>
          <p:nvPr/>
        </p:nvGrpSpPr>
        <p:grpSpPr>
          <a:xfrm>
            <a:off x="2718487" y="2607190"/>
            <a:ext cx="1499286" cy="1520036"/>
            <a:chOff x="1878309" y="3841394"/>
            <a:chExt cx="1846693" cy="1079398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0F5A5410-CF35-3D48-BF81-2619A0486504}"/>
                </a:ext>
              </a:extLst>
            </p:cNvPr>
            <p:cNvSpPr txBox="1"/>
            <p:nvPr/>
          </p:nvSpPr>
          <p:spPr>
            <a:xfrm>
              <a:off x="1878309" y="4155845"/>
              <a:ext cx="1846693" cy="764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Проект</a:t>
              </a:r>
            </a:p>
            <a:p>
              <a:pPr algn="ctr"/>
              <a:r>
                <a:rPr lang="ru-RU" sz="1600" b="1" dirty="0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«Я планирую </a:t>
              </a:r>
            </a:p>
            <a:p>
              <a:pPr algn="ctr"/>
              <a:r>
                <a:rPr lang="ru-RU" sz="1600" b="1" dirty="0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бюджет»</a:t>
              </a:r>
            </a:p>
            <a:p>
              <a:pPr algn="ctr"/>
              <a:r>
                <a:rPr lang="ru-RU" sz="1600" b="1" dirty="0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(6 проектов)</a:t>
              </a:r>
              <a:endPara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76" name="Rectangle 36">
              <a:extLst>
                <a:ext uri="{FF2B5EF4-FFF2-40B4-BE49-F238E27FC236}">
                  <a16:creationId xmlns:a16="http://schemas.microsoft.com/office/drawing/2014/main" xmlns="" id="{30611CA9-5351-B742-9961-E09FE78F679C}"/>
                </a:ext>
              </a:extLst>
            </p:cNvPr>
            <p:cNvSpPr/>
            <p:nvPr/>
          </p:nvSpPr>
          <p:spPr>
            <a:xfrm>
              <a:off x="2207458" y="3841394"/>
              <a:ext cx="757400" cy="3118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zh-CN" sz="2400" b="1" dirty="0" smtClean="0">
                  <a:solidFill>
                    <a:srgbClr val="B22DB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14,6</a:t>
              </a:r>
              <a:endParaRPr lang="en-US" sz="2400" b="1" dirty="0">
                <a:solidFill>
                  <a:srgbClr val="B22DB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77" name="Group 37">
            <a:extLst>
              <a:ext uri="{FF2B5EF4-FFF2-40B4-BE49-F238E27FC236}">
                <a16:creationId xmlns:a16="http://schemas.microsoft.com/office/drawing/2014/main" xmlns="" id="{888D32E6-4999-DD49-896B-1BF8BE51B583}"/>
              </a:ext>
            </a:extLst>
          </p:cNvPr>
          <p:cNvGrpSpPr/>
          <p:nvPr/>
        </p:nvGrpSpPr>
        <p:grpSpPr>
          <a:xfrm>
            <a:off x="4815572" y="1777440"/>
            <a:ext cx="2156183" cy="1914503"/>
            <a:chOff x="1593458" y="3835660"/>
            <a:chExt cx="2377822" cy="1190447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FBD8031A-2C55-D44F-B4F5-8B81A737E49C}"/>
                </a:ext>
              </a:extLst>
            </p:cNvPr>
            <p:cNvSpPr txBox="1"/>
            <p:nvPr/>
          </p:nvSpPr>
          <p:spPr>
            <a:xfrm>
              <a:off x="1593458" y="4050085"/>
              <a:ext cx="2377822" cy="976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Развитие общественной инфраструктуры муниципального значения</a:t>
              </a:r>
            </a:p>
            <a:p>
              <a:pPr algn="ctr"/>
              <a:r>
                <a:rPr lang="ru-RU" sz="1600" b="1" dirty="0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(28 проектов)</a:t>
              </a:r>
              <a:endPara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20" name="Rectangle 39">
              <a:extLst>
                <a:ext uri="{FF2B5EF4-FFF2-40B4-BE49-F238E27FC236}">
                  <a16:creationId xmlns:a16="http://schemas.microsoft.com/office/drawing/2014/main" xmlns="" id="{C66F6164-738F-A04D-A1CE-D34A566C79D5}"/>
                </a:ext>
              </a:extLst>
            </p:cNvPr>
            <p:cNvSpPr/>
            <p:nvPr/>
          </p:nvSpPr>
          <p:spPr>
            <a:xfrm>
              <a:off x="2260966" y="3835660"/>
              <a:ext cx="852125" cy="2730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zh-CN" sz="2400" b="1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15,1</a:t>
              </a:r>
              <a:endPara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21" name="Group 40">
            <a:extLst>
              <a:ext uri="{FF2B5EF4-FFF2-40B4-BE49-F238E27FC236}">
                <a16:creationId xmlns:a16="http://schemas.microsoft.com/office/drawing/2014/main" xmlns="" id="{C89FDDF9-F924-A04C-874B-099FE9CBC6AB}"/>
              </a:ext>
            </a:extLst>
          </p:cNvPr>
          <p:cNvGrpSpPr/>
          <p:nvPr/>
        </p:nvGrpSpPr>
        <p:grpSpPr>
          <a:xfrm>
            <a:off x="4040863" y="4231955"/>
            <a:ext cx="1943695" cy="1499498"/>
            <a:chOff x="1031115" y="3835830"/>
            <a:chExt cx="2541600" cy="1064813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xmlns="" id="{949272F1-4A31-5F47-A616-E92D88EE70B1}"/>
                </a:ext>
              </a:extLst>
            </p:cNvPr>
            <p:cNvSpPr txBox="1"/>
            <p:nvPr/>
          </p:nvSpPr>
          <p:spPr>
            <a:xfrm>
              <a:off x="1031115" y="4135696"/>
              <a:ext cx="2541600" cy="764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Поддержка ТОС в Сосновоборском городском округе</a:t>
              </a:r>
            </a:p>
            <a:p>
              <a:r>
                <a:rPr lang="ru-RU" sz="1600" b="1" dirty="0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(1 проект)</a:t>
              </a:r>
              <a:endPara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23" name="Rectangle 42">
              <a:extLst>
                <a:ext uri="{FF2B5EF4-FFF2-40B4-BE49-F238E27FC236}">
                  <a16:creationId xmlns:a16="http://schemas.microsoft.com/office/drawing/2014/main" xmlns="" id="{89F636B5-72F3-5E48-A71D-E6D693319310}"/>
                </a:ext>
              </a:extLst>
            </p:cNvPr>
            <p:cNvSpPr/>
            <p:nvPr/>
          </p:nvSpPr>
          <p:spPr>
            <a:xfrm>
              <a:off x="1802012" y="3835830"/>
              <a:ext cx="795413" cy="3118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zh-CN" sz="2400" b="1" dirty="0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4,0</a:t>
              </a:r>
              <a:endPara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124" name="Text Box 176"/>
          <p:cNvSpPr txBox="1">
            <a:spLocks noChangeArrowheads="1"/>
          </p:cNvSpPr>
          <p:nvPr/>
        </p:nvSpPr>
        <p:spPr bwMode="auto">
          <a:xfrm>
            <a:off x="7891849" y="1413693"/>
            <a:ext cx="125215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" name="Text Box 176"/>
          <p:cNvSpPr txBox="1">
            <a:spLocks noChangeArrowheads="1"/>
          </p:cNvSpPr>
          <p:nvPr/>
        </p:nvSpPr>
        <p:spPr bwMode="auto">
          <a:xfrm>
            <a:off x="1731146" y="1133763"/>
            <a:ext cx="565609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Всего 35 </a:t>
            </a: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проектов на 33,7</a:t>
            </a:r>
          </a:p>
        </p:txBody>
      </p:sp>
      <p:sp>
        <p:nvSpPr>
          <p:cNvPr id="1030" name="AutoShape 6" descr="https://sun9-61.userapi.com/impg/NyyFsugsYk21WjWj24kjw-9j1lILTK8LAApuEw/bvzODi-cwXA.jpg?size=807x636&amp;quality=95&amp;sign=d82839d39a28deed0d41ccda8022c6b7&amp;c_uniq_tag=Ojed24vR-AEh1-yAmtDByyJSXxDiapTKNIBDwV93aLE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9" name="Text Box 176"/>
          <p:cNvSpPr txBox="1">
            <a:spLocks noChangeArrowheads="1"/>
          </p:cNvSpPr>
          <p:nvPr/>
        </p:nvSpPr>
        <p:spPr bwMode="auto">
          <a:xfrm>
            <a:off x="8237838" y="0"/>
            <a:ext cx="90616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№36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6" name="Picture 8" descr="https://sun9-21.userapi.com/impg/EPT0-CqrRgHxuMykWHJy-B_louQw45NzSqUO4w/0cPyKgCxh2w.jpg?size=2560x1972&amp;quality=95&amp;sign=62c8852f5a26792d9d0cd754d4581e7f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24413" y="3737812"/>
            <a:ext cx="2586681" cy="1842747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063" name="AutoShape 15" descr="https://sun9-73.userapi.com/impg/fAZ1rNTQn6T9owuiDuSuI9MbgCUT1_tXT6dUYQ/kgsxxSRUjzw.jpg?size=1280x960&amp;quality=96&amp;sign=2dd1f7ee36f5f5f868384916dc2647d1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5" name="Picture 17" descr="https://sun9-73.userapi.com/impg/fAZ1rNTQn6T9owuiDuSuI9MbgCUT1_tXT6dUYQ/kgsxxSRUjzw.jpg?size=1280x960&amp;quality=96&amp;sign=2dd1f7ee36f5f5f868384916dc2647d1&amp;type=albu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949" y="4211709"/>
            <a:ext cx="2685535" cy="221316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147476" y="576650"/>
            <a:ext cx="7642297" cy="1005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МП «Развитие</a:t>
            </a:r>
          </a:p>
          <a:p>
            <a:pPr lvl="0"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информационного общества»</a:t>
            </a: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13124" y="0"/>
            <a:ext cx="9308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№37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176"/>
          <p:cNvSpPr txBox="1">
            <a:spLocks noChangeArrowheads="1"/>
          </p:cNvSpPr>
          <p:nvPr/>
        </p:nvSpPr>
        <p:spPr bwMode="auto">
          <a:xfrm>
            <a:off x="1425147" y="2577092"/>
            <a:ext cx="5659394" cy="461665"/>
          </a:xfrm>
          <a:prstGeom prst="rect">
            <a:avLst/>
          </a:prstGeom>
          <a:solidFill>
            <a:srgbClr val="ABD5D1"/>
          </a:solidFill>
          <a:ln>
            <a:noFill/>
          </a:ln>
          <a:effectLst>
            <a:softEdge rad="127000"/>
          </a:effectLst>
          <a:extLst/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Комплексы процессных мероприятий</a:t>
            </a:r>
            <a:endParaRPr lang="en-US" sz="24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98961" y="1710652"/>
            <a:ext cx="6829167" cy="667072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Всего 19,8 млн.руб.       7,1% к 2023 года </a:t>
            </a:r>
            <a:endParaRPr lang="ru-RU" sz="2600" dirty="0">
              <a:solidFill>
                <a:srgbClr val="002060"/>
              </a:solidFill>
            </a:endParaRPr>
          </a:p>
        </p:txBody>
      </p:sp>
      <p:grpSp>
        <p:nvGrpSpPr>
          <p:cNvPr id="8" name="Group 9"/>
          <p:cNvGrpSpPr>
            <a:grpSpLocks/>
          </p:cNvGrpSpPr>
          <p:nvPr/>
        </p:nvGrpSpPr>
        <p:grpSpPr bwMode="gray">
          <a:xfrm rot="15038166">
            <a:off x="4802588" y="1880669"/>
            <a:ext cx="414167" cy="359989"/>
            <a:chOff x="927" y="1024"/>
            <a:chExt cx="3094" cy="2747"/>
          </a:xfrm>
          <a:solidFill>
            <a:srgbClr val="B22DB5"/>
          </a:solidFill>
        </p:grpSpPr>
        <p:sp>
          <p:nvSpPr>
            <p:cNvPr id="9" name="Freeform 10" descr="© INSCALE GmbH, 26.05.2010&#10;http://www.presentationload.com/"/>
            <p:cNvSpPr>
              <a:spLocks/>
            </p:cNvSpPr>
            <p:nvPr/>
          </p:nvSpPr>
          <p:spPr bwMode="gray">
            <a:xfrm>
              <a:off x="927" y="1100"/>
              <a:ext cx="647" cy="229"/>
            </a:xfrm>
            <a:custGeom>
              <a:avLst/>
              <a:gdLst/>
              <a:ahLst/>
              <a:cxnLst>
                <a:cxn ang="0">
                  <a:pos x="647" y="68"/>
                </a:cxn>
                <a:cxn ang="0">
                  <a:pos x="614" y="81"/>
                </a:cxn>
                <a:cxn ang="0">
                  <a:pos x="582" y="94"/>
                </a:cxn>
                <a:cxn ang="0">
                  <a:pos x="551" y="108"/>
                </a:cxn>
                <a:cxn ang="0">
                  <a:pos x="522" y="123"/>
                </a:cxn>
                <a:cxn ang="0">
                  <a:pos x="495" y="140"/>
                </a:cxn>
                <a:cxn ang="0">
                  <a:pos x="468" y="157"/>
                </a:cxn>
                <a:cxn ang="0">
                  <a:pos x="444" y="174"/>
                </a:cxn>
                <a:cxn ang="0">
                  <a:pos x="421" y="193"/>
                </a:cxn>
                <a:cxn ang="0">
                  <a:pos x="0" y="229"/>
                </a:cxn>
                <a:cxn ang="0">
                  <a:pos x="4" y="220"/>
                </a:cxn>
                <a:cxn ang="0">
                  <a:pos x="9" y="211"/>
                </a:cxn>
                <a:cxn ang="0">
                  <a:pos x="16" y="201"/>
                </a:cxn>
                <a:cxn ang="0">
                  <a:pos x="23" y="191"/>
                </a:cxn>
                <a:cxn ang="0">
                  <a:pos x="32" y="180"/>
                </a:cxn>
                <a:cxn ang="0">
                  <a:pos x="40" y="170"/>
                </a:cxn>
                <a:cxn ang="0">
                  <a:pos x="50" y="160"/>
                </a:cxn>
                <a:cxn ang="0">
                  <a:pos x="60" y="150"/>
                </a:cxn>
                <a:cxn ang="0">
                  <a:pos x="75" y="136"/>
                </a:cxn>
                <a:cxn ang="0">
                  <a:pos x="91" y="122"/>
                </a:cxn>
                <a:cxn ang="0">
                  <a:pos x="107" y="109"/>
                </a:cxn>
                <a:cxn ang="0">
                  <a:pos x="125" y="97"/>
                </a:cxn>
                <a:cxn ang="0">
                  <a:pos x="144" y="84"/>
                </a:cxn>
                <a:cxn ang="0">
                  <a:pos x="164" y="72"/>
                </a:cxn>
                <a:cxn ang="0">
                  <a:pos x="184" y="60"/>
                </a:cxn>
                <a:cxn ang="0">
                  <a:pos x="206" y="49"/>
                </a:cxn>
                <a:cxn ang="0">
                  <a:pos x="227" y="40"/>
                </a:cxn>
                <a:cxn ang="0">
                  <a:pos x="250" y="31"/>
                </a:cxn>
                <a:cxn ang="0">
                  <a:pos x="273" y="23"/>
                </a:cxn>
                <a:cxn ang="0">
                  <a:pos x="297" y="16"/>
                </a:cxn>
                <a:cxn ang="0">
                  <a:pos x="322" y="10"/>
                </a:cxn>
                <a:cxn ang="0">
                  <a:pos x="346" y="5"/>
                </a:cxn>
                <a:cxn ang="0">
                  <a:pos x="370" y="1"/>
                </a:cxn>
                <a:cxn ang="0">
                  <a:pos x="396" y="0"/>
                </a:cxn>
                <a:cxn ang="0">
                  <a:pos x="411" y="0"/>
                </a:cxn>
                <a:cxn ang="0">
                  <a:pos x="426" y="0"/>
                </a:cxn>
                <a:cxn ang="0">
                  <a:pos x="442" y="1"/>
                </a:cxn>
                <a:cxn ang="0">
                  <a:pos x="457" y="3"/>
                </a:cxn>
                <a:cxn ang="0">
                  <a:pos x="472" y="5"/>
                </a:cxn>
                <a:cxn ang="0">
                  <a:pos x="488" y="9"/>
                </a:cxn>
                <a:cxn ang="0">
                  <a:pos x="504" y="12"/>
                </a:cxn>
                <a:cxn ang="0">
                  <a:pos x="519" y="16"/>
                </a:cxn>
                <a:cxn ang="0">
                  <a:pos x="550" y="26"/>
                </a:cxn>
                <a:cxn ang="0">
                  <a:pos x="583" y="38"/>
                </a:cxn>
                <a:cxn ang="0">
                  <a:pos x="615" y="52"/>
                </a:cxn>
                <a:cxn ang="0">
                  <a:pos x="647" y="68"/>
                </a:cxn>
              </a:cxnLst>
              <a:rect l="0" t="0" r="r" b="b"/>
              <a:pathLst>
                <a:path w="647" h="229">
                  <a:moveTo>
                    <a:pt x="647" y="68"/>
                  </a:moveTo>
                  <a:lnTo>
                    <a:pt x="614" y="81"/>
                  </a:lnTo>
                  <a:lnTo>
                    <a:pt x="582" y="94"/>
                  </a:lnTo>
                  <a:lnTo>
                    <a:pt x="551" y="108"/>
                  </a:lnTo>
                  <a:lnTo>
                    <a:pt x="522" y="123"/>
                  </a:lnTo>
                  <a:lnTo>
                    <a:pt x="495" y="140"/>
                  </a:lnTo>
                  <a:lnTo>
                    <a:pt x="468" y="157"/>
                  </a:lnTo>
                  <a:lnTo>
                    <a:pt x="444" y="174"/>
                  </a:lnTo>
                  <a:lnTo>
                    <a:pt x="421" y="193"/>
                  </a:lnTo>
                  <a:lnTo>
                    <a:pt x="0" y="229"/>
                  </a:lnTo>
                  <a:lnTo>
                    <a:pt x="4" y="220"/>
                  </a:lnTo>
                  <a:lnTo>
                    <a:pt x="9" y="211"/>
                  </a:lnTo>
                  <a:lnTo>
                    <a:pt x="16" y="201"/>
                  </a:lnTo>
                  <a:lnTo>
                    <a:pt x="23" y="191"/>
                  </a:lnTo>
                  <a:lnTo>
                    <a:pt x="32" y="180"/>
                  </a:lnTo>
                  <a:lnTo>
                    <a:pt x="40" y="170"/>
                  </a:lnTo>
                  <a:lnTo>
                    <a:pt x="50" y="160"/>
                  </a:lnTo>
                  <a:lnTo>
                    <a:pt x="60" y="150"/>
                  </a:lnTo>
                  <a:lnTo>
                    <a:pt x="75" y="136"/>
                  </a:lnTo>
                  <a:lnTo>
                    <a:pt x="91" y="122"/>
                  </a:lnTo>
                  <a:lnTo>
                    <a:pt x="107" y="109"/>
                  </a:lnTo>
                  <a:lnTo>
                    <a:pt x="125" y="97"/>
                  </a:lnTo>
                  <a:lnTo>
                    <a:pt x="144" y="84"/>
                  </a:lnTo>
                  <a:lnTo>
                    <a:pt x="164" y="72"/>
                  </a:lnTo>
                  <a:lnTo>
                    <a:pt x="184" y="60"/>
                  </a:lnTo>
                  <a:lnTo>
                    <a:pt x="206" y="49"/>
                  </a:lnTo>
                  <a:lnTo>
                    <a:pt x="227" y="40"/>
                  </a:lnTo>
                  <a:lnTo>
                    <a:pt x="250" y="31"/>
                  </a:lnTo>
                  <a:lnTo>
                    <a:pt x="273" y="23"/>
                  </a:lnTo>
                  <a:lnTo>
                    <a:pt x="297" y="16"/>
                  </a:lnTo>
                  <a:lnTo>
                    <a:pt x="322" y="10"/>
                  </a:lnTo>
                  <a:lnTo>
                    <a:pt x="346" y="5"/>
                  </a:lnTo>
                  <a:lnTo>
                    <a:pt x="370" y="1"/>
                  </a:lnTo>
                  <a:lnTo>
                    <a:pt x="396" y="0"/>
                  </a:lnTo>
                  <a:lnTo>
                    <a:pt x="411" y="0"/>
                  </a:lnTo>
                  <a:lnTo>
                    <a:pt x="426" y="0"/>
                  </a:lnTo>
                  <a:lnTo>
                    <a:pt x="442" y="1"/>
                  </a:lnTo>
                  <a:lnTo>
                    <a:pt x="457" y="3"/>
                  </a:lnTo>
                  <a:lnTo>
                    <a:pt x="472" y="5"/>
                  </a:lnTo>
                  <a:lnTo>
                    <a:pt x="488" y="9"/>
                  </a:lnTo>
                  <a:lnTo>
                    <a:pt x="504" y="12"/>
                  </a:lnTo>
                  <a:lnTo>
                    <a:pt x="519" y="16"/>
                  </a:lnTo>
                  <a:lnTo>
                    <a:pt x="550" y="26"/>
                  </a:lnTo>
                  <a:lnTo>
                    <a:pt x="583" y="38"/>
                  </a:lnTo>
                  <a:lnTo>
                    <a:pt x="615" y="52"/>
                  </a:lnTo>
                  <a:lnTo>
                    <a:pt x="647" y="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" name="Freeform 12" descr="© INSCALE GmbH, 26.05.2010&#10;http://www.presentationload.com/"/>
            <p:cNvSpPr>
              <a:spLocks/>
            </p:cNvSpPr>
            <p:nvPr/>
          </p:nvSpPr>
          <p:spPr bwMode="gray">
            <a:xfrm>
              <a:off x="1358" y="1024"/>
              <a:ext cx="2663" cy="2716"/>
            </a:xfrm>
            <a:custGeom>
              <a:avLst/>
              <a:gdLst/>
              <a:ahLst/>
              <a:cxnLst>
                <a:cxn ang="0">
                  <a:pos x="1456" y="1452"/>
                </a:cxn>
                <a:cxn ang="0">
                  <a:pos x="1362" y="1314"/>
                </a:cxn>
                <a:cxn ang="0">
                  <a:pos x="1240" y="1141"/>
                </a:cxn>
                <a:cxn ang="0">
                  <a:pos x="1095" y="943"/>
                </a:cxn>
                <a:cxn ang="0">
                  <a:pos x="1017" y="840"/>
                </a:cxn>
                <a:cxn ang="0">
                  <a:pos x="934" y="737"/>
                </a:cxn>
                <a:cxn ang="0">
                  <a:pos x="850" y="634"/>
                </a:cxn>
                <a:cxn ang="0">
                  <a:pos x="761" y="532"/>
                </a:cxn>
                <a:cxn ang="0">
                  <a:pos x="673" y="436"/>
                </a:cxn>
                <a:cxn ang="0">
                  <a:pos x="582" y="345"/>
                </a:cxn>
                <a:cxn ang="0">
                  <a:pos x="492" y="261"/>
                </a:cxn>
                <a:cxn ang="0">
                  <a:pos x="400" y="185"/>
                </a:cxn>
                <a:cxn ang="0">
                  <a:pos x="311" y="120"/>
                </a:cxn>
                <a:cxn ang="0">
                  <a:pos x="222" y="67"/>
                </a:cxn>
                <a:cxn ang="0">
                  <a:pos x="165" y="40"/>
                </a:cxn>
                <a:cxn ang="0">
                  <a:pos x="109" y="19"/>
                </a:cxn>
                <a:cxn ang="0">
                  <a:pos x="54" y="6"/>
                </a:cxn>
                <a:cxn ang="0">
                  <a:pos x="0" y="0"/>
                </a:cxn>
                <a:cxn ang="0">
                  <a:pos x="632" y="4"/>
                </a:cxn>
                <a:cxn ang="0">
                  <a:pos x="701" y="10"/>
                </a:cxn>
                <a:cxn ang="0">
                  <a:pos x="768" y="20"/>
                </a:cxn>
                <a:cxn ang="0">
                  <a:pos x="831" y="37"/>
                </a:cxn>
                <a:cxn ang="0">
                  <a:pos x="909" y="67"/>
                </a:cxn>
                <a:cxn ang="0">
                  <a:pos x="1008" y="111"/>
                </a:cxn>
                <a:cxn ang="0">
                  <a:pos x="1105" y="162"/>
                </a:cxn>
                <a:cxn ang="0">
                  <a:pos x="1202" y="217"/>
                </a:cxn>
                <a:cxn ang="0">
                  <a:pos x="1299" y="278"/>
                </a:cxn>
                <a:cxn ang="0">
                  <a:pos x="1393" y="342"/>
                </a:cxn>
                <a:cxn ang="0">
                  <a:pos x="1487" y="410"/>
                </a:cxn>
                <a:cxn ang="0">
                  <a:pos x="1579" y="482"/>
                </a:cxn>
                <a:cxn ang="0">
                  <a:pos x="1670" y="557"/>
                </a:cxn>
                <a:cxn ang="0">
                  <a:pos x="1760" y="633"/>
                </a:cxn>
                <a:cxn ang="0">
                  <a:pos x="1846" y="710"/>
                </a:cxn>
                <a:cxn ang="0">
                  <a:pos x="1930" y="789"/>
                </a:cxn>
                <a:cxn ang="0">
                  <a:pos x="2054" y="908"/>
                </a:cxn>
                <a:cxn ang="0">
                  <a:pos x="2207" y="1064"/>
                </a:cxn>
                <a:cxn ang="0">
                  <a:pos x="2663" y="995"/>
                </a:cxn>
                <a:cxn ang="0">
                  <a:pos x="972" y="1635"/>
                </a:cxn>
              </a:cxnLst>
              <a:rect l="0" t="0" r="r" b="b"/>
              <a:pathLst>
                <a:path w="2663" h="2716">
                  <a:moveTo>
                    <a:pt x="972" y="1635"/>
                  </a:moveTo>
                  <a:lnTo>
                    <a:pt x="1456" y="1452"/>
                  </a:lnTo>
                  <a:lnTo>
                    <a:pt x="1413" y="1389"/>
                  </a:lnTo>
                  <a:lnTo>
                    <a:pt x="1362" y="1314"/>
                  </a:lnTo>
                  <a:lnTo>
                    <a:pt x="1304" y="1231"/>
                  </a:lnTo>
                  <a:lnTo>
                    <a:pt x="1240" y="1141"/>
                  </a:lnTo>
                  <a:lnTo>
                    <a:pt x="1169" y="1044"/>
                  </a:lnTo>
                  <a:lnTo>
                    <a:pt x="1095" y="943"/>
                  </a:lnTo>
                  <a:lnTo>
                    <a:pt x="1057" y="892"/>
                  </a:lnTo>
                  <a:lnTo>
                    <a:pt x="1017" y="840"/>
                  </a:lnTo>
                  <a:lnTo>
                    <a:pt x="976" y="789"/>
                  </a:lnTo>
                  <a:lnTo>
                    <a:pt x="934" y="737"/>
                  </a:lnTo>
                  <a:lnTo>
                    <a:pt x="893" y="685"/>
                  </a:lnTo>
                  <a:lnTo>
                    <a:pt x="850" y="634"/>
                  </a:lnTo>
                  <a:lnTo>
                    <a:pt x="806" y="583"/>
                  </a:lnTo>
                  <a:lnTo>
                    <a:pt x="761" y="532"/>
                  </a:lnTo>
                  <a:lnTo>
                    <a:pt x="718" y="483"/>
                  </a:lnTo>
                  <a:lnTo>
                    <a:pt x="673" y="436"/>
                  </a:lnTo>
                  <a:lnTo>
                    <a:pt x="627" y="390"/>
                  </a:lnTo>
                  <a:lnTo>
                    <a:pt x="582" y="345"/>
                  </a:lnTo>
                  <a:lnTo>
                    <a:pt x="537" y="301"/>
                  </a:lnTo>
                  <a:lnTo>
                    <a:pt x="492" y="261"/>
                  </a:lnTo>
                  <a:lnTo>
                    <a:pt x="446" y="222"/>
                  </a:lnTo>
                  <a:lnTo>
                    <a:pt x="400" y="185"/>
                  </a:lnTo>
                  <a:lnTo>
                    <a:pt x="356" y="152"/>
                  </a:lnTo>
                  <a:lnTo>
                    <a:pt x="311" y="120"/>
                  </a:lnTo>
                  <a:lnTo>
                    <a:pt x="266" y="92"/>
                  </a:lnTo>
                  <a:lnTo>
                    <a:pt x="222" y="67"/>
                  </a:lnTo>
                  <a:lnTo>
                    <a:pt x="194" y="53"/>
                  </a:lnTo>
                  <a:lnTo>
                    <a:pt x="165" y="40"/>
                  </a:lnTo>
                  <a:lnTo>
                    <a:pt x="138" y="29"/>
                  </a:lnTo>
                  <a:lnTo>
                    <a:pt x="109" y="19"/>
                  </a:lnTo>
                  <a:lnTo>
                    <a:pt x="82" y="12"/>
                  </a:lnTo>
                  <a:lnTo>
                    <a:pt x="54" y="6"/>
                  </a:lnTo>
                  <a:lnTo>
                    <a:pt x="27" y="2"/>
                  </a:lnTo>
                  <a:lnTo>
                    <a:pt x="0" y="0"/>
                  </a:lnTo>
                  <a:lnTo>
                    <a:pt x="597" y="3"/>
                  </a:lnTo>
                  <a:lnTo>
                    <a:pt x="632" y="4"/>
                  </a:lnTo>
                  <a:lnTo>
                    <a:pt x="667" y="6"/>
                  </a:lnTo>
                  <a:lnTo>
                    <a:pt x="701" y="10"/>
                  </a:lnTo>
                  <a:lnTo>
                    <a:pt x="735" y="14"/>
                  </a:lnTo>
                  <a:lnTo>
                    <a:pt x="768" y="20"/>
                  </a:lnTo>
                  <a:lnTo>
                    <a:pt x="799" y="28"/>
                  </a:lnTo>
                  <a:lnTo>
                    <a:pt x="831" y="37"/>
                  </a:lnTo>
                  <a:lnTo>
                    <a:pt x="860" y="47"/>
                  </a:lnTo>
                  <a:lnTo>
                    <a:pt x="909" y="67"/>
                  </a:lnTo>
                  <a:lnTo>
                    <a:pt x="959" y="89"/>
                  </a:lnTo>
                  <a:lnTo>
                    <a:pt x="1008" y="111"/>
                  </a:lnTo>
                  <a:lnTo>
                    <a:pt x="1057" y="135"/>
                  </a:lnTo>
                  <a:lnTo>
                    <a:pt x="1105" y="162"/>
                  </a:lnTo>
                  <a:lnTo>
                    <a:pt x="1154" y="188"/>
                  </a:lnTo>
                  <a:lnTo>
                    <a:pt x="1202" y="217"/>
                  </a:lnTo>
                  <a:lnTo>
                    <a:pt x="1251" y="246"/>
                  </a:lnTo>
                  <a:lnTo>
                    <a:pt x="1299" y="278"/>
                  </a:lnTo>
                  <a:lnTo>
                    <a:pt x="1346" y="309"/>
                  </a:lnTo>
                  <a:lnTo>
                    <a:pt x="1393" y="342"/>
                  </a:lnTo>
                  <a:lnTo>
                    <a:pt x="1440" y="375"/>
                  </a:lnTo>
                  <a:lnTo>
                    <a:pt x="1487" y="410"/>
                  </a:lnTo>
                  <a:lnTo>
                    <a:pt x="1534" y="446"/>
                  </a:lnTo>
                  <a:lnTo>
                    <a:pt x="1579" y="482"/>
                  </a:lnTo>
                  <a:lnTo>
                    <a:pt x="1625" y="519"/>
                  </a:lnTo>
                  <a:lnTo>
                    <a:pt x="1670" y="557"/>
                  </a:lnTo>
                  <a:lnTo>
                    <a:pt x="1715" y="594"/>
                  </a:lnTo>
                  <a:lnTo>
                    <a:pt x="1760" y="633"/>
                  </a:lnTo>
                  <a:lnTo>
                    <a:pt x="1803" y="672"/>
                  </a:lnTo>
                  <a:lnTo>
                    <a:pt x="1846" y="710"/>
                  </a:lnTo>
                  <a:lnTo>
                    <a:pt x="1889" y="750"/>
                  </a:lnTo>
                  <a:lnTo>
                    <a:pt x="1930" y="789"/>
                  </a:lnTo>
                  <a:lnTo>
                    <a:pt x="1972" y="828"/>
                  </a:lnTo>
                  <a:lnTo>
                    <a:pt x="2054" y="908"/>
                  </a:lnTo>
                  <a:lnTo>
                    <a:pt x="2132" y="986"/>
                  </a:lnTo>
                  <a:lnTo>
                    <a:pt x="2207" y="1064"/>
                  </a:lnTo>
                  <a:lnTo>
                    <a:pt x="2280" y="1141"/>
                  </a:lnTo>
                  <a:lnTo>
                    <a:pt x="2663" y="995"/>
                  </a:lnTo>
                  <a:lnTo>
                    <a:pt x="2428" y="2716"/>
                  </a:lnTo>
                  <a:lnTo>
                    <a:pt x="972" y="163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reflection blurRad="6350" stA="70000" endPos="23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1" name="Freeform 13" descr="© INSCALE GmbH, 26.05.2010&#10;http://www.presentationload.com/"/>
            <p:cNvSpPr>
              <a:spLocks noEditPoints="1"/>
            </p:cNvSpPr>
            <p:nvPr/>
          </p:nvSpPr>
          <p:spPr bwMode="gray">
            <a:xfrm>
              <a:off x="927" y="1024"/>
              <a:ext cx="2864" cy="2747"/>
            </a:xfrm>
            <a:custGeom>
              <a:avLst/>
              <a:gdLst/>
              <a:ahLst/>
              <a:cxnLst>
                <a:cxn ang="0">
                  <a:pos x="1408" y="1635"/>
                </a:cxn>
                <a:cxn ang="0">
                  <a:pos x="2786" y="2747"/>
                </a:cxn>
                <a:cxn ang="0">
                  <a:pos x="1832" y="1475"/>
                </a:cxn>
                <a:cxn ang="0">
                  <a:pos x="1737" y="1336"/>
                </a:cxn>
                <a:cxn ang="0">
                  <a:pos x="1620" y="1170"/>
                </a:cxn>
                <a:cxn ang="0">
                  <a:pos x="1484" y="988"/>
                </a:cxn>
                <a:cxn ang="0">
                  <a:pos x="1337" y="799"/>
                </a:cxn>
                <a:cxn ang="0">
                  <a:pos x="1217" y="655"/>
                </a:cxn>
                <a:cxn ang="0">
                  <a:pos x="1093" y="518"/>
                </a:cxn>
                <a:cxn ang="0">
                  <a:pos x="1030" y="453"/>
                </a:cxn>
                <a:cxn ang="0">
                  <a:pos x="967" y="392"/>
                </a:cxn>
                <a:cxn ang="0">
                  <a:pos x="902" y="334"/>
                </a:cxn>
                <a:cxn ang="0">
                  <a:pos x="839" y="280"/>
                </a:cxn>
                <a:cxn ang="0">
                  <a:pos x="809" y="256"/>
                </a:cxn>
                <a:cxn ang="0">
                  <a:pos x="755" y="217"/>
                </a:cxn>
                <a:cxn ang="0">
                  <a:pos x="696" y="175"/>
                </a:cxn>
                <a:cxn ang="0">
                  <a:pos x="647" y="144"/>
                </a:cxn>
                <a:cxn ang="0">
                  <a:pos x="592" y="117"/>
                </a:cxn>
                <a:cxn ang="0">
                  <a:pos x="538" y="98"/>
                </a:cxn>
                <a:cxn ang="0">
                  <a:pos x="485" y="84"/>
                </a:cxn>
                <a:cxn ang="0">
                  <a:pos x="431" y="77"/>
                </a:cxn>
                <a:cxn ang="0">
                  <a:pos x="379" y="77"/>
                </a:cxn>
                <a:cxn ang="0">
                  <a:pos x="325" y="85"/>
                </a:cxn>
                <a:cxn ang="0">
                  <a:pos x="270" y="99"/>
                </a:cxn>
                <a:cxn ang="0">
                  <a:pos x="214" y="122"/>
                </a:cxn>
                <a:cxn ang="0">
                  <a:pos x="169" y="145"/>
                </a:cxn>
                <a:cxn ang="0">
                  <a:pos x="128" y="170"/>
                </a:cxn>
                <a:cxn ang="0">
                  <a:pos x="93" y="197"/>
                </a:cxn>
                <a:cxn ang="0">
                  <a:pos x="60" y="226"/>
                </a:cxn>
                <a:cxn ang="0">
                  <a:pos x="40" y="246"/>
                </a:cxn>
                <a:cxn ang="0">
                  <a:pos x="23" y="267"/>
                </a:cxn>
                <a:cxn ang="0">
                  <a:pos x="9" y="287"/>
                </a:cxn>
                <a:cxn ang="0">
                  <a:pos x="0" y="305"/>
                </a:cxn>
                <a:cxn ang="0">
                  <a:pos x="8" y="239"/>
                </a:cxn>
                <a:cxn ang="0">
                  <a:pos x="29" y="205"/>
                </a:cxn>
                <a:cxn ang="0">
                  <a:pos x="52" y="173"/>
                </a:cxn>
                <a:cxn ang="0">
                  <a:pos x="78" y="144"/>
                </a:cxn>
                <a:cxn ang="0">
                  <a:pos x="108" y="117"/>
                </a:cxn>
                <a:cxn ang="0">
                  <a:pos x="139" y="94"/>
                </a:cxn>
                <a:cxn ang="0">
                  <a:pos x="173" y="72"/>
                </a:cxn>
                <a:cxn ang="0">
                  <a:pos x="208" y="53"/>
                </a:cxn>
                <a:cxn ang="0">
                  <a:pos x="255" y="32"/>
                </a:cxn>
                <a:cxn ang="0">
                  <a:pos x="313" y="13"/>
                </a:cxn>
                <a:cxn ang="0">
                  <a:pos x="368" y="2"/>
                </a:cxn>
                <a:cxn ang="0">
                  <a:pos x="422" y="0"/>
                </a:cxn>
                <a:cxn ang="0">
                  <a:pos x="476" y="4"/>
                </a:cxn>
                <a:cxn ang="0">
                  <a:pos x="528" y="14"/>
                </a:cxn>
                <a:cxn ang="0">
                  <a:pos x="580" y="32"/>
                </a:cxn>
                <a:cxn ang="0">
                  <a:pos x="632" y="54"/>
                </a:cxn>
                <a:cxn ang="0">
                  <a:pos x="702" y="92"/>
                </a:cxn>
                <a:cxn ang="0">
                  <a:pos x="792" y="152"/>
                </a:cxn>
                <a:cxn ang="0">
                  <a:pos x="882" y="222"/>
                </a:cxn>
                <a:cxn ang="0">
                  <a:pos x="973" y="301"/>
                </a:cxn>
                <a:cxn ang="0">
                  <a:pos x="1063" y="390"/>
                </a:cxn>
                <a:cxn ang="0">
                  <a:pos x="1154" y="483"/>
                </a:cxn>
                <a:cxn ang="0">
                  <a:pos x="1242" y="583"/>
                </a:cxn>
                <a:cxn ang="0">
                  <a:pos x="1329" y="685"/>
                </a:cxn>
                <a:cxn ang="0">
                  <a:pos x="1412" y="789"/>
                </a:cxn>
                <a:cxn ang="0">
                  <a:pos x="1493" y="892"/>
                </a:cxn>
                <a:cxn ang="0">
                  <a:pos x="1605" y="1044"/>
                </a:cxn>
                <a:cxn ang="0">
                  <a:pos x="1740" y="1231"/>
                </a:cxn>
                <a:cxn ang="0">
                  <a:pos x="1849" y="1389"/>
                </a:cxn>
                <a:cxn ang="0">
                  <a:pos x="1832" y="1475"/>
                </a:cxn>
              </a:cxnLst>
              <a:rect l="0" t="0" r="r" b="b"/>
              <a:pathLst>
                <a:path w="2864" h="2747">
                  <a:moveTo>
                    <a:pt x="1383" y="1707"/>
                  </a:moveTo>
                  <a:lnTo>
                    <a:pt x="1408" y="1635"/>
                  </a:lnTo>
                  <a:lnTo>
                    <a:pt x="2864" y="2716"/>
                  </a:lnTo>
                  <a:lnTo>
                    <a:pt x="2786" y="2747"/>
                  </a:lnTo>
                  <a:lnTo>
                    <a:pt x="1383" y="1707"/>
                  </a:lnTo>
                  <a:close/>
                  <a:moveTo>
                    <a:pt x="1832" y="1475"/>
                  </a:moveTo>
                  <a:lnTo>
                    <a:pt x="1788" y="1409"/>
                  </a:lnTo>
                  <a:lnTo>
                    <a:pt x="1737" y="1336"/>
                  </a:lnTo>
                  <a:lnTo>
                    <a:pt x="1681" y="1255"/>
                  </a:lnTo>
                  <a:lnTo>
                    <a:pt x="1620" y="1170"/>
                  </a:lnTo>
                  <a:lnTo>
                    <a:pt x="1554" y="1081"/>
                  </a:lnTo>
                  <a:lnTo>
                    <a:pt x="1484" y="988"/>
                  </a:lnTo>
                  <a:lnTo>
                    <a:pt x="1412" y="893"/>
                  </a:lnTo>
                  <a:lnTo>
                    <a:pt x="1337" y="799"/>
                  </a:lnTo>
                  <a:lnTo>
                    <a:pt x="1277" y="726"/>
                  </a:lnTo>
                  <a:lnTo>
                    <a:pt x="1217" y="655"/>
                  </a:lnTo>
                  <a:lnTo>
                    <a:pt x="1155" y="586"/>
                  </a:lnTo>
                  <a:lnTo>
                    <a:pt x="1093" y="518"/>
                  </a:lnTo>
                  <a:lnTo>
                    <a:pt x="1061" y="485"/>
                  </a:lnTo>
                  <a:lnTo>
                    <a:pt x="1030" y="453"/>
                  </a:lnTo>
                  <a:lnTo>
                    <a:pt x="998" y="422"/>
                  </a:lnTo>
                  <a:lnTo>
                    <a:pt x="967" y="392"/>
                  </a:lnTo>
                  <a:lnTo>
                    <a:pt x="934" y="362"/>
                  </a:lnTo>
                  <a:lnTo>
                    <a:pt x="902" y="334"/>
                  </a:lnTo>
                  <a:lnTo>
                    <a:pt x="871" y="306"/>
                  </a:lnTo>
                  <a:lnTo>
                    <a:pt x="839" y="280"/>
                  </a:lnTo>
                  <a:lnTo>
                    <a:pt x="828" y="271"/>
                  </a:lnTo>
                  <a:lnTo>
                    <a:pt x="809" y="256"/>
                  </a:lnTo>
                  <a:lnTo>
                    <a:pt x="783" y="238"/>
                  </a:lnTo>
                  <a:lnTo>
                    <a:pt x="755" y="217"/>
                  </a:lnTo>
                  <a:lnTo>
                    <a:pt x="725" y="195"/>
                  </a:lnTo>
                  <a:lnTo>
                    <a:pt x="696" y="175"/>
                  </a:lnTo>
                  <a:lnTo>
                    <a:pt x="668" y="158"/>
                  </a:lnTo>
                  <a:lnTo>
                    <a:pt x="647" y="144"/>
                  </a:lnTo>
                  <a:lnTo>
                    <a:pt x="620" y="130"/>
                  </a:lnTo>
                  <a:lnTo>
                    <a:pt x="592" y="117"/>
                  </a:lnTo>
                  <a:lnTo>
                    <a:pt x="565" y="107"/>
                  </a:lnTo>
                  <a:lnTo>
                    <a:pt x="538" y="98"/>
                  </a:lnTo>
                  <a:lnTo>
                    <a:pt x="512" y="90"/>
                  </a:lnTo>
                  <a:lnTo>
                    <a:pt x="485" y="84"/>
                  </a:lnTo>
                  <a:lnTo>
                    <a:pt x="458" y="79"/>
                  </a:lnTo>
                  <a:lnTo>
                    <a:pt x="431" y="77"/>
                  </a:lnTo>
                  <a:lnTo>
                    <a:pt x="405" y="76"/>
                  </a:lnTo>
                  <a:lnTo>
                    <a:pt x="379" y="77"/>
                  </a:lnTo>
                  <a:lnTo>
                    <a:pt x="352" y="79"/>
                  </a:lnTo>
                  <a:lnTo>
                    <a:pt x="325" y="85"/>
                  </a:lnTo>
                  <a:lnTo>
                    <a:pt x="297" y="91"/>
                  </a:lnTo>
                  <a:lnTo>
                    <a:pt x="270" y="99"/>
                  </a:lnTo>
                  <a:lnTo>
                    <a:pt x="242" y="110"/>
                  </a:lnTo>
                  <a:lnTo>
                    <a:pt x="214" y="122"/>
                  </a:lnTo>
                  <a:lnTo>
                    <a:pt x="191" y="132"/>
                  </a:lnTo>
                  <a:lnTo>
                    <a:pt x="169" y="145"/>
                  </a:lnTo>
                  <a:lnTo>
                    <a:pt x="149" y="157"/>
                  </a:lnTo>
                  <a:lnTo>
                    <a:pt x="128" y="170"/>
                  </a:lnTo>
                  <a:lnTo>
                    <a:pt x="110" y="183"/>
                  </a:lnTo>
                  <a:lnTo>
                    <a:pt x="93" y="197"/>
                  </a:lnTo>
                  <a:lnTo>
                    <a:pt x="75" y="212"/>
                  </a:lnTo>
                  <a:lnTo>
                    <a:pt x="60" y="226"/>
                  </a:lnTo>
                  <a:lnTo>
                    <a:pt x="50" y="236"/>
                  </a:lnTo>
                  <a:lnTo>
                    <a:pt x="40" y="246"/>
                  </a:lnTo>
                  <a:lnTo>
                    <a:pt x="32" y="256"/>
                  </a:lnTo>
                  <a:lnTo>
                    <a:pt x="23" y="267"/>
                  </a:lnTo>
                  <a:lnTo>
                    <a:pt x="16" y="277"/>
                  </a:lnTo>
                  <a:lnTo>
                    <a:pt x="9" y="287"/>
                  </a:lnTo>
                  <a:lnTo>
                    <a:pt x="4" y="296"/>
                  </a:lnTo>
                  <a:lnTo>
                    <a:pt x="0" y="305"/>
                  </a:lnTo>
                  <a:lnTo>
                    <a:pt x="0" y="257"/>
                  </a:lnTo>
                  <a:lnTo>
                    <a:pt x="8" y="239"/>
                  </a:lnTo>
                  <a:lnTo>
                    <a:pt x="18" y="221"/>
                  </a:lnTo>
                  <a:lnTo>
                    <a:pt x="29" y="205"/>
                  </a:lnTo>
                  <a:lnTo>
                    <a:pt x="40" y="188"/>
                  </a:lnTo>
                  <a:lnTo>
                    <a:pt x="52" y="173"/>
                  </a:lnTo>
                  <a:lnTo>
                    <a:pt x="65" y="158"/>
                  </a:lnTo>
                  <a:lnTo>
                    <a:pt x="78" y="144"/>
                  </a:lnTo>
                  <a:lnTo>
                    <a:pt x="93" y="130"/>
                  </a:lnTo>
                  <a:lnTo>
                    <a:pt x="108" y="117"/>
                  </a:lnTo>
                  <a:lnTo>
                    <a:pt x="123" y="105"/>
                  </a:lnTo>
                  <a:lnTo>
                    <a:pt x="139" y="94"/>
                  </a:lnTo>
                  <a:lnTo>
                    <a:pt x="156" y="82"/>
                  </a:lnTo>
                  <a:lnTo>
                    <a:pt x="173" y="72"/>
                  </a:lnTo>
                  <a:lnTo>
                    <a:pt x="190" y="62"/>
                  </a:lnTo>
                  <a:lnTo>
                    <a:pt x="208" y="53"/>
                  </a:lnTo>
                  <a:lnTo>
                    <a:pt x="226" y="45"/>
                  </a:lnTo>
                  <a:lnTo>
                    <a:pt x="255" y="32"/>
                  </a:lnTo>
                  <a:lnTo>
                    <a:pt x="285" y="21"/>
                  </a:lnTo>
                  <a:lnTo>
                    <a:pt x="313" y="13"/>
                  </a:lnTo>
                  <a:lnTo>
                    <a:pt x="341" y="7"/>
                  </a:lnTo>
                  <a:lnTo>
                    <a:pt x="368" y="2"/>
                  </a:lnTo>
                  <a:lnTo>
                    <a:pt x="396" y="0"/>
                  </a:lnTo>
                  <a:lnTo>
                    <a:pt x="422" y="0"/>
                  </a:lnTo>
                  <a:lnTo>
                    <a:pt x="450" y="1"/>
                  </a:lnTo>
                  <a:lnTo>
                    <a:pt x="476" y="4"/>
                  </a:lnTo>
                  <a:lnTo>
                    <a:pt x="502" y="8"/>
                  </a:lnTo>
                  <a:lnTo>
                    <a:pt x="528" y="14"/>
                  </a:lnTo>
                  <a:lnTo>
                    <a:pt x="555" y="22"/>
                  </a:lnTo>
                  <a:lnTo>
                    <a:pt x="580" y="32"/>
                  </a:lnTo>
                  <a:lnTo>
                    <a:pt x="606" y="42"/>
                  </a:lnTo>
                  <a:lnTo>
                    <a:pt x="632" y="54"/>
                  </a:lnTo>
                  <a:lnTo>
                    <a:pt x="658" y="67"/>
                  </a:lnTo>
                  <a:lnTo>
                    <a:pt x="702" y="92"/>
                  </a:lnTo>
                  <a:lnTo>
                    <a:pt x="747" y="120"/>
                  </a:lnTo>
                  <a:lnTo>
                    <a:pt x="792" y="152"/>
                  </a:lnTo>
                  <a:lnTo>
                    <a:pt x="836" y="185"/>
                  </a:lnTo>
                  <a:lnTo>
                    <a:pt x="882" y="222"/>
                  </a:lnTo>
                  <a:lnTo>
                    <a:pt x="928" y="261"/>
                  </a:lnTo>
                  <a:lnTo>
                    <a:pt x="973" y="301"/>
                  </a:lnTo>
                  <a:lnTo>
                    <a:pt x="1018" y="345"/>
                  </a:lnTo>
                  <a:lnTo>
                    <a:pt x="1063" y="390"/>
                  </a:lnTo>
                  <a:lnTo>
                    <a:pt x="1109" y="436"/>
                  </a:lnTo>
                  <a:lnTo>
                    <a:pt x="1154" y="483"/>
                  </a:lnTo>
                  <a:lnTo>
                    <a:pt x="1197" y="532"/>
                  </a:lnTo>
                  <a:lnTo>
                    <a:pt x="1242" y="583"/>
                  </a:lnTo>
                  <a:lnTo>
                    <a:pt x="1286" y="634"/>
                  </a:lnTo>
                  <a:lnTo>
                    <a:pt x="1329" y="685"/>
                  </a:lnTo>
                  <a:lnTo>
                    <a:pt x="1370" y="737"/>
                  </a:lnTo>
                  <a:lnTo>
                    <a:pt x="1412" y="789"/>
                  </a:lnTo>
                  <a:lnTo>
                    <a:pt x="1453" y="840"/>
                  </a:lnTo>
                  <a:lnTo>
                    <a:pt x="1493" y="892"/>
                  </a:lnTo>
                  <a:lnTo>
                    <a:pt x="1531" y="943"/>
                  </a:lnTo>
                  <a:lnTo>
                    <a:pt x="1605" y="1044"/>
                  </a:lnTo>
                  <a:lnTo>
                    <a:pt x="1676" y="1141"/>
                  </a:lnTo>
                  <a:lnTo>
                    <a:pt x="1740" y="1231"/>
                  </a:lnTo>
                  <a:lnTo>
                    <a:pt x="1798" y="1314"/>
                  </a:lnTo>
                  <a:lnTo>
                    <a:pt x="1849" y="1389"/>
                  </a:lnTo>
                  <a:lnTo>
                    <a:pt x="1892" y="1452"/>
                  </a:lnTo>
                  <a:lnTo>
                    <a:pt x="1832" y="14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12" name="Text Box 176"/>
          <p:cNvSpPr txBox="1">
            <a:spLocks noChangeArrowheads="1"/>
          </p:cNvSpPr>
          <p:nvPr/>
        </p:nvSpPr>
        <p:spPr bwMode="auto">
          <a:xfrm>
            <a:off x="8046026" y="1748389"/>
            <a:ext cx="100501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组合 48"/>
          <p:cNvGrpSpPr>
            <a:grpSpLocks/>
          </p:cNvGrpSpPr>
          <p:nvPr/>
        </p:nvGrpSpPr>
        <p:grpSpPr bwMode="auto">
          <a:xfrm>
            <a:off x="629189" y="3268159"/>
            <a:ext cx="3473255" cy="554197"/>
            <a:chOff x="0" y="0"/>
            <a:chExt cx="3619555" cy="412624"/>
          </a:xfrm>
        </p:grpSpPr>
        <p:sp>
          <p:nvSpPr>
            <p:cNvPr id="14" name="圆角矩形 72"/>
            <p:cNvSpPr>
              <a:spLocks noChangeArrowheads="1"/>
            </p:cNvSpPr>
            <p:nvPr/>
          </p:nvSpPr>
          <p:spPr bwMode="auto">
            <a:xfrm>
              <a:off x="0" y="0"/>
              <a:ext cx="3619555" cy="412624"/>
            </a:xfrm>
            <a:prstGeom prst="roundRect">
              <a:avLst>
                <a:gd name="adj" fmla="val 16667"/>
              </a:avLst>
            </a:prstGeom>
            <a:solidFill>
              <a:srgbClr val="ABD5D1"/>
            </a:solidFill>
            <a:ln>
              <a:solidFill>
                <a:srgbClr val="51A199"/>
              </a:solidFill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5" name="矩形 73"/>
            <p:cNvSpPr>
              <a:spLocks noChangeArrowheads="1"/>
            </p:cNvSpPr>
            <p:nvPr/>
          </p:nvSpPr>
          <p:spPr bwMode="auto">
            <a:xfrm>
              <a:off x="743636" y="25746"/>
              <a:ext cx="2858749" cy="365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ru-RU" b="1" noProof="1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«Власть и общество»</a:t>
              </a:r>
              <a:r>
                <a:rPr lang="ru-RU" sz="2000" b="1" noProof="1" smtClean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16" name="圆角矩形 10"/>
          <p:cNvSpPr>
            <a:spLocks noChangeArrowheads="1"/>
          </p:cNvSpPr>
          <p:nvPr/>
        </p:nvSpPr>
        <p:spPr bwMode="auto">
          <a:xfrm>
            <a:off x="612712" y="3263999"/>
            <a:ext cx="708674" cy="550119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15,7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7" name="组合 48"/>
          <p:cNvGrpSpPr>
            <a:grpSpLocks/>
          </p:cNvGrpSpPr>
          <p:nvPr/>
        </p:nvGrpSpPr>
        <p:grpSpPr bwMode="auto">
          <a:xfrm>
            <a:off x="4237191" y="3261188"/>
            <a:ext cx="4346636" cy="569407"/>
            <a:chOff x="12571" y="-123643"/>
            <a:chExt cx="3661188" cy="412624"/>
          </a:xfrm>
        </p:grpSpPr>
        <p:sp>
          <p:nvSpPr>
            <p:cNvPr id="18" name="圆角矩形 72"/>
            <p:cNvSpPr>
              <a:spLocks noChangeArrowheads="1"/>
            </p:cNvSpPr>
            <p:nvPr/>
          </p:nvSpPr>
          <p:spPr bwMode="auto">
            <a:xfrm>
              <a:off x="12571" y="-123643"/>
              <a:ext cx="3619555" cy="412624"/>
            </a:xfrm>
            <a:prstGeom prst="roundRect">
              <a:avLst>
                <a:gd name="adj" fmla="val 16667"/>
              </a:avLst>
            </a:prstGeom>
            <a:solidFill>
              <a:srgbClr val="ABD5D1"/>
            </a:solidFill>
            <a:ln>
              <a:solidFill>
                <a:srgbClr val="51A199"/>
              </a:solidFill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9" name="矩形 73"/>
            <p:cNvSpPr>
              <a:spLocks noChangeArrowheads="1"/>
            </p:cNvSpPr>
            <p:nvPr/>
          </p:nvSpPr>
          <p:spPr bwMode="auto">
            <a:xfrm>
              <a:off x="613765" y="-77284"/>
              <a:ext cx="3059994" cy="347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ru-RU" b="1" noProof="1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«Электронный муниципалитет»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20" name="圆角矩形 10"/>
          <p:cNvSpPr>
            <a:spLocks noChangeArrowheads="1"/>
          </p:cNvSpPr>
          <p:nvPr/>
        </p:nvSpPr>
        <p:spPr bwMode="auto">
          <a:xfrm>
            <a:off x="4215238" y="3262317"/>
            <a:ext cx="755946" cy="568278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3,6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1" name="组合 48"/>
          <p:cNvGrpSpPr>
            <a:grpSpLocks/>
          </p:cNvGrpSpPr>
          <p:nvPr/>
        </p:nvGrpSpPr>
        <p:grpSpPr bwMode="auto">
          <a:xfrm>
            <a:off x="2161423" y="4030309"/>
            <a:ext cx="5096112" cy="646331"/>
            <a:chOff x="0" y="-46893"/>
            <a:chExt cx="3705049" cy="500430"/>
          </a:xfrm>
        </p:grpSpPr>
        <p:sp>
          <p:nvSpPr>
            <p:cNvPr id="22" name="圆角矩形 72"/>
            <p:cNvSpPr>
              <a:spLocks noChangeArrowheads="1"/>
            </p:cNvSpPr>
            <p:nvPr/>
          </p:nvSpPr>
          <p:spPr bwMode="auto">
            <a:xfrm>
              <a:off x="0" y="0"/>
              <a:ext cx="3619555" cy="412624"/>
            </a:xfrm>
            <a:prstGeom prst="roundRect">
              <a:avLst>
                <a:gd name="adj" fmla="val 16667"/>
              </a:avLst>
            </a:prstGeom>
            <a:solidFill>
              <a:srgbClr val="ABD5D1"/>
            </a:solidFill>
            <a:ln>
              <a:solidFill>
                <a:srgbClr val="51A199"/>
              </a:solidFill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3" name="矩形 73"/>
            <p:cNvSpPr>
              <a:spLocks noChangeArrowheads="1"/>
            </p:cNvSpPr>
            <p:nvPr/>
          </p:nvSpPr>
          <p:spPr bwMode="auto">
            <a:xfrm>
              <a:off x="386859" y="-46893"/>
              <a:ext cx="3318190" cy="500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ru-RU" b="1" noProof="1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«Дополнительное </a:t>
              </a:r>
              <a:r>
                <a:rPr lang="ru-RU" b="1" noProof="1" smtClean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профессиональное</a:t>
              </a:r>
            </a:p>
            <a:p>
              <a:pPr lvl="0">
                <a:defRPr/>
              </a:pPr>
              <a:r>
                <a:rPr lang="ru-RU" b="1" noProof="1" smtClean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образование </a:t>
              </a:r>
              <a:r>
                <a:rPr lang="ru-RU" b="1" noProof="1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муниципальных служащих»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4" name="圆角矩形 10"/>
          <p:cNvSpPr>
            <a:spLocks noChangeArrowheads="1"/>
          </p:cNvSpPr>
          <p:nvPr/>
        </p:nvSpPr>
        <p:spPr bwMode="auto">
          <a:xfrm>
            <a:off x="2161424" y="4101058"/>
            <a:ext cx="683508" cy="522740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0,5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098" name="Picture 2" descr="https://sun9-17.userapi.com/impg/pG7wuh8k48LsRgTKqo20swy7YJ2DxZIMp3h1yg/-mkYWFcIR64.jpg?size=1169x743&amp;quality=96&amp;sign=b99a2225c8a13805aa1b0fd693a9ac10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4703" y="4431957"/>
            <a:ext cx="5758248" cy="2426043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 autoUpdateAnimBg="0"/>
      <p:bldP spid="20" grpId="0" bldLvl="0" animBg="1" autoUpdateAnimBg="0"/>
      <p:bldP spid="24" grpId="0" bldLvl="0" animBg="1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238092" y="362466"/>
            <a:ext cx="7642297" cy="1005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МП «Безопасность</a:t>
            </a:r>
          </a:p>
          <a:p>
            <a:pPr lvl="0"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жизнедеятельности населения»</a:t>
            </a: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77881" y="0"/>
            <a:ext cx="76611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№38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组合 48"/>
          <p:cNvGrpSpPr>
            <a:grpSpLocks/>
          </p:cNvGrpSpPr>
          <p:nvPr/>
        </p:nvGrpSpPr>
        <p:grpSpPr bwMode="auto">
          <a:xfrm>
            <a:off x="896752" y="2787725"/>
            <a:ext cx="5536998" cy="721594"/>
            <a:chOff x="0" y="-1"/>
            <a:chExt cx="3780270" cy="681952"/>
          </a:xfrm>
        </p:grpSpPr>
        <p:sp>
          <p:nvSpPr>
            <p:cNvPr id="7" name="圆角矩形 72"/>
            <p:cNvSpPr>
              <a:spLocks noChangeArrowheads="1"/>
            </p:cNvSpPr>
            <p:nvPr/>
          </p:nvSpPr>
          <p:spPr bwMode="auto">
            <a:xfrm>
              <a:off x="0" y="-1"/>
              <a:ext cx="3619555" cy="580697"/>
            </a:xfrm>
            <a:prstGeom prst="roundRect">
              <a:avLst>
                <a:gd name="adj" fmla="val 16667"/>
              </a:avLst>
            </a:prstGeom>
            <a:solidFill>
              <a:srgbClr val="ABD5D1"/>
            </a:solidFill>
            <a:ln>
              <a:noFill/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8" name="矩形 73"/>
            <p:cNvSpPr>
              <a:spLocks noChangeArrowheads="1"/>
            </p:cNvSpPr>
            <p:nvPr/>
          </p:nvSpPr>
          <p:spPr bwMode="auto">
            <a:xfrm>
              <a:off x="573131" y="23406"/>
              <a:ext cx="3207139" cy="658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ru-RU" sz="1600" b="1" noProof="1" smtClean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Усиление борьбы с преступностью и правонарушениями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9" name="圆角矩形 10"/>
          <p:cNvSpPr>
            <a:spLocks noChangeArrowheads="1"/>
          </p:cNvSpPr>
          <p:nvPr/>
        </p:nvSpPr>
        <p:spPr bwMode="auto">
          <a:xfrm>
            <a:off x="907260" y="2792017"/>
            <a:ext cx="923775" cy="610210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4,8 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  <a:sym typeface="+mn-lt"/>
            </a:endParaRPr>
          </a:p>
        </p:txBody>
      </p:sp>
      <p:grpSp>
        <p:nvGrpSpPr>
          <p:cNvPr id="10" name="组合 48"/>
          <p:cNvGrpSpPr>
            <a:grpSpLocks/>
          </p:cNvGrpSpPr>
          <p:nvPr/>
        </p:nvGrpSpPr>
        <p:grpSpPr bwMode="auto">
          <a:xfrm>
            <a:off x="575796" y="3433351"/>
            <a:ext cx="5808529" cy="569055"/>
            <a:chOff x="-1" y="0"/>
            <a:chExt cx="3887680" cy="412624"/>
          </a:xfrm>
        </p:grpSpPr>
        <p:sp>
          <p:nvSpPr>
            <p:cNvPr id="11" name="圆角矩形 72"/>
            <p:cNvSpPr>
              <a:spLocks noChangeArrowheads="1"/>
            </p:cNvSpPr>
            <p:nvPr/>
          </p:nvSpPr>
          <p:spPr bwMode="auto">
            <a:xfrm>
              <a:off x="-1" y="0"/>
              <a:ext cx="3771893" cy="412624"/>
            </a:xfrm>
            <a:prstGeom prst="roundRect">
              <a:avLst>
                <a:gd name="adj" fmla="val 16667"/>
              </a:avLst>
            </a:prstGeom>
            <a:solidFill>
              <a:srgbClr val="ABD5D1"/>
            </a:solidFill>
            <a:ln>
              <a:noFill/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+mn-lt"/>
              </a:endParaRPr>
            </a:p>
          </p:txBody>
        </p:sp>
        <p:sp>
          <p:nvSpPr>
            <p:cNvPr id="12" name="矩形 73"/>
            <p:cNvSpPr>
              <a:spLocks noChangeArrowheads="1"/>
            </p:cNvSpPr>
            <p:nvPr/>
          </p:nvSpPr>
          <p:spPr bwMode="auto">
            <a:xfrm>
              <a:off x="614719" y="21373"/>
              <a:ext cx="3272960" cy="379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ru-RU" sz="1400" b="1" noProof="1" smtClean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Совершенствование и развитие системы </a:t>
              </a:r>
            </a:p>
            <a:p>
              <a:pPr lvl="0">
                <a:defRPr/>
              </a:pPr>
              <a:r>
                <a:rPr lang="ru-RU" sz="1400" b="1" noProof="1" smtClean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оповещения и информирования населения</a:t>
              </a:r>
              <a:endParaRPr lang="zh-CN" altLang="en-US" sz="1400" b="1" kern="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endParaRPr>
            </a:p>
          </p:txBody>
        </p:sp>
      </p:grpSp>
      <p:sp>
        <p:nvSpPr>
          <p:cNvPr id="13" name="圆角矩形 10"/>
          <p:cNvSpPr>
            <a:spLocks noChangeArrowheads="1"/>
          </p:cNvSpPr>
          <p:nvPr/>
        </p:nvSpPr>
        <p:spPr bwMode="auto">
          <a:xfrm>
            <a:off x="585593" y="3431251"/>
            <a:ext cx="975626" cy="572338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1,9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  <a:sym typeface="+mn-lt"/>
            </a:endParaRPr>
          </a:p>
        </p:txBody>
      </p:sp>
      <p:grpSp>
        <p:nvGrpSpPr>
          <p:cNvPr id="14" name="组合 48"/>
          <p:cNvGrpSpPr>
            <a:grpSpLocks/>
          </p:cNvGrpSpPr>
          <p:nvPr/>
        </p:nvGrpSpPr>
        <p:grpSpPr bwMode="auto">
          <a:xfrm>
            <a:off x="409131" y="4844109"/>
            <a:ext cx="3660361" cy="366400"/>
            <a:chOff x="0" y="0"/>
            <a:chExt cx="3619555" cy="412624"/>
          </a:xfrm>
        </p:grpSpPr>
        <p:sp>
          <p:nvSpPr>
            <p:cNvPr id="15" name="圆角矩形 72"/>
            <p:cNvSpPr>
              <a:spLocks noChangeArrowheads="1"/>
            </p:cNvSpPr>
            <p:nvPr/>
          </p:nvSpPr>
          <p:spPr bwMode="auto">
            <a:xfrm>
              <a:off x="0" y="0"/>
              <a:ext cx="3619555" cy="412624"/>
            </a:xfrm>
            <a:prstGeom prst="roundRect">
              <a:avLst>
                <a:gd name="adj" fmla="val 16667"/>
              </a:avLst>
            </a:prstGeom>
            <a:solidFill>
              <a:srgbClr val="ABD5D1"/>
            </a:solidFill>
            <a:ln>
              <a:noFill/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6" name="矩形 73"/>
            <p:cNvSpPr>
              <a:spLocks noChangeArrowheads="1"/>
            </p:cNvSpPr>
            <p:nvPr/>
          </p:nvSpPr>
          <p:spPr bwMode="auto">
            <a:xfrm>
              <a:off x="855909" y="41307"/>
              <a:ext cx="2286763" cy="346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ru-RU" sz="1400" b="1" noProof="1" smtClean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Пожарная безопасность</a:t>
              </a:r>
              <a:endParaRPr lang="zh-CN" altLang="en-US" sz="1400" b="1" kern="0" dirty="0">
                <a:solidFill>
                  <a:schemeClr val="accent5">
                    <a:lumMod val="50000"/>
                  </a:schemeClr>
                </a:solidFill>
                <a:latin typeface="Arial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17" name="圆角矩形 10"/>
          <p:cNvSpPr>
            <a:spLocks noChangeArrowheads="1"/>
          </p:cNvSpPr>
          <p:nvPr/>
        </p:nvSpPr>
        <p:spPr bwMode="auto">
          <a:xfrm>
            <a:off x="272494" y="4833660"/>
            <a:ext cx="843610" cy="362006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0,8 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  <a:sym typeface="+mn-lt"/>
            </a:endParaRPr>
          </a:p>
        </p:txBody>
      </p:sp>
      <p:grpSp>
        <p:nvGrpSpPr>
          <p:cNvPr id="18" name="组合 48"/>
          <p:cNvGrpSpPr>
            <a:grpSpLocks/>
          </p:cNvGrpSpPr>
          <p:nvPr/>
        </p:nvGrpSpPr>
        <p:grpSpPr bwMode="auto">
          <a:xfrm>
            <a:off x="445799" y="4022964"/>
            <a:ext cx="5790244" cy="763220"/>
            <a:chOff x="70307" y="-639157"/>
            <a:chExt cx="3619555" cy="412624"/>
          </a:xfrm>
        </p:grpSpPr>
        <p:sp>
          <p:nvSpPr>
            <p:cNvPr id="19" name="圆角矩形 72"/>
            <p:cNvSpPr>
              <a:spLocks noChangeArrowheads="1"/>
            </p:cNvSpPr>
            <p:nvPr/>
          </p:nvSpPr>
          <p:spPr bwMode="auto">
            <a:xfrm>
              <a:off x="70307" y="-639157"/>
              <a:ext cx="3619555" cy="412624"/>
            </a:xfrm>
            <a:prstGeom prst="roundRect">
              <a:avLst>
                <a:gd name="adj" fmla="val 16667"/>
              </a:avLst>
            </a:prstGeom>
            <a:solidFill>
              <a:srgbClr val="ABD5D1"/>
            </a:solidFill>
            <a:ln>
              <a:noFill/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0" name="矩形 73"/>
            <p:cNvSpPr>
              <a:spLocks noChangeArrowheads="1"/>
            </p:cNvSpPr>
            <p:nvPr/>
          </p:nvSpPr>
          <p:spPr bwMode="auto">
            <a:xfrm>
              <a:off x="442421" y="-611699"/>
              <a:ext cx="3242753" cy="375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ru-RU" sz="1400" b="1" noProof="1" smtClean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Создание в целях гражданской обороны и ликвидации чрезвычайных ситуаций запасов материально-технических, медицинских и иных средств</a:t>
              </a:r>
              <a:endParaRPr lang="zh-CN" altLang="en-US" sz="1400" b="1" kern="0" dirty="0">
                <a:solidFill>
                  <a:schemeClr val="accent5">
                    <a:lumMod val="50000"/>
                  </a:schemeClr>
                </a:solidFill>
                <a:latin typeface="Arial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21" name="圆角矩形 10"/>
          <p:cNvSpPr>
            <a:spLocks noChangeArrowheads="1"/>
          </p:cNvSpPr>
          <p:nvPr/>
        </p:nvSpPr>
        <p:spPr bwMode="auto">
          <a:xfrm>
            <a:off x="304801" y="4024946"/>
            <a:ext cx="832022" cy="744761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zh-CN" sz="1400" b="1" kern="0" dirty="0" smtClean="0">
                <a:solidFill>
                  <a:srgbClr val="FFFFFF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1,1</a:t>
            </a:r>
            <a:r>
              <a:rPr kumimoji="0" lang="ru-RU" altLang="zh-CN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  <a:sym typeface="+mn-lt"/>
            </a:endParaRPr>
          </a:p>
        </p:txBody>
      </p:sp>
      <p:grpSp>
        <p:nvGrpSpPr>
          <p:cNvPr id="22" name="组合 48"/>
          <p:cNvGrpSpPr>
            <a:grpSpLocks/>
          </p:cNvGrpSpPr>
          <p:nvPr/>
        </p:nvGrpSpPr>
        <p:grpSpPr bwMode="auto">
          <a:xfrm>
            <a:off x="244632" y="5245822"/>
            <a:ext cx="5480666" cy="368555"/>
            <a:chOff x="0" y="0"/>
            <a:chExt cx="3619555" cy="415049"/>
          </a:xfrm>
        </p:grpSpPr>
        <p:sp>
          <p:nvSpPr>
            <p:cNvPr id="23" name="圆角矩形 72"/>
            <p:cNvSpPr>
              <a:spLocks noChangeArrowheads="1"/>
            </p:cNvSpPr>
            <p:nvPr/>
          </p:nvSpPr>
          <p:spPr bwMode="auto">
            <a:xfrm>
              <a:off x="0" y="0"/>
              <a:ext cx="3619555" cy="412624"/>
            </a:xfrm>
            <a:prstGeom prst="roundRect">
              <a:avLst>
                <a:gd name="adj" fmla="val 16667"/>
              </a:avLst>
            </a:prstGeom>
            <a:solidFill>
              <a:srgbClr val="ABD5D1"/>
            </a:solidFill>
            <a:ln>
              <a:noFill/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4" name="矩形 73"/>
            <p:cNvSpPr>
              <a:spLocks noChangeArrowheads="1"/>
            </p:cNvSpPr>
            <p:nvPr/>
          </p:nvSpPr>
          <p:spPr bwMode="auto">
            <a:xfrm>
              <a:off x="514081" y="68445"/>
              <a:ext cx="2985919" cy="346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ru-RU" sz="1400" b="1" noProof="1" smtClean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Обеспечение безопасности людей на водных объектах </a:t>
              </a: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25" name="圆角矩形 10"/>
          <p:cNvSpPr>
            <a:spLocks noChangeArrowheads="1"/>
          </p:cNvSpPr>
          <p:nvPr/>
        </p:nvSpPr>
        <p:spPr bwMode="auto">
          <a:xfrm>
            <a:off x="254627" y="5247591"/>
            <a:ext cx="843610" cy="362006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0,3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  <a:sym typeface="+mn-lt"/>
            </a:endParaRPr>
          </a:p>
        </p:txBody>
      </p:sp>
      <p:grpSp>
        <p:nvGrpSpPr>
          <p:cNvPr id="26" name="组合 48"/>
          <p:cNvGrpSpPr>
            <a:grpSpLocks/>
          </p:cNvGrpSpPr>
          <p:nvPr/>
        </p:nvGrpSpPr>
        <p:grpSpPr bwMode="auto">
          <a:xfrm>
            <a:off x="172844" y="5617079"/>
            <a:ext cx="6046723" cy="717818"/>
            <a:chOff x="0" y="-25355"/>
            <a:chExt cx="3727916" cy="589224"/>
          </a:xfrm>
        </p:grpSpPr>
        <p:sp>
          <p:nvSpPr>
            <p:cNvPr id="27" name="圆角矩形 72"/>
            <p:cNvSpPr>
              <a:spLocks noChangeArrowheads="1"/>
            </p:cNvSpPr>
            <p:nvPr/>
          </p:nvSpPr>
          <p:spPr bwMode="auto">
            <a:xfrm>
              <a:off x="0" y="0"/>
              <a:ext cx="3619555" cy="412624"/>
            </a:xfrm>
            <a:prstGeom prst="roundRect">
              <a:avLst>
                <a:gd name="adj" fmla="val 16667"/>
              </a:avLst>
            </a:prstGeom>
            <a:solidFill>
              <a:srgbClr val="ABD5D1"/>
            </a:solidFill>
            <a:ln>
              <a:noFill/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8" name="矩形 73"/>
            <p:cNvSpPr>
              <a:spLocks noChangeArrowheads="1"/>
            </p:cNvSpPr>
            <p:nvPr/>
          </p:nvSpPr>
          <p:spPr bwMode="auto">
            <a:xfrm>
              <a:off x="520777" y="-25355"/>
              <a:ext cx="3207139" cy="589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ru-RU" sz="1400" b="1" noProof="1" smtClean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Создание и обслуживание системы контроля и управления доступом в здание общественных организаций</a:t>
              </a: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29" name="圆角矩形 10"/>
          <p:cNvSpPr>
            <a:spLocks noChangeArrowheads="1"/>
          </p:cNvSpPr>
          <p:nvPr/>
        </p:nvSpPr>
        <p:spPr bwMode="auto">
          <a:xfrm>
            <a:off x="172843" y="5641791"/>
            <a:ext cx="843610" cy="503635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rgbClr val="51A199"/>
          </a:solidFill>
          <a:ln>
            <a:noFill/>
          </a:ln>
        </p:spPr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   0,3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  <a:sym typeface="+mn-lt"/>
            </a:endParaRPr>
          </a:p>
        </p:txBody>
      </p:sp>
      <p:sp>
        <p:nvSpPr>
          <p:cNvPr id="30" name="Text Box 176"/>
          <p:cNvSpPr txBox="1">
            <a:spLocks noChangeArrowheads="1"/>
          </p:cNvSpPr>
          <p:nvPr/>
        </p:nvSpPr>
        <p:spPr bwMode="auto">
          <a:xfrm>
            <a:off x="1477130" y="2176279"/>
            <a:ext cx="5659394" cy="461665"/>
          </a:xfrm>
          <a:prstGeom prst="rect">
            <a:avLst/>
          </a:prstGeom>
          <a:solidFill>
            <a:srgbClr val="ABD5D1"/>
          </a:solidFill>
          <a:ln>
            <a:noFill/>
          </a:ln>
          <a:effectLst>
            <a:softEdge rad="127000"/>
          </a:effectLst>
          <a:extLst/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Комплексы процессных мероприятий</a:t>
            </a:r>
            <a:endParaRPr lang="en-US" sz="24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593858" y="1458404"/>
            <a:ext cx="6829167" cy="667072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Всего 9,2 млн.руб.       39,1% к 2023 года </a:t>
            </a:r>
            <a:endParaRPr lang="ru-RU" sz="2600" dirty="0">
              <a:solidFill>
                <a:srgbClr val="002060"/>
              </a:solidFill>
            </a:endParaRPr>
          </a:p>
        </p:txBody>
      </p:sp>
      <p:grpSp>
        <p:nvGrpSpPr>
          <p:cNvPr id="32" name="Group 9"/>
          <p:cNvGrpSpPr>
            <a:grpSpLocks/>
          </p:cNvGrpSpPr>
          <p:nvPr/>
        </p:nvGrpSpPr>
        <p:grpSpPr bwMode="gray">
          <a:xfrm rot="1526191">
            <a:off x="4445239" y="1638931"/>
            <a:ext cx="414167" cy="359989"/>
            <a:chOff x="927" y="1024"/>
            <a:chExt cx="3094" cy="2747"/>
          </a:xfrm>
          <a:solidFill>
            <a:srgbClr val="B22DB5"/>
          </a:solidFill>
        </p:grpSpPr>
        <p:sp>
          <p:nvSpPr>
            <p:cNvPr id="33" name="Freeform 10" descr="© INSCALE GmbH, 26.05.2010&#10;http://www.presentationload.com/"/>
            <p:cNvSpPr>
              <a:spLocks/>
            </p:cNvSpPr>
            <p:nvPr/>
          </p:nvSpPr>
          <p:spPr bwMode="gray">
            <a:xfrm>
              <a:off x="927" y="1100"/>
              <a:ext cx="647" cy="229"/>
            </a:xfrm>
            <a:custGeom>
              <a:avLst/>
              <a:gdLst/>
              <a:ahLst/>
              <a:cxnLst>
                <a:cxn ang="0">
                  <a:pos x="647" y="68"/>
                </a:cxn>
                <a:cxn ang="0">
                  <a:pos x="614" y="81"/>
                </a:cxn>
                <a:cxn ang="0">
                  <a:pos x="582" y="94"/>
                </a:cxn>
                <a:cxn ang="0">
                  <a:pos x="551" y="108"/>
                </a:cxn>
                <a:cxn ang="0">
                  <a:pos x="522" y="123"/>
                </a:cxn>
                <a:cxn ang="0">
                  <a:pos x="495" y="140"/>
                </a:cxn>
                <a:cxn ang="0">
                  <a:pos x="468" y="157"/>
                </a:cxn>
                <a:cxn ang="0">
                  <a:pos x="444" y="174"/>
                </a:cxn>
                <a:cxn ang="0">
                  <a:pos x="421" y="193"/>
                </a:cxn>
                <a:cxn ang="0">
                  <a:pos x="0" y="229"/>
                </a:cxn>
                <a:cxn ang="0">
                  <a:pos x="4" y="220"/>
                </a:cxn>
                <a:cxn ang="0">
                  <a:pos x="9" y="211"/>
                </a:cxn>
                <a:cxn ang="0">
                  <a:pos x="16" y="201"/>
                </a:cxn>
                <a:cxn ang="0">
                  <a:pos x="23" y="191"/>
                </a:cxn>
                <a:cxn ang="0">
                  <a:pos x="32" y="180"/>
                </a:cxn>
                <a:cxn ang="0">
                  <a:pos x="40" y="170"/>
                </a:cxn>
                <a:cxn ang="0">
                  <a:pos x="50" y="160"/>
                </a:cxn>
                <a:cxn ang="0">
                  <a:pos x="60" y="150"/>
                </a:cxn>
                <a:cxn ang="0">
                  <a:pos x="75" y="136"/>
                </a:cxn>
                <a:cxn ang="0">
                  <a:pos x="91" y="122"/>
                </a:cxn>
                <a:cxn ang="0">
                  <a:pos x="107" y="109"/>
                </a:cxn>
                <a:cxn ang="0">
                  <a:pos x="125" y="97"/>
                </a:cxn>
                <a:cxn ang="0">
                  <a:pos x="144" y="84"/>
                </a:cxn>
                <a:cxn ang="0">
                  <a:pos x="164" y="72"/>
                </a:cxn>
                <a:cxn ang="0">
                  <a:pos x="184" y="60"/>
                </a:cxn>
                <a:cxn ang="0">
                  <a:pos x="206" y="49"/>
                </a:cxn>
                <a:cxn ang="0">
                  <a:pos x="227" y="40"/>
                </a:cxn>
                <a:cxn ang="0">
                  <a:pos x="250" y="31"/>
                </a:cxn>
                <a:cxn ang="0">
                  <a:pos x="273" y="23"/>
                </a:cxn>
                <a:cxn ang="0">
                  <a:pos x="297" y="16"/>
                </a:cxn>
                <a:cxn ang="0">
                  <a:pos x="322" y="10"/>
                </a:cxn>
                <a:cxn ang="0">
                  <a:pos x="346" y="5"/>
                </a:cxn>
                <a:cxn ang="0">
                  <a:pos x="370" y="1"/>
                </a:cxn>
                <a:cxn ang="0">
                  <a:pos x="396" y="0"/>
                </a:cxn>
                <a:cxn ang="0">
                  <a:pos x="411" y="0"/>
                </a:cxn>
                <a:cxn ang="0">
                  <a:pos x="426" y="0"/>
                </a:cxn>
                <a:cxn ang="0">
                  <a:pos x="442" y="1"/>
                </a:cxn>
                <a:cxn ang="0">
                  <a:pos x="457" y="3"/>
                </a:cxn>
                <a:cxn ang="0">
                  <a:pos x="472" y="5"/>
                </a:cxn>
                <a:cxn ang="0">
                  <a:pos x="488" y="9"/>
                </a:cxn>
                <a:cxn ang="0">
                  <a:pos x="504" y="12"/>
                </a:cxn>
                <a:cxn ang="0">
                  <a:pos x="519" y="16"/>
                </a:cxn>
                <a:cxn ang="0">
                  <a:pos x="550" y="26"/>
                </a:cxn>
                <a:cxn ang="0">
                  <a:pos x="583" y="38"/>
                </a:cxn>
                <a:cxn ang="0">
                  <a:pos x="615" y="52"/>
                </a:cxn>
                <a:cxn ang="0">
                  <a:pos x="647" y="68"/>
                </a:cxn>
              </a:cxnLst>
              <a:rect l="0" t="0" r="r" b="b"/>
              <a:pathLst>
                <a:path w="647" h="229">
                  <a:moveTo>
                    <a:pt x="647" y="68"/>
                  </a:moveTo>
                  <a:lnTo>
                    <a:pt x="614" y="81"/>
                  </a:lnTo>
                  <a:lnTo>
                    <a:pt x="582" y="94"/>
                  </a:lnTo>
                  <a:lnTo>
                    <a:pt x="551" y="108"/>
                  </a:lnTo>
                  <a:lnTo>
                    <a:pt x="522" y="123"/>
                  </a:lnTo>
                  <a:lnTo>
                    <a:pt x="495" y="140"/>
                  </a:lnTo>
                  <a:lnTo>
                    <a:pt x="468" y="157"/>
                  </a:lnTo>
                  <a:lnTo>
                    <a:pt x="444" y="174"/>
                  </a:lnTo>
                  <a:lnTo>
                    <a:pt x="421" y="193"/>
                  </a:lnTo>
                  <a:lnTo>
                    <a:pt x="0" y="229"/>
                  </a:lnTo>
                  <a:lnTo>
                    <a:pt x="4" y="220"/>
                  </a:lnTo>
                  <a:lnTo>
                    <a:pt x="9" y="211"/>
                  </a:lnTo>
                  <a:lnTo>
                    <a:pt x="16" y="201"/>
                  </a:lnTo>
                  <a:lnTo>
                    <a:pt x="23" y="191"/>
                  </a:lnTo>
                  <a:lnTo>
                    <a:pt x="32" y="180"/>
                  </a:lnTo>
                  <a:lnTo>
                    <a:pt x="40" y="170"/>
                  </a:lnTo>
                  <a:lnTo>
                    <a:pt x="50" y="160"/>
                  </a:lnTo>
                  <a:lnTo>
                    <a:pt x="60" y="150"/>
                  </a:lnTo>
                  <a:lnTo>
                    <a:pt x="75" y="136"/>
                  </a:lnTo>
                  <a:lnTo>
                    <a:pt x="91" y="122"/>
                  </a:lnTo>
                  <a:lnTo>
                    <a:pt x="107" y="109"/>
                  </a:lnTo>
                  <a:lnTo>
                    <a:pt x="125" y="97"/>
                  </a:lnTo>
                  <a:lnTo>
                    <a:pt x="144" y="84"/>
                  </a:lnTo>
                  <a:lnTo>
                    <a:pt x="164" y="72"/>
                  </a:lnTo>
                  <a:lnTo>
                    <a:pt x="184" y="60"/>
                  </a:lnTo>
                  <a:lnTo>
                    <a:pt x="206" y="49"/>
                  </a:lnTo>
                  <a:lnTo>
                    <a:pt x="227" y="40"/>
                  </a:lnTo>
                  <a:lnTo>
                    <a:pt x="250" y="31"/>
                  </a:lnTo>
                  <a:lnTo>
                    <a:pt x="273" y="23"/>
                  </a:lnTo>
                  <a:lnTo>
                    <a:pt x="297" y="16"/>
                  </a:lnTo>
                  <a:lnTo>
                    <a:pt x="322" y="10"/>
                  </a:lnTo>
                  <a:lnTo>
                    <a:pt x="346" y="5"/>
                  </a:lnTo>
                  <a:lnTo>
                    <a:pt x="370" y="1"/>
                  </a:lnTo>
                  <a:lnTo>
                    <a:pt x="396" y="0"/>
                  </a:lnTo>
                  <a:lnTo>
                    <a:pt x="411" y="0"/>
                  </a:lnTo>
                  <a:lnTo>
                    <a:pt x="426" y="0"/>
                  </a:lnTo>
                  <a:lnTo>
                    <a:pt x="442" y="1"/>
                  </a:lnTo>
                  <a:lnTo>
                    <a:pt x="457" y="3"/>
                  </a:lnTo>
                  <a:lnTo>
                    <a:pt x="472" y="5"/>
                  </a:lnTo>
                  <a:lnTo>
                    <a:pt x="488" y="9"/>
                  </a:lnTo>
                  <a:lnTo>
                    <a:pt x="504" y="12"/>
                  </a:lnTo>
                  <a:lnTo>
                    <a:pt x="519" y="16"/>
                  </a:lnTo>
                  <a:lnTo>
                    <a:pt x="550" y="26"/>
                  </a:lnTo>
                  <a:lnTo>
                    <a:pt x="583" y="38"/>
                  </a:lnTo>
                  <a:lnTo>
                    <a:pt x="615" y="52"/>
                  </a:lnTo>
                  <a:lnTo>
                    <a:pt x="647" y="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34" name="Freeform 12" descr="© INSCALE GmbH, 26.05.2010&#10;http://www.presentationload.com/"/>
            <p:cNvSpPr>
              <a:spLocks/>
            </p:cNvSpPr>
            <p:nvPr/>
          </p:nvSpPr>
          <p:spPr bwMode="gray">
            <a:xfrm>
              <a:off x="1358" y="1024"/>
              <a:ext cx="2663" cy="2716"/>
            </a:xfrm>
            <a:custGeom>
              <a:avLst/>
              <a:gdLst/>
              <a:ahLst/>
              <a:cxnLst>
                <a:cxn ang="0">
                  <a:pos x="1456" y="1452"/>
                </a:cxn>
                <a:cxn ang="0">
                  <a:pos x="1362" y="1314"/>
                </a:cxn>
                <a:cxn ang="0">
                  <a:pos x="1240" y="1141"/>
                </a:cxn>
                <a:cxn ang="0">
                  <a:pos x="1095" y="943"/>
                </a:cxn>
                <a:cxn ang="0">
                  <a:pos x="1017" y="840"/>
                </a:cxn>
                <a:cxn ang="0">
                  <a:pos x="934" y="737"/>
                </a:cxn>
                <a:cxn ang="0">
                  <a:pos x="850" y="634"/>
                </a:cxn>
                <a:cxn ang="0">
                  <a:pos x="761" y="532"/>
                </a:cxn>
                <a:cxn ang="0">
                  <a:pos x="673" y="436"/>
                </a:cxn>
                <a:cxn ang="0">
                  <a:pos x="582" y="345"/>
                </a:cxn>
                <a:cxn ang="0">
                  <a:pos x="492" y="261"/>
                </a:cxn>
                <a:cxn ang="0">
                  <a:pos x="400" y="185"/>
                </a:cxn>
                <a:cxn ang="0">
                  <a:pos x="311" y="120"/>
                </a:cxn>
                <a:cxn ang="0">
                  <a:pos x="222" y="67"/>
                </a:cxn>
                <a:cxn ang="0">
                  <a:pos x="165" y="40"/>
                </a:cxn>
                <a:cxn ang="0">
                  <a:pos x="109" y="19"/>
                </a:cxn>
                <a:cxn ang="0">
                  <a:pos x="54" y="6"/>
                </a:cxn>
                <a:cxn ang="0">
                  <a:pos x="0" y="0"/>
                </a:cxn>
                <a:cxn ang="0">
                  <a:pos x="632" y="4"/>
                </a:cxn>
                <a:cxn ang="0">
                  <a:pos x="701" y="10"/>
                </a:cxn>
                <a:cxn ang="0">
                  <a:pos x="768" y="20"/>
                </a:cxn>
                <a:cxn ang="0">
                  <a:pos x="831" y="37"/>
                </a:cxn>
                <a:cxn ang="0">
                  <a:pos x="909" y="67"/>
                </a:cxn>
                <a:cxn ang="0">
                  <a:pos x="1008" y="111"/>
                </a:cxn>
                <a:cxn ang="0">
                  <a:pos x="1105" y="162"/>
                </a:cxn>
                <a:cxn ang="0">
                  <a:pos x="1202" y="217"/>
                </a:cxn>
                <a:cxn ang="0">
                  <a:pos x="1299" y="278"/>
                </a:cxn>
                <a:cxn ang="0">
                  <a:pos x="1393" y="342"/>
                </a:cxn>
                <a:cxn ang="0">
                  <a:pos x="1487" y="410"/>
                </a:cxn>
                <a:cxn ang="0">
                  <a:pos x="1579" y="482"/>
                </a:cxn>
                <a:cxn ang="0">
                  <a:pos x="1670" y="557"/>
                </a:cxn>
                <a:cxn ang="0">
                  <a:pos x="1760" y="633"/>
                </a:cxn>
                <a:cxn ang="0">
                  <a:pos x="1846" y="710"/>
                </a:cxn>
                <a:cxn ang="0">
                  <a:pos x="1930" y="789"/>
                </a:cxn>
                <a:cxn ang="0">
                  <a:pos x="2054" y="908"/>
                </a:cxn>
                <a:cxn ang="0">
                  <a:pos x="2207" y="1064"/>
                </a:cxn>
                <a:cxn ang="0">
                  <a:pos x="2663" y="995"/>
                </a:cxn>
                <a:cxn ang="0">
                  <a:pos x="972" y="1635"/>
                </a:cxn>
              </a:cxnLst>
              <a:rect l="0" t="0" r="r" b="b"/>
              <a:pathLst>
                <a:path w="2663" h="2716">
                  <a:moveTo>
                    <a:pt x="972" y="1635"/>
                  </a:moveTo>
                  <a:lnTo>
                    <a:pt x="1456" y="1452"/>
                  </a:lnTo>
                  <a:lnTo>
                    <a:pt x="1413" y="1389"/>
                  </a:lnTo>
                  <a:lnTo>
                    <a:pt x="1362" y="1314"/>
                  </a:lnTo>
                  <a:lnTo>
                    <a:pt x="1304" y="1231"/>
                  </a:lnTo>
                  <a:lnTo>
                    <a:pt x="1240" y="1141"/>
                  </a:lnTo>
                  <a:lnTo>
                    <a:pt x="1169" y="1044"/>
                  </a:lnTo>
                  <a:lnTo>
                    <a:pt x="1095" y="943"/>
                  </a:lnTo>
                  <a:lnTo>
                    <a:pt x="1057" y="892"/>
                  </a:lnTo>
                  <a:lnTo>
                    <a:pt x="1017" y="840"/>
                  </a:lnTo>
                  <a:lnTo>
                    <a:pt x="976" y="789"/>
                  </a:lnTo>
                  <a:lnTo>
                    <a:pt x="934" y="737"/>
                  </a:lnTo>
                  <a:lnTo>
                    <a:pt x="893" y="685"/>
                  </a:lnTo>
                  <a:lnTo>
                    <a:pt x="850" y="634"/>
                  </a:lnTo>
                  <a:lnTo>
                    <a:pt x="806" y="583"/>
                  </a:lnTo>
                  <a:lnTo>
                    <a:pt x="761" y="532"/>
                  </a:lnTo>
                  <a:lnTo>
                    <a:pt x="718" y="483"/>
                  </a:lnTo>
                  <a:lnTo>
                    <a:pt x="673" y="436"/>
                  </a:lnTo>
                  <a:lnTo>
                    <a:pt x="627" y="390"/>
                  </a:lnTo>
                  <a:lnTo>
                    <a:pt x="582" y="345"/>
                  </a:lnTo>
                  <a:lnTo>
                    <a:pt x="537" y="301"/>
                  </a:lnTo>
                  <a:lnTo>
                    <a:pt x="492" y="261"/>
                  </a:lnTo>
                  <a:lnTo>
                    <a:pt x="446" y="222"/>
                  </a:lnTo>
                  <a:lnTo>
                    <a:pt x="400" y="185"/>
                  </a:lnTo>
                  <a:lnTo>
                    <a:pt x="356" y="152"/>
                  </a:lnTo>
                  <a:lnTo>
                    <a:pt x="311" y="120"/>
                  </a:lnTo>
                  <a:lnTo>
                    <a:pt x="266" y="92"/>
                  </a:lnTo>
                  <a:lnTo>
                    <a:pt x="222" y="67"/>
                  </a:lnTo>
                  <a:lnTo>
                    <a:pt x="194" y="53"/>
                  </a:lnTo>
                  <a:lnTo>
                    <a:pt x="165" y="40"/>
                  </a:lnTo>
                  <a:lnTo>
                    <a:pt x="138" y="29"/>
                  </a:lnTo>
                  <a:lnTo>
                    <a:pt x="109" y="19"/>
                  </a:lnTo>
                  <a:lnTo>
                    <a:pt x="82" y="12"/>
                  </a:lnTo>
                  <a:lnTo>
                    <a:pt x="54" y="6"/>
                  </a:lnTo>
                  <a:lnTo>
                    <a:pt x="27" y="2"/>
                  </a:lnTo>
                  <a:lnTo>
                    <a:pt x="0" y="0"/>
                  </a:lnTo>
                  <a:lnTo>
                    <a:pt x="597" y="3"/>
                  </a:lnTo>
                  <a:lnTo>
                    <a:pt x="632" y="4"/>
                  </a:lnTo>
                  <a:lnTo>
                    <a:pt x="667" y="6"/>
                  </a:lnTo>
                  <a:lnTo>
                    <a:pt x="701" y="10"/>
                  </a:lnTo>
                  <a:lnTo>
                    <a:pt x="735" y="14"/>
                  </a:lnTo>
                  <a:lnTo>
                    <a:pt x="768" y="20"/>
                  </a:lnTo>
                  <a:lnTo>
                    <a:pt x="799" y="28"/>
                  </a:lnTo>
                  <a:lnTo>
                    <a:pt x="831" y="37"/>
                  </a:lnTo>
                  <a:lnTo>
                    <a:pt x="860" y="47"/>
                  </a:lnTo>
                  <a:lnTo>
                    <a:pt x="909" y="67"/>
                  </a:lnTo>
                  <a:lnTo>
                    <a:pt x="959" y="89"/>
                  </a:lnTo>
                  <a:lnTo>
                    <a:pt x="1008" y="111"/>
                  </a:lnTo>
                  <a:lnTo>
                    <a:pt x="1057" y="135"/>
                  </a:lnTo>
                  <a:lnTo>
                    <a:pt x="1105" y="162"/>
                  </a:lnTo>
                  <a:lnTo>
                    <a:pt x="1154" y="188"/>
                  </a:lnTo>
                  <a:lnTo>
                    <a:pt x="1202" y="217"/>
                  </a:lnTo>
                  <a:lnTo>
                    <a:pt x="1251" y="246"/>
                  </a:lnTo>
                  <a:lnTo>
                    <a:pt x="1299" y="278"/>
                  </a:lnTo>
                  <a:lnTo>
                    <a:pt x="1346" y="309"/>
                  </a:lnTo>
                  <a:lnTo>
                    <a:pt x="1393" y="342"/>
                  </a:lnTo>
                  <a:lnTo>
                    <a:pt x="1440" y="375"/>
                  </a:lnTo>
                  <a:lnTo>
                    <a:pt x="1487" y="410"/>
                  </a:lnTo>
                  <a:lnTo>
                    <a:pt x="1534" y="446"/>
                  </a:lnTo>
                  <a:lnTo>
                    <a:pt x="1579" y="482"/>
                  </a:lnTo>
                  <a:lnTo>
                    <a:pt x="1625" y="519"/>
                  </a:lnTo>
                  <a:lnTo>
                    <a:pt x="1670" y="557"/>
                  </a:lnTo>
                  <a:lnTo>
                    <a:pt x="1715" y="594"/>
                  </a:lnTo>
                  <a:lnTo>
                    <a:pt x="1760" y="633"/>
                  </a:lnTo>
                  <a:lnTo>
                    <a:pt x="1803" y="672"/>
                  </a:lnTo>
                  <a:lnTo>
                    <a:pt x="1846" y="710"/>
                  </a:lnTo>
                  <a:lnTo>
                    <a:pt x="1889" y="750"/>
                  </a:lnTo>
                  <a:lnTo>
                    <a:pt x="1930" y="789"/>
                  </a:lnTo>
                  <a:lnTo>
                    <a:pt x="1972" y="828"/>
                  </a:lnTo>
                  <a:lnTo>
                    <a:pt x="2054" y="908"/>
                  </a:lnTo>
                  <a:lnTo>
                    <a:pt x="2132" y="986"/>
                  </a:lnTo>
                  <a:lnTo>
                    <a:pt x="2207" y="1064"/>
                  </a:lnTo>
                  <a:lnTo>
                    <a:pt x="2280" y="1141"/>
                  </a:lnTo>
                  <a:lnTo>
                    <a:pt x="2663" y="995"/>
                  </a:lnTo>
                  <a:lnTo>
                    <a:pt x="2428" y="2716"/>
                  </a:lnTo>
                  <a:lnTo>
                    <a:pt x="972" y="163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reflection blurRad="6350" stA="70000" endPos="23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35" name="Freeform 13" descr="© INSCALE GmbH, 26.05.2010&#10;http://www.presentationload.com/"/>
            <p:cNvSpPr>
              <a:spLocks noEditPoints="1"/>
            </p:cNvSpPr>
            <p:nvPr/>
          </p:nvSpPr>
          <p:spPr bwMode="gray">
            <a:xfrm>
              <a:off x="927" y="1024"/>
              <a:ext cx="2864" cy="2747"/>
            </a:xfrm>
            <a:custGeom>
              <a:avLst/>
              <a:gdLst/>
              <a:ahLst/>
              <a:cxnLst>
                <a:cxn ang="0">
                  <a:pos x="1408" y="1635"/>
                </a:cxn>
                <a:cxn ang="0">
                  <a:pos x="2786" y="2747"/>
                </a:cxn>
                <a:cxn ang="0">
                  <a:pos x="1832" y="1475"/>
                </a:cxn>
                <a:cxn ang="0">
                  <a:pos x="1737" y="1336"/>
                </a:cxn>
                <a:cxn ang="0">
                  <a:pos x="1620" y="1170"/>
                </a:cxn>
                <a:cxn ang="0">
                  <a:pos x="1484" y="988"/>
                </a:cxn>
                <a:cxn ang="0">
                  <a:pos x="1337" y="799"/>
                </a:cxn>
                <a:cxn ang="0">
                  <a:pos x="1217" y="655"/>
                </a:cxn>
                <a:cxn ang="0">
                  <a:pos x="1093" y="518"/>
                </a:cxn>
                <a:cxn ang="0">
                  <a:pos x="1030" y="453"/>
                </a:cxn>
                <a:cxn ang="0">
                  <a:pos x="967" y="392"/>
                </a:cxn>
                <a:cxn ang="0">
                  <a:pos x="902" y="334"/>
                </a:cxn>
                <a:cxn ang="0">
                  <a:pos x="839" y="280"/>
                </a:cxn>
                <a:cxn ang="0">
                  <a:pos x="809" y="256"/>
                </a:cxn>
                <a:cxn ang="0">
                  <a:pos x="755" y="217"/>
                </a:cxn>
                <a:cxn ang="0">
                  <a:pos x="696" y="175"/>
                </a:cxn>
                <a:cxn ang="0">
                  <a:pos x="647" y="144"/>
                </a:cxn>
                <a:cxn ang="0">
                  <a:pos x="592" y="117"/>
                </a:cxn>
                <a:cxn ang="0">
                  <a:pos x="538" y="98"/>
                </a:cxn>
                <a:cxn ang="0">
                  <a:pos x="485" y="84"/>
                </a:cxn>
                <a:cxn ang="0">
                  <a:pos x="431" y="77"/>
                </a:cxn>
                <a:cxn ang="0">
                  <a:pos x="379" y="77"/>
                </a:cxn>
                <a:cxn ang="0">
                  <a:pos x="325" y="85"/>
                </a:cxn>
                <a:cxn ang="0">
                  <a:pos x="270" y="99"/>
                </a:cxn>
                <a:cxn ang="0">
                  <a:pos x="214" y="122"/>
                </a:cxn>
                <a:cxn ang="0">
                  <a:pos x="169" y="145"/>
                </a:cxn>
                <a:cxn ang="0">
                  <a:pos x="128" y="170"/>
                </a:cxn>
                <a:cxn ang="0">
                  <a:pos x="93" y="197"/>
                </a:cxn>
                <a:cxn ang="0">
                  <a:pos x="60" y="226"/>
                </a:cxn>
                <a:cxn ang="0">
                  <a:pos x="40" y="246"/>
                </a:cxn>
                <a:cxn ang="0">
                  <a:pos x="23" y="267"/>
                </a:cxn>
                <a:cxn ang="0">
                  <a:pos x="9" y="287"/>
                </a:cxn>
                <a:cxn ang="0">
                  <a:pos x="0" y="305"/>
                </a:cxn>
                <a:cxn ang="0">
                  <a:pos x="8" y="239"/>
                </a:cxn>
                <a:cxn ang="0">
                  <a:pos x="29" y="205"/>
                </a:cxn>
                <a:cxn ang="0">
                  <a:pos x="52" y="173"/>
                </a:cxn>
                <a:cxn ang="0">
                  <a:pos x="78" y="144"/>
                </a:cxn>
                <a:cxn ang="0">
                  <a:pos x="108" y="117"/>
                </a:cxn>
                <a:cxn ang="0">
                  <a:pos x="139" y="94"/>
                </a:cxn>
                <a:cxn ang="0">
                  <a:pos x="173" y="72"/>
                </a:cxn>
                <a:cxn ang="0">
                  <a:pos x="208" y="53"/>
                </a:cxn>
                <a:cxn ang="0">
                  <a:pos x="255" y="32"/>
                </a:cxn>
                <a:cxn ang="0">
                  <a:pos x="313" y="13"/>
                </a:cxn>
                <a:cxn ang="0">
                  <a:pos x="368" y="2"/>
                </a:cxn>
                <a:cxn ang="0">
                  <a:pos x="422" y="0"/>
                </a:cxn>
                <a:cxn ang="0">
                  <a:pos x="476" y="4"/>
                </a:cxn>
                <a:cxn ang="0">
                  <a:pos x="528" y="14"/>
                </a:cxn>
                <a:cxn ang="0">
                  <a:pos x="580" y="32"/>
                </a:cxn>
                <a:cxn ang="0">
                  <a:pos x="632" y="54"/>
                </a:cxn>
                <a:cxn ang="0">
                  <a:pos x="702" y="92"/>
                </a:cxn>
                <a:cxn ang="0">
                  <a:pos x="792" y="152"/>
                </a:cxn>
                <a:cxn ang="0">
                  <a:pos x="882" y="222"/>
                </a:cxn>
                <a:cxn ang="0">
                  <a:pos x="973" y="301"/>
                </a:cxn>
                <a:cxn ang="0">
                  <a:pos x="1063" y="390"/>
                </a:cxn>
                <a:cxn ang="0">
                  <a:pos x="1154" y="483"/>
                </a:cxn>
                <a:cxn ang="0">
                  <a:pos x="1242" y="583"/>
                </a:cxn>
                <a:cxn ang="0">
                  <a:pos x="1329" y="685"/>
                </a:cxn>
                <a:cxn ang="0">
                  <a:pos x="1412" y="789"/>
                </a:cxn>
                <a:cxn ang="0">
                  <a:pos x="1493" y="892"/>
                </a:cxn>
                <a:cxn ang="0">
                  <a:pos x="1605" y="1044"/>
                </a:cxn>
                <a:cxn ang="0">
                  <a:pos x="1740" y="1231"/>
                </a:cxn>
                <a:cxn ang="0">
                  <a:pos x="1849" y="1389"/>
                </a:cxn>
                <a:cxn ang="0">
                  <a:pos x="1832" y="1475"/>
                </a:cxn>
              </a:cxnLst>
              <a:rect l="0" t="0" r="r" b="b"/>
              <a:pathLst>
                <a:path w="2864" h="2747">
                  <a:moveTo>
                    <a:pt x="1383" y="1707"/>
                  </a:moveTo>
                  <a:lnTo>
                    <a:pt x="1408" y="1635"/>
                  </a:lnTo>
                  <a:lnTo>
                    <a:pt x="2864" y="2716"/>
                  </a:lnTo>
                  <a:lnTo>
                    <a:pt x="2786" y="2747"/>
                  </a:lnTo>
                  <a:lnTo>
                    <a:pt x="1383" y="1707"/>
                  </a:lnTo>
                  <a:close/>
                  <a:moveTo>
                    <a:pt x="1832" y="1475"/>
                  </a:moveTo>
                  <a:lnTo>
                    <a:pt x="1788" y="1409"/>
                  </a:lnTo>
                  <a:lnTo>
                    <a:pt x="1737" y="1336"/>
                  </a:lnTo>
                  <a:lnTo>
                    <a:pt x="1681" y="1255"/>
                  </a:lnTo>
                  <a:lnTo>
                    <a:pt x="1620" y="1170"/>
                  </a:lnTo>
                  <a:lnTo>
                    <a:pt x="1554" y="1081"/>
                  </a:lnTo>
                  <a:lnTo>
                    <a:pt x="1484" y="988"/>
                  </a:lnTo>
                  <a:lnTo>
                    <a:pt x="1412" y="893"/>
                  </a:lnTo>
                  <a:lnTo>
                    <a:pt x="1337" y="799"/>
                  </a:lnTo>
                  <a:lnTo>
                    <a:pt x="1277" y="726"/>
                  </a:lnTo>
                  <a:lnTo>
                    <a:pt x="1217" y="655"/>
                  </a:lnTo>
                  <a:lnTo>
                    <a:pt x="1155" y="586"/>
                  </a:lnTo>
                  <a:lnTo>
                    <a:pt x="1093" y="518"/>
                  </a:lnTo>
                  <a:lnTo>
                    <a:pt x="1061" y="485"/>
                  </a:lnTo>
                  <a:lnTo>
                    <a:pt x="1030" y="453"/>
                  </a:lnTo>
                  <a:lnTo>
                    <a:pt x="998" y="422"/>
                  </a:lnTo>
                  <a:lnTo>
                    <a:pt x="967" y="392"/>
                  </a:lnTo>
                  <a:lnTo>
                    <a:pt x="934" y="362"/>
                  </a:lnTo>
                  <a:lnTo>
                    <a:pt x="902" y="334"/>
                  </a:lnTo>
                  <a:lnTo>
                    <a:pt x="871" y="306"/>
                  </a:lnTo>
                  <a:lnTo>
                    <a:pt x="839" y="280"/>
                  </a:lnTo>
                  <a:lnTo>
                    <a:pt x="828" y="271"/>
                  </a:lnTo>
                  <a:lnTo>
                    <a:pt x="809" y="256"/>
                  </a:lnTo>
                  <a:lnTo>
                    <a:pt x="783" y="238"/>
                  </a:lnTo>
                  <a:lnTo>
                    <a:pt x="755" y="217"/>
                  </a:lnTo>
                  <a:lnTo>
                    <a:pt x="725" y="195"/>
                  </a:lnTo>
                  <a:lnTo>
                    <a:pt x="696" y="175"/>
                  </a:lnTo>
                  <a:lnTo>
                    <a:pt x="668" y="158"/>
                  </a:lnTo>
                  <a:lnTo>
                    <a:pt x="647" y="144"/>
                  </a:lnTo>
                  <a:lnTo>
                    <a:pt x="620" y="130"/>
                  </a:lnTo>
                  <a:lnTo>
                    <a:pt x="592" y="117"/>
                  </a:lnTo>
                  <a:lnTo>
                    <a:pt x="565" y="107"/>
                  </a:lnTo>
                  <a:lnTo>
                    <a:pt x="538" y="98"/>
                  </a:lnTo>
                  <a:lnTo>
                    <a:pt x="512" y="90"/>
                  </a:lnTo>
                  <a:lnTo>
                    <a:pt x="485" y="84"/>
                  </a:lnTo>
                  <a:lnTo>
                    <a:pt x="458" y="79"/>
                  </a:lnTo>
                  <a:lnTo>
                    <a:pt x="431" y="77"/>
                  </a:lnTo>
                  <a:lnTo>
                    <a:pt x="405" y="76"/>
                  </a:lnTo>
                  <a:lnTo>
                    <a:pt x="379" y="77"/>
                  </a:lnTo>
                  <a:lnTo>
                    <a:pt x="352" y="79"/>
                  </a:lnTo>
                  <a:lnTo>
                    <a:pt x="325" y="85"/>
                  </a:lnTo>
                  <a:lnTo>
                    <a:pt x="297" y="91"/>
                  </a:lnTo>
                  <a:lnTo>
                    <a:pt x="270" y="99"/>
                  </a:lnTo>
                  <a:lnTo>
                    <a:pt x="242" y="110"/>
                  </a:lnTo>
                  <a:lnTo>
                    <a:pt x="214" y="122"/>
                  </a:lnTo>
                  <a:lnTo>
                    <a:pt x="191" y="132"/>
                  </a:lnTo>
                  <a:lnTo>
                    <a:pt x="169" y="145"/>
                  </a:lnTo>
                  <a:lnTo>
                    <a:pt x="149" y="157"/>
                  </a:lnTo>
                  <a:lnTo>
                    <a:pt x="128" y="170"/>
                  </a:lnTo>
                  <a:lnTo>
                    <a:pt x="110" y="183"/>
                  </a:lnTo>
                  <a:lnTo>
                    <a:pt x="93" y="197"/>
                  </a:lnTo>
                  <a:lnTo>
                    <a:pt x="75" y="212"/>
                  </a:lnTo>
                  <a:lnTo>
                    <a:pt x="60" y="226"/>
                  </a:lnTo>
                  <a:lnTo>
                    <a:pt x="50" y="236"/>
                  </a:lnTo>
                  <a:lnTo>
                    <a:pt x="40" y="246"/>
                  </a:lnTo>
                  <a:lnTo>
                    <a:pt x="32" y="256"/>
                  </a:lnTo>
                  <a:lnTo>
                    <a:pt x="23" y="267"/>
                  </a:lnTo>
                  <a:lnTo>
                    <a:pt x="16" y="277"/>
                  </a:lnTo>
                  <a:lnTo>
                    <a:pt x="9" y="287"/>
                  </a:lnTo>
                  <a:lnTo>
                    <a:pt x="4" y="296"/>
                  </a:lnTo>
                  <a:lnTo>
                    <a:pt x="0" y="305"/>
                  </a:lnTo>
                  <a:lnTo>
                    <a:pt x="0" y="257"/>
                  </a:lnTo>
                  <a:lnTo>
                    <a:pt x="8" y="239"/>
                  </a:lnTo>
                  <a:lnTo>
                    <a:pt x="18" y="221"/>
                  </a:lnTo>
                  <a:lnTo>
                    <a:pt x="29" y="205"/>
                  </a:lnTo>
                  <a:lnTo>
                    <a:pt x="40" y="188"/>
                  </a:lnTo>
                  <a:lnTo>
                    <a:pt x="52" y="173"/>
                  </a:lnTo>
                  <a:lnTo>
                    <a:pt x="65" y="158"/>
                  </a:lnTo>
                  <a:lnTo>
                    <a:pt x="78" y="144"/>
                  </a:lnTo>
                  <a:lnTo>
                    <a:pt x="93" y="130"/>
                  </a:lnTo>
                  <a:lnTo>
                    <a:pt x="108" y="117"/>
                  </a:lnTo>
                  <a:lnTo>
                    <a:pt x="123" y="105"/>
                  </a:lnTo>
                  <a:lnTo>
                    <a:pt x="139" y="94"/>
                  </a:lnTo>
                  <a:lnTo>
                    <a:pt x="156" y="82"/>
                  </a:lnTo>
                  <a:lnTo>
                    <a:pt x="173" y="72"/>
                  </a:lnTo>
                  <a:lnTo>
                    <a:pt x="190" y="62"/>
                  </a:lnTo>
                  <a:lnTo>
                    <a:pt x="208" y="53"/>
                  </a:lnTo>
                  <a:lnTo>
                    <a:pt x="226" y="45"/>
                  </a:lnTo>
                  <a:lnTo>
                    <a:pt x="255" y="32"/>
                  </a:lnTo>
                  <a:lnTo>
                    <a:pt x="285" y="21"/>
                  </a:lnTo>
                  <a:lnTo>
                    <a:pt x="313" y="13"/>
                  </a:lnTo>
                  <a:lnTo>
                    <a:pt x="341" y="7"/>
                  </a:lnTo>
                  <a:lnTo>
                    <a:pt x="368" y="2"/>
                  </a:lnTo>
                  <a:lnTo>
                    <a:pt x="396" y="0"/>
                  </a:lnTo>
                  <a:lnTo>
                    <a:pt x="422" y="0"/>
                  </a:lnTo>
                  <a:lnTo>
                    <a:pt x="450" y="1"/>
                  </a:lnTo>
                  <a:lnTo>
                    <a:pt x="476" y="4"/>
                  </a:lnTo>
                  <a:lnTo>
                    <a:pt x="502" y="8"/>
                  </a:lnTo>
                  <a:lnTo>
                    <a:pt x="528" y="14"/>
                  </a:lnTo>
                  <a:lnTo>
                    <a:pt x="555" y="22"/>
                  </a:lnTo>
                  <a:lnTo>
                    <a:pt x="580" y="32"/>
                  </a:lnTo>
                  <a:lnTo>
                    <a:pt x="606" y="42"/>
                  </a:lnTo>
                  <a:lnTo>
                    <a:pt x="632" y="54"/>
                  </a:lnTo>
                  <a:lnTo>
                    <a:pt x="658" y="67"/>
                  </a:lnTo>
                  <a:lnTo>
                    <a:pt x="702" y="92"/>
                  </a:lnTo>
                  <a:lnTo>
                    <a:pt x="747" y="120"/>
                  </a:lnTo>
                  <a:lnTo>
                    <a:pt x="792" y="152"/>
                  </a:lnTo>
                  <a:lnTo>
                    <a:pt x="836" y="185"/>
                  </a:lnTo>
                  <a:lnTo>
                    <a:pt x="882" y="222"/>
                  </a:lnTo>
                  <a:lnTo>
                    <a:pt x="928" y="261"/>
                  </a:lnTo>
                  <a:lnTo>
                    <a:pt x="973" y="301"/>
                  </a:lnTo>
                  <a:lnTo>
                    <a:pt x="1018" y="345"/>
                  </a:lnTo>
                  <a:lnTo>
                    <a:pt x="1063" y="390"/>
                  </a:lnTo>
                  <a:lnTo>
                    <a:pt x="1109" y="436"/>
                  </a:lnTo>
                  <a:lnTo>
                    <a:pt x="1154" y="483"/>
                  </a:lnTo>
                  <a:lnTo>
                    <a:pt x="1197" y="532"/>
                  </a:lnTo>
                  <a:lnTo>
                    <a:pt x="1242" y="583"/>
                  </a:lnTo>
                  <a:lnTo>
                    <a:pt x="1286" y="634"/>
                  </a:lnTo>
                  <a:lnTo>
                    <a:pt x="1329" y="685"/>
                  </a:lnTo>
                  <a:lnTo>
                    <a:pt x="1370" y="737"/>
                  </a:lnTo>
                  <a:lnTo>
                    <a:pt x="1412" y="789"/>
                  </a:lnTo>
                  <a:lnTo>
                    <a:pt x="1453" y="840"/>
                  </a:lnTo>
                  <a:lnTo>
                    <a:pt x="1493" y="892"/>
                  </a:lnTo>
                  <a:lnTo>
                    <a:pt x="1531" y="943"/>
                  </a:lnTo>
                  <a:lnTo>
                    <a:pt x="1605" y="1044"/>
                  </a:lnTo>
                  <a:lnTo>
                    <a:pt x="1676" y="1141"/>
                  </a:lnTo>
                  <a:lnTo>
                    <a:pt x="1740" y="1231"/>
                  </a:lnTo>
                  <a:lnTo>
                    <a:pt x="1798" y="1314"/>
                  </a:lnTo>
                  <a:lnTo>
                    <a:pt x="1849" y="1389"/>
                  </a:lnTo>
                  <a:lnTo>
                    <a:pt x="1892" y="1452"/>
                  </a:lnTo>
                  <a:lnTo>
                    <a:pt x="1832" y="14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36" name="Text Box 176"/>
          <p:cNvSpPr txBox="1">
            <a:spLocks noChangeArrowheads="1"/>
          </p:cNvSpPr>
          <p:nvPr/>
        </p:nvSpPr>
        <p:spPr bwMode="auto">
          <a:xfrm>
            <a:off x="8138985" y="1086237"/>
            <a:ext cx="100501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ТЕЛЕМАТИКА — оказываем широкий спектр цифровых услуг на территории ХМА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49081" y="4898295"/>
            <a:ext cx="2594919" cy="1769263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124" name="Picture 4" descr="Новости / Администрация городского округа Красногорск Москов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7770" y="2936789"/>
            <a:ext cx="2646230" cy="1486929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8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200"/>
                            </p:stCondLst>
                            <p:childTnLst>
                              <p:par>
                                <p:cTn id="5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 autoUpdateAnimBg="0"/>
      <p:bldP spid="13" grpId="0" bldLvl="0" animBg="1" autoUpdateAnimBg="0"/>
      <p:bldP spid="17" grpId="0" bldLvl="0" animBg="1" autoUpdateAnimBg="0"/>
      <p:bldP spid="21" grpId="0" bldLvl="0" animBg="1" autoUpdateAnimBg="0"/>
      <p:bldP spid="25" grpId="0" bldLvl="0" animBg="1" autoUpdateAnimBg="0"/>
      <p:bldP spid="29" grpId="0" bldLvl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Заголовок 1"/>
          <p:cNvSpPr>
            <a:spLocks noGrp="1"/>
          </p:cNvSpPr>
          <p:nvPr>
            <p:ph type="title"/>
          </p:nvPr>
        </p:nvSpPr>
        <p:spPr>
          <a:xfrm>
            <a:off x="1205143" y="436607"/>
            <a:ext cx="7078241" cy="1005016"/>
          </a:xfrm>
        </p:spPr>
        <p:txBody>
          <a:bodyPr>
            <a:norm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показатели </a:t>
            </a:r>
            <a:b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социально – экономического развития</a:t>
            </a:r>
            <a:endParaRPr lang="ru-RU" sz="2600" b="1" dirty="0" smtClean="0">
              <a:solidFill>
                <a:schemeClr val="bg1"/>
              </a:solidFill>
            </a:endParaRPr>
          </a:p>
        </p:txBody>
      </p:sp>
      <p:graphicFrame>
        <p:nvGraphicFramePr>
          <p:cNvPr id="23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0585317"/>
              </p:ext>
            </p:extLst>
          </p:nvPr>
        </p:nvGraphicFramePr>
        <p:xfrm>
          <a:off x="865311" y="1086630"/>
          <a:ext cx="7694141" cy="3299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4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5728973"/>
              </p:ext>
            </p:extLst>
          </p:nvPr>
        </p:nvGraphicFramePr>
        <p:xfrm>
          <a:off x="603939" y="4402445"/>
          <a:ext cx="7993260" cy="23567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Равнобедренный треугольник 4"/>
          <p:cNvSpPr/>
          <p:nvPr/>
        </p:nvSpPr>
        <p:spPr>
          <a:xfrm rot="10800000">
            <a:off x="2490364" y="2541860"/>
            <a:ext cx="215900" cy="215900"/>
          </a:xfrm>
          <a:prstGeom prst="triangl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5035434" y="2528150"/>
            <a:ext cx="215900" cy="215900"/>
          </a:xfrm>
          <a:prstGeom prst="triangl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6319412" y="2463682"/>
            <a:ext cx="215900" cy="215900"/>
          </a:xfrm>
          <a:prstGeom prst="triangl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9" name="Равнобедренный треугольник 8"/>
          <p:cNvSpPr/>
          <p:nvPr/>
        </p:nvSpPr>
        <p:spPr>
          <a:xfrm>
            <a:off x="2363608" y="5652830"/>
            <a:ext cx="215900" cy="215900"/>
          </a:xfrm>
          <a:prstGeom prst="triangl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0" name="Равнобедренный треугольник 9"/>
          <p:cNvSpPr/>
          <p:nvPr/>
        </p:nvSpPr>
        <p:spPr>
          <a:xfrm>
            <a:off x="3710151" y="5686351"/>
            <a:ext cx="215900" cy="215900"/>
          </a:xfrm>
          <a:prstGeom prst="triangl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1" name="Равнобедренный треугольник 10"/>
          <p:cNvSpPr/>
          <p:nvPr/>
        </p:nvSpPr>
        <p:spPr>
          <a:xfrm>
            <a:off x="4957770" y="5657417"/>
            <a:ext cx="215900" cy="215900"/>
          </a:xfrm>
          <a:prstGeom prst="triangl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6258696" y="5686351"/>
            <a:ext cx="215900" cy="215900"/>
          </a:xfrm>
          <a:prstGeom prst="triangl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037" name="TextBox 12"/>
          <p:cNvSpPr txBox="1">
            <a:spLocks noChangeArrowheads="1"/>
          </p:cNvSpPr>
          <p:nvPr/>
        </p:nvSpPr>
        <p:spPr bwMode="auto">
          <a:xfrm>
            <a:off x="2341932" y="2158361"/>
            <a:ext cx="7349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3,0%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8" name="TextBox 13"/>
          <p:cNvSpPr txBox="1">
            <a:spLocks noChangeArrowheads="1"/>
          </p:cNvSpPr>
          <p:nvPr/>
        </p:nvSpPr>
        <p:spPr bwMode="auto">
          <a:xfrm>
            <a:off x="3580919" y="2171882"/>
            <a:ext cx="7910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1,4%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9" name="TextBox 14"/>
          <p:cNvSpPr txBox="1">
            <a:spLocks noChangeArrowheads="1"/>
          </p:cNvSpPr>
          <p:nvPr/>
        </p:nvSpPr>
        <p:spPr bwMode="auto">
          <a:xfrm>
            <a:off x="2170176" y="5327903"/>
            <a:ext cx="7307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6,4%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0" name="TextBox 15"/>
          <p:cNvSpPr txBox="1">
            <a:spLocks noChangeArrowheads="1"/>
          </p:cNvSpPr>
          <p:nvPr/>
        </p:nvSpPr>
        <p:spPr bwMode="auto">
          <a:xfrm>
            <a:off x="3490828" y="5392015"/>
            <a:ext cx="8074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11,6%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1" name="TextBox 17"/>
          <p:cNvSpPr txBox="1">
            <a:spLocks noChangeArrowheads="1"/>
          </p:cNvSpPr>
          <p:nvPr/>
        </p:nvSpPr>
        <p:spPr bwMode="auto">
          <a:xfrm>
            <a:off x="4753175" y="5299329"/>
            <a:ext cx="8074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7,5%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2" name="TextBox 20"/>
          <p:cNvSpPr txBox="1">
            <a:spLocks noChangeArrowheads="1"/>
          </p:cNvSpPr>
          <p:nvPr/>
        </p:nvSpPr>
        <p:spPr bwMode="auto">
          <a:xfrm>
            <a:off x="6108192" y="5340096"/>
            <a:ext cx="116052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7,1%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3" name="TextBox 21"/>
          <p:cNvSpPr txBox="1">
            <a:spLocks noChangeArrowheads="1"/>
          </p:cNvSpPr>
          <p:nvPr/>
        </p:nvSpPr>
        <p:spPr bwMode="auto">
          <a:xfrm>
            <a:off x="4859574" y="2234407"/>
            <a:ext cx="84593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1,4%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4" name="TextBox 22"/>
          <p:cNvSpPr txBox="1">
            <a:spLocks noChangeArrowheads="1"/>
          </p:cNvSpPr>
          <p:nvPr/>
        </p:nvSpPr>
        <p:spPr bwMode="auto">
          <a:xfrm>
            <a:off x="6163204" y="2178931"/>
            <a:ext cx="8265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3,3%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Равнобедренный треугольник 21"/>
          <p:cNvSpPr/>
          <p:nvPr/>
        </p:nvSpPr>
        <p:spPr>
          <a:xfrm>
            <a:off x="7623961" y="2449289"/>
            <a:ext cx="215900" cy="215900"/>
          </a:xfrm>
          <a:prstGeom prst="triangl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5" name="Равнобедренный треугольник 24"/>
          <p:cNvSpPr/>
          <p:nvPr/>
        </p:nvSpPr>
        <p:spPr>
          <a:xfrm>
            <a:off x="7570280" y="5758427"/>
            <a:ext cx="215900" cy="215900"/>
          </a:xfrm>
          <a:prstGeom prst="triangl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6" name="Равнобедренный треугольник 25"/>
          <p:cNvSpPr/>
          <p:nvPr/>
        </p:nvSpPr>
        <p:spPr>
          <a:xfrm rot="10800000" flipH="1">
            <a:off x="3740198" y="2516956"/>
            <a:ext cx="200208" cy="243733"/>
          </a:xfrm>
          <a:prstGeom prst="triangl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8536366" y="0"/>
            <a:ext cx="60763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№3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组合 44"/>
          <p:cNvGrpSpPr/>
          <p:nvPr/>
        </p:nvGrpSpPr>
        <p:grpSpPr>
          <a:xfrm>
            <a:off x="848667" y="4288797"/>
            <a:ext cx="7654565" cy="935497"/>
            <a:chOff x="3018413" y="1709100"/>
            <a:chExt cx="5758168" cy="1968823"/>
          </a:xfrm>
        </p:grpSpPr>
        <p:sp>
          <p:nvSpPr>
            <p:cNvPr id="31" name="Freeform 19"/>
            <p:cNvSpPr>
              <a:spLocks/>
            </p:cNvSpPr>
            <p:nvPr/>
          </p:nvSpPr>
          <p:spPr bwMode="auto">
            <a:xfrm>
              <a:off x="3018413" y="1709100"/>
              <a:ext cx="5758168" cy="1437501"/>
            </a:xfrm>
            <a:custGeom>
              <a:avLst/>
              <a:gdLst>
                <a:gd name="T0" fmla="*/ 3200 w 3200"/>
                <a:gd name="T1" fmla="*/ 320 h 640"/>
                <a:gd name="T2" fmla="*/ 2880 w 3200"/>
                <a:gd name="T3" fmla="*/ 640 h 640"/>
                <a:gd name="T4" fmla="*/ 320 w 3200"/>
                <a:gd name="T5" fmla="*/ 640 h 640"/>
                <a:gd name="T6" fmla="*/ 0 w 3200"/>
                <a:gd name="T7" fmla="*/ 320 h 640"/>
                <a:gd name="T8" fmla="*/ 320 w 3200"/>
                <a:gd name="T9" fmla="*/ 0 h 640"/>
                <a:gd name="T10" fmla="*/ 2880 w 3200"/>
                <a:gd name="T11" fmla="*/ 0 h 640"/>
                <a:gd name="T12" fmla="*/ 3200 w 3200"/>
                <a:gd name="T13" fmla="*/ 32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00" h="640">
                  <a:moveTo>
                    <a:pt x="3200" y="320"/>
                  </a:moveTo>
                  <a:cubicBezTo>
                    <a:pt x="3200" y="496"/>
                    <a:pt x="3056" y="640"/>
                    <a:pt x="2880" y="640"/>
                  </a:cubicBezTo>
                  <a:cubicBezTo>
                    <a:pt x="320" y="640"/>
                    <a:pt x="320" y="640"/>
                    <a:pt x="320" y="640"/>
                  </a:cubicBezTo>
                  <a:cubicBezTo>
                    <a:pt x="144" y="640"/>
                    <a:pt x="0" y="496"/>
                    <a:pt x="0" y="320"/>
                  </a:cubicBezTo>
                  <a:cubicBezTo>
                    <a:pt x="0" y="144"/>
                    <a:pt x="144" y="0"/>
                    <a:pt x="320" y="0"/>
                  </a:cubicBezTo>
                  <a:cubicBezTo>
                    <a:pt x="2880" y="0"/>
                    <a:pt x="2880" y="0"/>
                    <a:pt x="2880" y="0"/>
                  </a:cubicBezTo>
                  <a:cubicBezTo>
                    <a:pt x="3056" y="0"/>
                    <a:pt x="3200" y="144"/>
                    <a:pt x="3200" y="320"/>
                  </a:cubicBezTo>
                  <a:close/>
                </a:path>
              </a:pathLst>
            </a:custGeom>
            <a:gradFill>
              <a:gsLst>
                <a:gs pos="0">
                  <a:srgbClr val="DEDEDE"/>
                </a:gs>
                <a:gs pos="100000">
                  <a:srgbClr val="FBFBFB"/>
                </a:gs>
              </a:gsLst>
              <a:lin ang="5400000" scaled="1"/>
            </a:gradFill>
            <a:ln w="31750" cap="flat">
              <a:gradFill>
                <a:gsLst>
                  <a:gs pos="0">
                    <a:sysClr val="window" lastClr="FFFFFF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  <a:headEnd/>
              <a:tailEnd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  <a:outerShdw blurRad="228600" dist="101600" dir="5400000" algn="t" rotWithShape="0">
                <a:sysClr val="windowText" lastClr="000000">
                  <a:lumMod val="85000"/>
                  <a:lumOff val="15000"/>
                  <a:alpha val="33000"/>
                </a:sys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矩形 46"/>
            <p:cNvSpPr/>
            <p:nvPr/>
          </p:nvSpPr>
          <p:spPr>
            <a:xfrm>
              <a:off x="3294976" y="1734706"/>
              <a:ext cx="5098672" cy="19432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ru-RU" b="1" dirty="0" smtClean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Фонд начисленной заработной платы работников, млн.руб. </a:t>
              </a:r>
            </a:p>
            <a:p>
              <a:pPr lvl="0">
                <a:defRPr/>
              </a:pPr>
              <a:endParaRPr kumimoji="0" lang="ru-RU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  <a:p>
              <a:pPr lvl="0"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44"/>
          <p:cNvGrpSpPr/>
          <p:nvPr/>
        </p:nvGrpSpPr>
        <p:grpSpPr>
          <a:xfrm>
            <a:off x="2047357" y="1533072"/>
            <a:ext cx="5204783" cy="1003127"/>
            <a:chOff x="3855191" y="1709102"/>
            <a:chExt cx="3915313" cy="1859717"/>
          </a:xfrm>
        </p:grpSpPr>
        <p:sp>
          <p:nvSpPr>
            <p:cNvPr id="34" name="Freeform 19"/>
            <p:cNvSpPr>
              <a:spLocks/>
            </p:cNvSpPr>
            <p:nvPr/>
          </p:nvSpPr>
          <p:spPr bwMode="auto">
            <a:xfrm>
              <a:off x="3855191" y="1709102"/>
              <a:ext cx="3915313" cy="1119792"/>
            </a:xfrm>
            <a:custGeom>
              <a:avLst/>
              <a:gdLst>
                <a:gd name="T0" fmla="*/ 3200 w 3200"/>
                <a:gd name="T1" fmla="*/ 320 h 640"/>
                <a:gd name="T2" fmla="*/ 2880 w 3200"/>
                <a:gd name="T3" fmla="*/ 640 h 640"/>
                <a:gd name="T4" fmla="*/ 320 w 3200"/>
                <a:gd name="T5" fmla="*/ 640 h 640"/>
                <a:gd name="T6" fmla="*/ 0 w 3200"/>
                <a:gd name="T7" fmla="*/ 320 h 640"/>
                <a:gd name="T8" fmla="*/ 320 w 3200"/>
                <a:gd name="T9" fmla="*/ 0 h 640"/>
                <a:gd name="T10" fmla="*/ 2880 w 3200"/>
                <a:gd name="T11" fmla="*/ 0 h 640"/>
                <a:gd name="T12" fmla="*/ 3200 w 3200"/>
                <a:gd name="T13" fmla="*/ 32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00" h="640">
                  <a:moveTo>
                    <a:pt x="3200" y="320"/>
                  </a:moveTo>
                  <a:cubicBezTo>
                    <a:pt x="3200" y="496"/>
                    <a:pt x="3056" y="640"/>
                    <a:pt x="2880" y="640"/>
                  </a:cubicBezTo>
                  <a:cubicBezTo>
                    <a:pt x="320" y="640"/>
                    <a:pt x="320" y="640"/>
                    <a:pt x="320" y="640"/>
                  </a:cubicBezTo>
                  <a:cubicBezTo>
                    <a:pt x="144" y="640"/>
                    <a:pt x="0" y="496"/>
                    <a:pt x="0" y="320"/>
                  </a:cubicBezTo>
                  <a:cubicBezTo>
                    <a:pt x="0" y="144"/>
                    <a:pt x="144" y="0"/>
                    <a:pt x="320" y="0"/>
                  </a:cubicBezTo>
                  <a:cubicBezTo>
                    <a:pt x="2880" y="0"/>
                    <a:pt x="2880" y="0"/>
                    <a:pt x="2880" y="0"/>
                  </a:cubicBezTo>
                  <a:cubicBezTo>
                    <a:pt x="3056" y="0"/>
                    <a:pt x="3200" y="144"/>
                    <a:pt x="3200" y="320"/>
                  </a:cubicBezTo>
                  <a:close/>
                </a:path>
              </a:pathLst>
            </a:custGeom>
            <a:gradFill>
              <a:gsLst>
                <a:gs pos="0">
                  <a:srgbClr val="DEDEDE"/>
                </a:gs>
                <a:gs pos="100000">
                  <a:srgbClr val="FBFBFB"/>
                </a:gs>
              </a:gsLst>
              <a:lin ang="5400000" scaled="1"/>
            </a:gradFill>
            <a:ln w="31750" cap="flat">
              <a:gradFill>
                <a:gsLst>
                  <a:gs pos="0">
                    <a:sysClr val="window" lastClr="FFFFFF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  <a:headEnd/>
              <a:tailEnd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  <a:outerShdw blurRad="228600" dist="101600" dir="5400000" algn="t" rotWithShape="0">
                <a:sysClr val="windowText" lastClr="000000">
                  <a:lumMod val="85000"/>
                  <a:lumOff val="15000"/>
                  <a:alpha val="33000"/>
                </a:sys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1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矩形 46"/>
            <p:cNvSpPr/>
            <p:nvPr/>
          </p:nvSpPr>
          <p:spPr>
            <a:xfrm>
              <a:off x="4726969" y="1857039"/>
              <a:ext cx="2462325" cy="17117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ru-RU" b="1" dirty="0" smtClean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Численность населения, чел. </a:t>
              </a:r>
            </a:p>
            <a:p>
              <a:pPr lvl="0">
                <a:defRPr/>
              </a:pPr>
              <a:endParaRPr kumimoji="0" lang="ru-RU" altLang="zh-CN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  <a:p>
              <a:pPr lvl="0">
                <a:defRPr/>
              </a:pP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122762" y="626077"/>
            <a:ext cx="7642297" cy="1005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политика </a:t>
            </a:r>
            <a:b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Сосновоборского городского округа</a:t>
            </a:r>
            <a:b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2024-2026 годы</a:t>
            </a: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6119" y="0"/>
            <a:ext cx="75788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№39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组合 292"/>
          <p:cNvGrpSpPr/>
          <p:nvPr/>
        </p:nvGrpSpPr>
        <p:grpSpPr>
          <a:xfrm>
            <a:off x="3658000" y="3023411"/>
            <a:ext cx="2044652" cy="857177"/>
            <a:chOff x="3326751" y="2376208"/>
            <a:chExt cx="1661787" cy="696455"/>
          </a:xfrm>
          <a:solidFill>
            <a:srgbClr val="18478F"/>
          </a:solidFill>
        </p:grpSpPr>
        <p:grpSp>
          <p:nvGrpSpPr>
            <p:cNvPr id="7" name="组合 293"/>
            <p:cNvGrpSpPr/>
            <p:nvPr/>
          </p:nvGrpSpPr>
          <p:grpSpPr>
            <a:xfrm>
              <a:off x="3326751" y="2376208"/>
              <a:ext cx="1661787" cy="696455"/>
              <a:chOff x="3326751" y="2376208"/>
              <a:chExt cx="1661787" cy="696455"/>
            </a:xfrm>
            <a:grpFill/>
          </p:grpSpPr>
          <p:grpSp>
            <p:nvGrpSpPr>
              <p:cNvPr id="9" name="组合 295"/>
              <p:cNvGrpSpPr/>
              <p:nvPr/>
            </p:nvGrpSpPr>
            <p:grpSpPr>
              <a:xfrm>
                <a:off x="3328062" y="2376208"/>
                <a:ext cx="1660476" cy="696455"/>
                <a:chOff x="2402657" y="2641425"/>
                <a:chExt cx="2044381" cy="857475"/>
              </a:xfrm>
              <a:grpFill/>
              <a:effectLst>
                <a:outerShdw blurRad="292100" dist="419100" dir="654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1" name="矩形 2"/>
                <p:cNvSpPr/>
                <p:nvPr/>
              </p:nvSpPr>
              <p:spPr>
                <a:xfrm>
                  <a:off x="2403013" y="2921205"/>
                  <a:ext cx="1412226" cy="575985"/>
                </a:xfrm>
                <a:custGeom>
                  <a:avLst/>
                  <a:gdLst>
                    <a:gd name="connsiteX0" fmla="*/ 0 w 576064"/>
                    <a:gd name="connsiteY0" fmla="*/ 0 h 124398"/>
                    <a:gd name="connsiteX1" fmla="*/ 576064 w 576064"/>
                    <a:gd name="connsiteY1" fmla="*/ 0 h 124398"/>
                    <a:gd name="connsiteX2" fmla="*/ 576064 w 576064"/>
                    <a:gd name="connsiteY2" fmla="*/ 124398 h 124398"/>
                    <a:gd name="connsiteX3" fmla="*/ 0 w 576064"/>
                    <a:gd name="connsiteY3" fmla="*/ 124398 h 124398"/>
                    <a:gd name="connsiteX4" fmla="*/ 0 w 576064"/>
                    <a:gd name="connsiteY4" fmla="*/ 0 h 124398"/>
                    <a:gd name="connsiteX0" fmla="*/ 0 w 726083"/>
                    <a:gd name="connsiteY0" fmla="*/ 0 h 488730"/>
                    <a:gd name="connsiteX1" fmla="*/ 726083 w 726083"/>
                    <a:gd name="connsiteY1" fmla="*/ 364332 h 488730"/>
                    <a:gd name="connsiteX2" fmla="*/ 726083 w 726083"/>
                    <a:gd name="connsiteY2" fmla="*/ 488730 h 488730"/>
                    <a:gd name="connsiteX3" fmla="*/ 150019 w 726083"/>
                    <a:gd name="connsiteY3" fmla="*/ 488730 h 488730"/>
                    <a:gd name="connsiteX4" fmla="*/ 0 w 726083"/>
                    <a:gd name="connsiteY4" fmla="*/ 0 h 488730"/>
                    <a:gd name="connsiteX0" fmla="*/ 0 w 726083"/>
                    <a:gd name="connsiteY0" fmla="*/ 0 h 488730"/>
                    <a:gd name="connsiteX1" fmla="*/ 726083 w 726083"/>
                    <a:gd name="connsiteY1" fmla="*/ 364332 h 488730"/>
                    <a:gd name="connsiteX2" fmla="*/ 726083 w 726083"/>
                    <a:gd name="connsiteY2" fmla="*/ 488730 h 488730"/>
                    <a:gd name="connsiteX3" fmla="*/ 4763 w 726083"/>
                    <a:gd name="connsiteY3" fmla="*/ 110111 h 488730"/>
                    <a:gd name="connsiteX4" fmla="*/ 0 w 726083"/>
                    <a:gd name="connsiteY4" fmla="*/ 0 h 488730"/>
                    <a:gd name="connsiteX0" fmla="*/ 0 w 1478558"/>
                    <a:gd name="connsiteY0" fmla="*/ 0 h 488730"/>
                    <a:gd name="connsiteX1" fmla="*/ 1478558 w 1478558"/>
                    <a:gd name="connsiteY1" fmla="*/ 481014 h 488730"/>
                    <a:gd name="connsiteX2" fmla="*/ 726083 w 1478558"/>
                    <a:gd name="connsiteY2" fmla="*/ 488730 h 488730"/>
                    <a:gd name="connsiteX3" fmla="*/ 4763 w 1478558"/>
                    <a:gd name="connsiteY3" fmla="*/ 110111 h 488730"/>
                    <a:gd name="connsiteX4" fmla="*/ 0 w 1478558"/>
                    <a:gd name="connsiteY4" fmla="*/ 0 h 488730"/>
                    <a:gd name="connsiteX0" fmla="*/ 0 w 1483321"/>
                    <a:gd name="connsiteY0" fmla="*/ 0 h 562549"/>
                    <a:gd name="connsiteX1" fmla="*/ 1478558 w 1483321"/>
                    <a:gd name="connsiteY1" fmla="*/ 481014 h 562549"/>
                    <a:gd name="connsiteX2" fmla="*/ 1483321 w 1483321"/>
                    <a:gd name="connsiteY2" fmla="*/ 562549 h 562549"/>
                    <a:gd name="connsiteX3" fmla="*/ 4763 w 1483321"/>
                    <a:gd name="connsiteY3" fmla="*/ 110111 h 562549"/>
                    <a:gd name="connsiteX4" fmla="*/ 0 w 1483321"/>
                    <a:gd name="connsiteY4" fmla="*/ 0 h 562549"/>
                    <a:gd name="connsiteX0" fmla="*/ 0 w 1483321"/>
                    <a:gd name="connsiteY0" fmla="*/ 0 h 562549"/>
                    <a:gd name="connsiteX1" fmla="*/ 1478558 w 1483321"/>
                    <a:gd name="connsiteY1" fmla="*/ 481014 h 562549"/>
                    <a:gd name="connsiteX2" fmla="*/ 1483321 w 1483321"/>
                    <a:gd name="connsiteY2" fmla="*/ 562549 h 562549"/>
                    <a:gd name="connsiteX3" fmla="*/ 4763 w 1483321"/>
                    <a:gd name="connsiteY3" fmla="*/ 110111 h 562549"/>
                    <a:gd name="connsiteX4" fmla="*/ 0 w 1483321"/>
                    <a:gd name="connsiteY4" fmla="*/ 0 h 562549"/>
                    <a:gd name="connsiteX0" fmla="*/ 0 w 1483321"/>
                    <a:gd name="connsiteY0" fmla="*/ 0 h 562549"/>
                    <a:gd name="connsiteX1" fmla="*/ 1478558 w 1483321"/>
                    <a:gd name="connsiteY1" fmla="*/ 481014 h 562549"/>
                    <a:gd name="connsiteX2" fmla="*/ 1483321 w 1483321"/>
                    <a:gd name="connsiteY2" fmla="*/ 562549 h 562549"/>
                    <a:gd name="connsiteX3" fmla="*/ 4763 w 1483321"/>
                    <a:gd name="connsiteY3" fmla="*/ 110111 h 562549"/>
                    <a:gd name="connsiteX4" fmla="*/ 0 w 1483321"/>
                    <a:gd name="connsiteY4" fmla="*/ 0 h 562549"/>
                    <a:gd name="connsiteX0" fmla="*/ 0 w 1483321"/>
                    <a:gd name="connsiteY0" fmla="*/ 0 h 562549"/>
                    <a:gd name="connsiteX1" fmla="*/ 1478558 w 1483321"/>
                    <a:gd name="connsiteY1" fmla="*/ 481014 h 562549"/>
                    <a:gd name="connsiteX2" fmla="*/ 1483321 w 1483321"/>
                    <a:gd name="connsiteY2" fmla="*/ 562549 h 562549"/>
                    <a:gd name="connsiteX3" fmla="*/ 4763 w 1483321"/>
                    <a:gd name="connsiteY3" fmla="*/ 110111 h 562549"/>
                    <a:gd name="connsiteX4" fmla="*/ 0 w 1483321"/>
                    <a:gd name="connsiteY4" fmla="*/ 0 h 562549"/>
                    <a:gd name="connsiteX0" fmla="*/ 0 w 1483321"/>
                    <a:gd name="connsiteY0" fmla="*/ 6683 h 569232"/>
                    <a:gd name="connsiteX1" fmla="*/ 1478558 w 1483321"/>
                    <a:gd name="connsiteY1" fmla="*/ 487697 h 569232"/>
                    <a:gd name="connsiteX2" fmla="*/ 1483321 w 1483321"/>
                    <a:gd name="connsiteY2" fmla="*/ 569232 h 569232"/>
                    <a:gd name="connsiteX3" fmla="*/ 4763 w 1483321"/>
                    <a:gd name="connsiteY3" fmla="*/ 116794 h 569232"/>
                    <a:gd name="connsiteX4" fmla="*/ 0 w 1483321"/>
                    <a:gd name="connsiteY4" fmla="*/ 6683 h 569232"/>
                    <a:gd name="connsiteX0" fmla="*/ 0 w 1478558"/>
                    <a:gd name="connsiteY0" fmla="*/ 6683 h 559707"/>
                    <a:gd name="connsiteX1" fmla="*/ 1478558 w 1478558"/>
                    <a:gd name="connsiteY1" fmla="*/ 487697 h 559707"/>
                    <a:gd name="connsiteX2" fmla="*/ 1440459 w 1478558"/>
                    <a:gd name="connsiteY2" fmla="*/ 559707 h 559707"/>
                    <a:gd name="connsiteX3" fmla="*/ 4763 w 1478558"/>
                    <a:gd name="connsiteY3" fmla="*/ 116794 h 559707"/>
                    <a:gd name="connsiteX4" fmla="*/ 0 w 1478558"/>
                    <a:gd name="connsiteY4" fmla="*/ 6683 h 559707"/>
                    <a:gd name="connsiteX0" fmla="*/ 0 w 1478558"/>
                    <a:gd name="connsiteY0" fmla="*/ 6683 h 559707"/>
                    <a:gd name="connsiteX1" fmla="*/ 1478558 w 1478558"/>
                    <a:gd name="connsiteY1" fmla="*/ 487697 h 559707"/>
                    <a:gd name="connsiteX2" fmla="*/ 1440459 w 1478558"/>
                    <a:gd name="connsiteY2" fmla="*/ 559707 h 559707"/>
                    <a:gd name="connsiteX3" fmla="*/ 4763 w 1478558"/>
                    <a:gd name="connsiteY3" fmla="*/ 116794 h 559707"/>
                    <a:gd name="connsiteX4" fmla="*/ 0 w 1478558"/>
                    <a:gd name="connsiteY4" fmla="*/ 6683 h 559707"/>
                    <a:gd name="connsiteX0" fmla="*/ 0 w 1478558"/>
                    <a:gd name="connsiteY0" fmla="*/ 6683 h 559707"/>
                    <a:gd name="connsiteX1" fmla="*/ 1478558 w 1478558"/>
                    <a:gd name="connsiteY1" fmla="*/ 487697 h 559707"/>
                    <a:gd name="connsiteX2" fmla="*/ 1440459 w 1478558"/>
                    <a:gd name="connsiteY2" fmla="*/ 559707 h 559707"/>
                    <a:gd name="connsiteX3" fmla="*/ 4763 w 1478558"/>
                    <a:gd name="connsiteY3" fmla="*/ 116794 h 559707"/>
                    <a:gd name="connsiteX4" fmla="*/ 0 w 1478558"/>
                    <a:gd name="connsiteY4" fmla="*/ 6683 h 559707"/>
                    <a:gd name="connsiteX0" fmla="*/ 0 w 1478558"/>
                    <a:gd name="connsiteY0" fmla="*/ 6683 h 559707"/>
                    <a:gd name="connsiteX1" fmla="*/ 1478558 w 1478558"/>
                    <a:gd name="connsiteY1" fmla="*/ 487697 h 559707"/>
                    <a:gd name="connsiteX2" fmla="*/ 1440459 w 1478558"/>
                    <a:gd name="connsiteY2" fmla="*/ 559707 h 559707"/>
                    <a:gd name="connsiteX3" fmla="*/ 4763 w 1478558"/>
                    <a:gd name="connsiteY3" fmla="*/ 116794 h 559707"/>
                    <a:gd name="connsiteX4" fmla="*/ 0 w 1478558"/>
                    <a:gd name="connsiteY4" fmla="*/ 6683 h 559707"/>
                    <a:gd name="connsiteX0" fmla="*/ 0 w 1478558"/>
                    <a:gd name="connsiteY0" fmla="*/ 6683 h 559707"/>
                    <a:gd name="connsiteX1" fmla="*/ 1478558 w 1478558"/>
                    <a:gd name="connsiteY1" fmla="*/ 487697 h 559707"/>
                    <a:gd name="connsiteX2" fmla="*/ 1440459 w 1478558"/>
                    <a:gd name="connsiteY2" fmla="*/ 559707 h 559707"/>
                    <a:gd name="connsiteX3" fmla="*/ 4763 w 1478558"/>
                    <a:gd name="connsiteY3" fmla="*/ 116794 h 559707"/>
                    <a:gd name="connsiteX4" fmla="*/ 0 w 1478558"/>
                    <a:gd name="connsiteY4" fmla="*/ 6683 h 559707"/>
                    <a:gd name="connsiteX0" fmla="*/ 0 w 1478558"/>
                    <a:gd name="connsiteY0" fmla="*/ 6683 h 559707"/>
                    <a:gd name="connsiteX1" fmla="*/ 1478558 w 1478558"/>
                    <a:gd name="connsiteY1" fmla="*/ 487697 h 559707"/>
                    <a:gd name="connsiteX2" fmla="*/ 1440459 w 1478558"/>
                    <a:gd name="connsiteY2" fmla="*/ 559707 h 559707"/>
                    <a:gd name="connsiteX3" fmla="*/ 4763 w 1478558"/>
                    <a:gd name="connsiteY3" fmla="*/ 116794 h 559707"/>
                    <a:gd name="connsiteX4" fmla="*/ 0 w 1478558"/>
                    <a:gd name="connsiteY4" fmla="*/ 6683 h 559707"/>
                    <a:gd name="connsiteX0" fmla="*/ 0 w 1478558"/>
                    <a:gd name="connsiteY0" fmla="*/ 6683 h 573994"/>
                    <a:gd name="connsiteX1" fmla="*/ 1478558 w 1478558"/>
                    <a:gd name="connsiteY1" fmla="*/ 487697 h 573994"/>
                    <a:gd name="connsiteX2" fmla="*/ 1445221 w 1478558"/>
                    <a:gd name="connsiteY2" fmla="*/ 573994 h 573994"/>
                    <a:gd name="connsiteX3" fmla="*/ 4763 w 1478558"/>
                    <a:gd name="connsiteY3" fmla="*/ 116794 h 573994"/>
                    <a:gd name="connsiteX4" fmla="*/ 0 w 1478558"/>
                    <a:gd name="connsiteY4" fmla="*/ 6683 h 573994"/>
                    <a:gd name="connsiteX0" fmla="*/ 0 w 1478558"/>
                    <a:gd name="connsiteY0" fmla="*/ 6683 h 573994"/>
                    <a:gd name="connsiteX1" fmla="*/ 1478558 w 1478558"/>
                    <a:gd name="connsiteY1" fmla="*/ 487697 h 573994"/>
                    <a:gd name="connsiteX2" fmla="*/ 1445221 w 1478558"/>
                    <a:gd name="connsiteY2" fmla="*/ 573994 h 573994"/>
                    <a:gd name="connsiteX3" fmla="*/ 4763 w 1478558"/>
                    <a:gd name="connsiteY3" fmla="*/ 116794 h 573994"/>
                    <a:gd name="connsiteX4" fmla="*/ 0 w 1478558"/>
                    <a:gd name="connsiteY4" fmla="*/ 6683 h 573994"/>
                    <a:gd name="connsiteX0" fmla="*/ 0 w 1478558"/>
                    <a:gd name="connsiteY0" fmla="*/ 7185 h 574496"/>
                    <a:gd name="connsiteX1" fmla="*/ 1478558 w 1478558"/>
                    <a:gd name="connsiteY1" fmla="*/ 488199 h 574496"/>
                    <a:gd name="connsiteX2" fmla="*/ 1445221 w 1478558"/>
                    <a:gd name="connsiteY2" fmla="*/ 574496 h 574496"/>
                    <a:gd name="connsiteX3" fmla="*/ 4763 w 1478558"/>
                    <a:gd name="connsiteY3" fmla="*/ 117296 h 574496"/>
                    <a:gd name="connsiteX4" fmla="*/ 0 w 1478558"/>
                    <a:gd name="connsiteY4" fmla="*/ 7185 h 574496"/>
                    <a:gd name="connsiteX0" fmla="*/ 0 w 1478558"/>
                    <a:gd name="connsiteY0" fmla="*/ 7185 h 576878"/>
                    <a:gd name="connsiteX1" fmla="*/ 1478558 w 1478558"/>
                    <a:gd name="connsiteY1" fmla="*/ 488199 h 576878"/>
                    <a:gd name="connsiteX2" fmla="*/ 1464271 w 1478558"/>
                    <a:gd name="connsiteY2" fmla="*/ 576878 h 576878"/>
                    <a:gd name="connsiteX3" fmla="*/ 4763 w 1478558"/>
                    <a:gd name="connsiteY3" fmla="*/ 117296 h 576878"/>
                    <a:gd name="connsiteX4" fmla="*/ 0 w 1478558"/>
                    <a:gd name="connsiteY4" fmla="*/ 7185 h 576878"/>
                    <a:gd name="connsiteX0" fmla="*/ 0 w 1478558"/>
                    <a:gd name="connsiteY0" fmla="*/ 7376 h 577069"/>
                    <a:gd name="connsiteX1" fmla="*/ 1478558 w 1478558"/>
                    <a:gd name="connsiteY1" fmla="*/ 483627 h 577069"/>
                    <a:gd name="connsiteX2" fmla="*/ 1464271 w 1478558"/>
                    <a:gd name="connsiteY2" fmla="*/ 577069 h 577069"/>
                    <a:gd name="connsiteX3" fmla="*/ 4763 w 1478558"/>
                    <a:gd name="connsiteY3" fmla="*/ 117487 h 577069"/>
                    <a:gd name="connsiteX4" fmla="*/ 0 w 1478558"/>
                    <a:gd name="connsiteY4" fmla="*/ 7376 h 577069"/>
                    <a:gd name="connsiteX0" fmla="*/ 0 w 1478558"/>
                    <a:gd name="connsiteY0" fmla="*/ 6934 h 576627"/>
                    <a:gd name="connsiteX1" fmla="*/ 1478558 w 1478558"/>
                    <a:gd name="connsiteY1" fmla="*/ 483185 h 576627"/>
                    <a:gd name="connsiteX2" fmla="*/ 1464271 w 1478558"/>
                    <a:gd name="connsiteY2" fmla="*/ 576627 h 576627"/>
                    <a:gd name="connsiteX3" fmla="*/ 4763 w 1478558"/>
                    <a:gd name="connsiteY3" fmla="*/ 117045 h 576627"/>
                    <a:gd name="connsiteX4" fmla="*/ 0 w 1478558"/>
                    <a:gd name="connsiteY4" fmla="*/ 6934 h 576627"/>
                    <a:gd name="connsiteX0" fmla="*/ 0 w 1478558"/>
                    <a:gd name="connsiteY0" fmla="*/ 6934 h 576627"/>
                    <a:gd name="connsiteX1" fmla="*/ 1478558 w 1478558"/>
                    <a:gd name="connsiteY1" fmla="*/ 483185 h 576627"/>
                    <a:gd name="connsiteX2" fmla="*/ 1464271 w 1478558"/>
                    <a:gd name="connsiteY2" fmla="*/ 576627 h 576627"/>
                    <a:gd name="connsiteX3" fmla="*/ 23813 w 1478558"/>
                    <a:gd name="connsiteY3" fmla="*/ 112283 h 576627"/>
                    <a:gd name="connsiteX4" fmla="*/ 0 w 1478558"/>
                    <a:gd name="connsiteY4" fmla="*/ 6934 h 576627"/>
                    <a:gd name="connsiteX0" fmla="*/ 0 w 1473795"/>
                    <a:gd name="connsiteY0" fmla="*/ 6934 h 576627"/>
                    <a:gd name="connsiteX1" fmla="*/ 1473795 w 1473795"/>
                    <a:gd name="connsiteY1" fmla="*/ 483185 h 576627"/>
                    <a:gd name="connsiteX2" fmla="*/ 1459508 w 1473795"/>
                    <a:gd name="connsiteY2" fmla="*/ 576627 h 576627"/>
                    <a:gd name="connsiteX3" fmla="*/ 19050 w 1473795"/>
                    <a:gd name="connsiteY3" fmla="*/ 112283 h 576627"/>
                    <a:gd name="connsiteX4" fmla="*/ 0 w 1473795"/>
                    <a:gd name="connsiteY4" fmla="*/ 6934 h 576627"/>
                    <a:gd name="connsiteX0" fmla="*/ 0 w 1473795"/>
                    <a:gd name="connsiteY0" fmla="*/ 7206 h 569755"/>
                    <a:gd name="connsiteX1" fmla="*/ 1473795 w 1473795"/>
                    <a:gd name="connsiteY1" fmla="*/ 476313 h 569755"/>
                    <a:gd name="connsiteX2" fmla="*/ 1459508 w 1473795"/>
                    <a:gd name="connsiteY2" fmla="*/ 569755 h 569755"/>
                    <a:gd name="connsiteX3" fmla="*/ 19050 w 1473795"/>
                    <a:gd name="connsiteY3" fmla="*/ 105411 h 569755"/>
                    <a:gd name="connsiteX4" fmla="*/ 0 w 1473795"/>
                    <a:gd name="connsiteY4" fmla="*/ 7206 h 569755"/>
                    <a:gd name="connsiteX0" fmla="*/ 0 w 1473795"/>
                    <a:gd name="connsiteY0" fmla="*/ 12924 h 575473"/>
                    <a:gd name="connsiteX1" fmla="*/ 1473795 w 1473795"/>
                    <a:gd name="connsiteY1" fmla="*/ 482031 h 575473"/>
                    <a:gd name="connsiteX2" fmla="*/ 1459508 w 1473795"/>
                    <a:gd name="connsiteY2" fmla="*/ 575473 h 575473"/>
                    <a:gd name="connsiteX3" fmla="*/ 19050 w 1473795"/>
                    <a:gd name="connsiteY3" fmla="*/ 111129 h 575473"/>
                    <a:gd name="connsiteX4" fmla="*/ 0 w 1473795"/>
                    <a:gd name="connsiteY4" fmla="*/ 12924 h 575473"/>
                    <a:gd name="connsiteX0" fmla="*/ 0 w 1473795"/>
                    <a:gd name="connsiteY0" fmla="*/ 17766 h 580315"/>
                    <a:gd name="connsiteX1" fmla="*/ 1473795 w 1473795"/>
                    <a:gd name="connsiteY1" fmla="*/ 486873 h 580315"/>
                    <a:gd name="connsiteX2" fmla="*/ 1459508 w 1473795"/>
                    <a:gd name="connsiteY2" fmla="*/ 580315 h 580315"/>
                    <a:gd name="connsiteX3" fmla="*/ 19050 w 1473795"/>
                    <a:gd name="connsiteY3" fmla="*/ 115971 h 580315"/>
                    <a:gd name="connsiteX4" fmla="*/ 0 w 1473795"/>
                    <a:gd name="connsiteY4" fmla="*/ 17766 h 580315"/>
                    <a:gd name="connsiteX0" fmla="*/ 0 w 1473795"/>
                    <a:gd name="connsiteY0" fmla="*/ 19413 h 581962"/>
                    <a:gd name="connsiteX1" fmla="*/ 1473795 w 1473795"/>
                    <a:gd name="connsiteY1" fmla="*/ 488520 h 581962"/>
                    <a:gd name="connsiteX2" fmla="*/ 1459508 w 1473795"/>
                    <a:gd name="connsiteY2" fmla="*/ 581962 h 581962"/>
                    <a:gd name="connsiteX3" fmla="*/ 19050 w 1473795"/>
                    <a:gd name="connsiteY3" fmla="*/ 117618 h 581962"/>
                    <a:gd name="connsiteX4" fmla="*/ 0 w 1473795"/>
                    <a:gd name="connsiteY4" fmla="*/ 19413 h 581962"/>
                    <a:gd name="connsiteX0" fmla="*/ 0 w 1473795"/>
                    <a:gd name="connsiteY0" fmla="*/ 19413 h 581962"/>
                    <a:gd name="connsiteX1" fmla="*/ 1473795 w 1473795"/>
                    <a:gd name="connsiteY1" fmla="*/ 488520 h 581962"/>
                    <a:gd name="connsiteX2" fmla="*/ 1459508 w 1473795"/>
                    <a:gd name="connsiteY2" fmla="*/ 581962 h 581962"/>
                    <a:gd name="connsiteX3" fmla="*/ 19050 w 1473795"/>
                    <a:gd name="connsiteY3" fmla="*/ 117618 h 581962"/>
                    <a:gd name="connsiteX4" fmla="*/ 0 w 1473795"/>
                    <a:gd name="connsiteY4" fmla="*/ 19413 h 581962"/>
                    <a:gd name="connsiteX0" fmla="*/ 0 w 1473795"/>
                    <a:gd name="connsiteY0" fmla="*/ 19413 h 581962"/>
                    <a:gd name="connsiteX1" fmla="*/ 1473795 w 1473795"/>
                    <a:gd name="connsiteY1" fmla="*/ 488520 h 581962"/>
                    <a:gd name="connsiteX2" fmla="*/ 1459508 w 1473795"/>
                    <a:gd name="connsiteY2" fmla="*/ 581962 h 581962"/>
                    <a:gd name="connsiteX3" fmla="*/ 19050 w 1473795"/>
                    <a:gd name="connsiteY3" fmla="*/ 117618 h 581962"/>
                    <a:gd name="connsiteX4" fmla="*/ 0 w 1473795"/>
                    <a:gd name="connsiteY4" fmla="*/ 19413 h 581962"/>
                    <a:gd name="connsiteX0" fmla="*/ 0 w 1473795"/>
                    <a:gd name="connsiteY0" fmla="*/ 20094 h 582643"/>
                    <a:gd name="connsiteX1" fmla="*/ 1473795 w 1473795"/>
                    <a:gd name="connsiteY1" fmla="*/ 489201 h 582643"/>
                    <a:gd name="connsiteX2" fmla="*/ 1459508 w 1473795"/>
                    <a:gd name="connsiteY2" fmla="*/ 582643 h 582643"/>
                    <a:gd name="connsiteX3" fmla="*/ 19050 w 1473795"/>
                    <a:gd name="connsiteY3" fmla="*/ 118299 h 582643"/>
                    <a:gd name="connsiteX4" fmla="*/ 0 w 1473795"/>
                    <a:gd name="connsiteY4" fmla="*/ 20094 h 582643"/>
                    <a:gd name="connsiteX0" fmla="*/ 45450 w 1454745"/>
                    <a:gd name="connsiteY0" fmla="*/ 20348 h 579965"/>
                    <a:gd name="connsiteX1" fmla="*/ 1454745 w 1454745"/>
                    <a:gd name="connsiteY1" fmla="*/ 486523 h 579965"/>
                    <a:gd name="connsiteX2" fmla="*/ 1440458 w 1454745"/>
                    <a:gd name="connsiteY2" fmla="*/ 579965 h 579965"/>
                    <a:gd name="connsiteX3" fmla="*/ 0 w 1454745"/>
                    <a:gd name="connsiteY3" fmla="*/ 115621 h 579965"/>
                    <a:gd name="connsiteX4" fmla="*/ 45450 w 1454745"/>
                    <a:gd name="connsiteY4" fmla="*/ 20348 h 579965"/>
                    <a:gd name="connsiteX0" fmla="*/ 0 w 1409295"/>
                    <a:gd name="connsiteY0" fmla="*/ 20348 h 579965"/>
                    <a:gd name="connsiteX1" fmla="*/ 1409295 w 1409295"/>
                    <a:gd name="connsiteY1" fmla="*/ 486523 h 579965"/>
                    <a:gd name="connsiteX2" fmla="*/ 1395008 w 1409295"/>
                    <a:gd name="connsiteY2" fmla="*/ 579965 h 579965"/>
                    <a:gd name="connsiteX3" fmla="*/ 24913 w 1409295"/>
                    <a:gd name="connsiteY3" fmla="*/ 115621 h 579965"/>
                    <a:gd name="connsiteX4" fmla="*/ 0 w 1409295"/>
                    <a:gd name="connsiteY4" fmla="*/ 20348 h 579965"/>
                    <a:gd name="connsiteX0" fmla="*/ 0 w 1409295"/>
                    <a:gd name="connsiteY0" fmla="*/ 11135 h 570752"/>
                    <a:gd name="connsiteX1" fmla="*/ 1409295 w 1409295"/>
                    <a:gd name="connsiteY1" fmla="*/ 477310 h 570752"/>
                    <a:gd name="connsiteX2" fmla="*/ 1395008 w 1409295"/>
                    <a:gd name="connsiteY2" fmla="*/ 570752 h 570752"/>
                    <a:gd name="connsiteX3" fmla="*/ 24913 w 1409295"/>
                    <a:gd name="connsiteY3" fmla="*/ 106408 h 570752"/>
                    <a:gd name="connsiteX4" fmla="*/ 0 w 1409295"/>
                    <a:gd name="connsiteY4" fmla="*/ 11135 h 570752"/>
                    <a:gd name="connsiteX0" fmla="*/ 0 w 1409295"/>
                    <a:gd name="connsiteY0" fmla="*/ 11135 h 570752"/>
                    <a:gd name="connsiteX1" fmla="*/ 1409295 w 1409295"/>
                    <a:gd name="connsiteY1" fmla="*/ 477310 h 570752"/>
                    <a:gd name="connsiteX2" fmla="*/ 1395008 w 1409295"/>
                    <a:gd name="connsiteY2" fmla="*/ 570752 h 570752"/>
                    <a:gd name="connsiteX3" fmla="*/ 24913 w 1409295"/>
                    <a:gd name="connsiteY3" fmla="*/ 106408 h 570752"/>
                    <a:gd name="connsiteX4" fmla="*/ 0 w 1409295"/>
                    <a:gd name="connsiteY4" fmla="*/ 11135 h 570752"/>
                    <a:gd name="connsiteX0" fmla="*/ 0 w 1409295"/>
                    <a:gd name="connsiteY0" fmla="*/ 16139 h 575756"/>
                    <a:gd name="connsiteX1" fmla="*/ 1409295 w 1409295"/>
                    <a:gd name="connsiteY1" fmla="*/ 482314 h 575756"/>
                    <a:gd name="connsiteX2" fmla="*/ 1395008 w 1409295"/>
                    <a:gd name="connsiteY2" fmla="*/ 575756 h 575756"/>
                    <a:gd name="connsiteX3" fmla="*/ 24913 w 1409295"/>
                    <a:gd name="connsiteY3" fmla="*/ 111412 h 575756"/>
                    <a:gd name="connsiteX4" fmla="*/ 0 w 1409295"/>
                    <a:gd name="connsiteY4" fmla="*/ 16139 h 575756"/>
                    <a:gd name="connsiteX0" fmla="*/ 0 w 1412226"/>
                    <a:gd name="connsiteY0" fmla="*/ 16368 h 575985"/>
                    <a:gd name="connsiteX1" fmla="*/ 1412226 w 1412226"/>
                    <a:gd name="connsiteY1" fmla="*/ 479612 h 575985"/>
                    <a:gd name="connsiteX2" fmla="*/ 1395008 w 1412226"/>
                    <a:gd name="connsiteY2" fmla="*/ 575985 h 575985"/>
                    <a:gd name="connsiteX3" fmla="*/ 24913 w 1412226"/>
                    <a:gd name="connsiteY3" fmla="*/ 111641 h 575985"/>
                    <a:gd name="connsiteX4" fmla="*/ 0 w 1412226"/>
                    <a:gd name="connsiteY4" fmla="*/ 16368 h 575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12226" h="575985">
                      <a:moveTo>
                        <a:pt x="0" y="16368"/>
                      </a:moveTo>
                      <a:cubicBezTo>
                        <a:pt x="629905" y="-45300"/>
                        <a:pt x="977447" y="58424"/>
                        <a:pt x="1412226" y="479612"/>
                      </a:cubicBezTo>
                      <a:lnTo>
                        <a:pt x="1395008" y="575985"/>
                      </a:lnTo>
                      <a:cubicBezTo>
                        <a:pt x="885858" y="110898"/>
                        <a:pt x="559017" y="54492"/>
                        <a:pt x="24913" y="111641"/>
                      </a:cubicBezTo>
                      <a:lnTo>
                        <a:pt x="0" y="16368"/>
                      </a:lnTo>
                      <a:close/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399" dirty="0">
                    <a:solidFill>
                      <a:prstClr val="white"/>
                    </a:solidFill>
                    <a:latin typeface="Times New Roman" pitchFamily="18" charset="0"/>
                    <a:ea typeface="微软雅黑" panose="020B0503020204020204" pitchFamily="34" charset="-122"/>
                    <a:cs typeface="Times New Roman" pitchFamily="18" charset="0"/>
                  </a:endParaRPr>
                </a:p>
              </p:txBody>
            </p:sp>
            <p:sp>
              <p:nvSpPr>
                <p:cNvPr id="12" name="矩形 3"/>
                <p:cNvSpPr/>
                <p:nvPr/>
              </p:nvSpPr>
              <p:spPr>
                <a:xfrm>
                  <a:off x="3796779" y="3026840"/>
                  <a:ext cx="648642" cy="472060"/>
                </a:xfrm>
                <a:custGeom>
                  <a:avLst/>
                  <a:gdLst>
                    <a:gd name="connsiteX0" fmla="*/ 0 w 720080"/>
                    <a:gd name="connsiteY0" fmla="*/ 0 h 72008"/>
                    <a:gd name="connsiteX1" fmla="*/ 720080 w 720080"/>
                    <a:gd name="connsiteY1" fmla="*/ 0 h 72008"/>
                    <a:gd name="connsiteX2" fmla="*/ 720080 w 720080"/>
                    <a:gd name="connsiteY2" fmla="*/ 72008 h 72008"/>
                    <a:gd name="connsiteX3" fmla="*/ 0 w 720080"/>
                    <a:gd name="connsiteY3" fmla="*/ 72008 h 72008"/>
                    <a:gd name="connsiteX4" fmla="*/ 0 w 720080"/>
                    <a:gd name="connsiteY4" fmla="*/ 0 h 72008"/>
                    <a:gd name="connsiteX0" fmla="*/ 0 w 1241573"/>
                    <a:gd name="connsiteY0" fmla="*/ 481013 h 553021"/>
                    <a:gd name="connsiteX1" fmla="*/ 1241573 w 1241573"/>
                    <a:gd name="connsiteY1" fmla="*/ 0 h 553021"/>
                    <a:gd name="connsiteX2" fmla="*/ 720080 w 1241573"/>
                    <a:gd name="connsiteY2" fmla="*/ 553021 h 553021"/>
                    <a:gd name="connsiteX3" fmla="*/ 0 w 1241573"/>
                    <a:gd name="connsiteY3" fmla="*/ 553021 h 553021"/>
                    <a:gd name="connsiteX4" fmla="*/ 0 w 1241573"/>
                    <a:gd name="connsiteY4" fmla="*/ 481013 h 553021"/>
                    <a:gd name="connsiteX0" fmla="*/ 0 w 1246336"/>
                    <a:gd name="connsiteY0" fmla="*/ 481013 h 553021"/>
                    <a:gd name="connsiteX1" fmla="*/ 1241573 w 1246336"/>
                    <a:gd name="connsiteY1" fmla="*/ 0 h 553021"/>
                    <a:gd name="connsiteX2" fmla="*/ 1246336 w 1246336"/>
                    <a:gd name="connsiteY2" fmla="*/ 81533 h 553021"/>
                    <a:gd name="connsiteX3" fmla="*/ 0 w 1246336"/>
                    <a:gd name="connsiteY3" fmla="*/ 553021 h 553021"/>
                    <a:gd name="connsiteX4" fmla="*/ 0 w 1246336"/>
                    <a:gd name="connsiteY4" fmla="*/ 481013 h 553021"/>
                    <a:gd name="connsiteX0" fmla="*/ 0 w 1246336"/>
                    <a:gd name="connsiteY0" fmla="*/ 481013 h 595884"/>
                    <a:gd name="connsiteX1" fmla="*/ 1241573 w 1246336"/>
                    <a:gd name="connsiteY1" fmla="*/ 0 h 595884"/>
                    <a:gd name="connsiteX2" fmla="*/ 1246336 w 1246336"/>
                    <a:gd name="connsiteY2" fmla="*/ 81533 h 595884"/>
                    <a:gd name="connsiteX3" fmla="*/ 19050 w 1246336"/>
                    <a:gd name="connsiteY3" fmla="*/ 595884 h 595884"/>
                    <a:gd name="connsiteX4" fmla="*/ 0 w 1246336"/>
                    <a:gd name="connsiteY4" fmla="*/ 481013 h 595884"/>
                    <a:gd name="connsiteX0" fmla="*/ 0 w 1246336"/>
                    <a:gd name="connsiteY0" fmla="*/ 481013 h 481013"/>
                    <a:gd name="connsiteX1" fmla="*/ 1241573 w 1246336"/>
                    <a:gd name="connsiteY1" fmla="*/ 0 h 481013"/>
                    <a:gd name="connsiteX2" fmla="*/ 1246336 w 1246336"/>
                    <a:gd name="connsiteY2" fmla="*/ 81533 h 481013"/>
                    <a:gd name="connsiteX3" fmla="*/ 585788 w 1246336"/>
                    <a:gd name="connsiteY3" fmla="*/ 462534 h 481013"/>
                    <a:gd name="connsiteX4" fmla="*/ 0 w 1246336"/>
                    <a:gd name="connsiteY4" fmla="*/ 481013 h 481013"/>
                    <a:gd name="connsiteX0" fmla="*/ 26193 w 660548"/>
                    <a:gd name="connsiteY0" fmla="*/ 373856 h 462534"/>
                    <a:gd name="connsiteX1" fmla="*/ 655785 w 660548"/>
                    <a:gd name="connsiteY1" fmla="*/ 0 h 462534"/>
                    <a:gd name="connsiteX2" fmla="*/ 660548 w 660548"/>
                    <a:gd name="connsiteY2" fmla="*/ 81533 h 462534"/>
                    <a:gd name="connsiteX3" fmla="*/ 0 w 660548"/>
                    <a:gd name="connsiteY3" fmla="*/ 462534 h 462534"/>
                    <a:gd name="connsiteX4" fmla="*/ 26193 w 660548"/>
                    <a:gd name="connsiteY4" fmla="*/ 373856 h 462534"/>
                    <a:gd name="connsiteX0" fmla="*/ 38099 w 672454"/>
                    <a:gd name="connsiteY0" fmla="*/ 373856 h 460153"/>
                    <a:gd name="connsiteX1" fmla="*/ 667691 w 672454"/>
                    <a:gd name="connsiteY1" fmla="*/ 0 h 460153"/>
                    <a:gd name="connsiteX2" fmla="*/ 672454 w 672454"/>
                    <a:gd name="connsiteY2" fmla="*/ 81533 h 460153"/>
                    <a:gd name="connsiteX3" fmla="*/ 0 w 672454"/>
                    <a:gd name="connsiteY3" fmla="*/ 460153 h 460153"/>
                    <a:gd name="connsiteX4" fmla="*/ 38099 w 672454"/>
                    <a:gd name="connsiteY4" fmla="*/ 373856 h 460153"/>
                    <a:gd name="connsiteX0" fmla="*/ 14287 w 648642"/>
                    <a:gd name="connsiteY0" fmla="*/ 373856 h 460153"/>
                    <a:gd name="connsiteX1" fmla="*/ 643879 w 648642"/>
                    <a:gd name="connsiteY1" fmla="*/ 0 h 460153"/>
                    <a:gd name="connsiteX2" fmla="*/ 648642 w 648642"/>
                    <a:gd name="connsiteY2" fmla="*/ 81533 h 460153"/>
                    <a:gd name="connsiteX3" fmla="*/ 0 w 648642"/>
                    <a:gd name="connsiteY3" fmla="*/ 460153 h 460153"/>
                    <a:gd name="connsiteX4" fmla="*/ 14287 w 648642"/>
                    <a:gd name="connsiteY4" fmla="*/ 373856 h 460153"/>
                    <a:gd name="connsiteX0" fmla="*/ 19050 w 653405"/>
                    <a:gd name="connsiteY0" fmla="*/ 373856 h 472060"/>
                    <a:gd name="connsiteX1" fmla="*/ 648642 w 653405"/>
                    <a:gd name="connsiteY1" fmla="*/ 0 h 472060"/>
                    <a:gd name="connsiteX2" fmla="*/ 653405 w 653405"/>
                    <a:gd name="connsiteY2" fmla="*/ 81533 h 472060"/>
                    <a:gd name="connsiteX3" fmla="*/ 0 w 653405"/>
                    <a:gd name="connsiteY3" fmla="*/ 472060 h 472060"/>
                    <a:gd name="connsiteX4" fmla="*/ 19050 w 653405"/>
                    <a:gd name="connsiteY4" fmla="*/ 373856 h 472060"/>
                    <a:gd name="connsiteX0" fmla="*/ 19050 w 648642"/>
                    <a:gd name="connsiteY0" fmla="*/ 373856 h 472060"/>
                    <a:gd name="connsiteX1" fmla="*/ 648642 w 648642"/>
                    <a:gd name="connsiteY1" fmla="*/ 0 h 472060"/>
                    <a:gd name="connsiteX2" fmla="*/ 620068 w 648642"/>
                    <a:gd name="connsiteY2" fmla="*/ 83915 h 472060"/>
                    <a:gd name="connsiteX3" fmla="*/ 0 w 648642"/>
                    <a:gd name="connsiteY3" fmla="*/ 472060 h 472060"/>
                    <a:gd name="connsiteX4" fmla="*/ 19050 w 648642"/>
                    <a:gd name="connsiteY4" fmla="*/ 373856 h 472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48642" h="472060">
                      <a:moveTo>
                        <a:pt x="19050" y="373856"/>
                      </a:moveTo>
                      <a:lnTo>
                        <a:pt x="648642" y="0"/>
                      </a:lnTo>
                      <a:lnTo>
                        <a:pt x="620068" y="83915"/>
                      </a:lnTo>
                      <a:lnTo>
                        <a:pt x="0" y="472060"/>
                      </a:lnTo>
                      <a:lnTo>
                        <a:pt x="19050" y="373856"/>
                      </a:lnTo>
                      <a:close/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399" dirty="0">
                    <a:solidFill>
                      <a:prstClr val="white"/>
                    </a:solidFill>
                    <a:latin typeface="Times New Roman" pitchFamily="18" charset="0"/>
                    <a:ea typeface="微软雅黑" panose="020B0503020204020204" pitchFamily="34" charset="-122"/>
                    <a:cs typeface="Times New Roman" pitchFamily="18" charset="0"/>
                  </a:endParaRPr>
                </a:p>
              </p:txBody>
            </p:sp>
            <p:sp>
              <p:nvSpPr>
                <p:cNvPr id="13" name="矩形 1"/>
                <p:cNvSpPr/>
                <p:nvPr/>
              </p:nvSpPr>
              <p:spPr>
                <a:xfrm>
                  <a:off x="2402657" y="2641425"/>
                  <a:ext cx="2044381" cy="774800"/>
                </a:xfrm>
                <a:custGeom>
                  <a:avLst/>
                  <a:gdLst>
                    <a:gd name="connsiteX0" fmla="*/ 0 w 1296144"/>
                    <a:gd name="connsiteY0" fmla="*/ 0 h 648072"/>
                    <a:gd name="connsiteX1" fmla="*/ 1296144 w 1296144"/>
                    <a:gd name="connsiteY1" fmla="*/ 0 h 648072"/>
                    <a:gd name="connsiteX2" fmla="*/ 1296144 w 1296144"/>
                    <a:gd name="connsiteY2" fmla="*/ 648072 h 648072"/>
                    <a:gd name="connsiteX3" fmla="*/ 0 w 1296144"/>
                    <a:gd name="connsiteY3" fmla="*/ 648072 h 648072"/>
                    <a:gd name="connsiteX4" fmla="*/ 0 w 1296144"/>
                    <a:gd name="connsiteY4" fmla="*/ 0 h 648072"/>
                    <a:gd name="connsiteX0" fmla="*/ 802481 w 2098625"/>
                    <a:gd name="connsiteY0" fmla="*/ 0 h 648072"/>
                    <a:gd name="connsiteX1" fmla="*/ 2098625 w 2098625"/>
                    <a:gd name="connsiteY1" fmla="*/ 0 h 648072"/>
                    <a:gd name="connsiteX2" fmla="*/ 2098625 w 2098625"/>
                    <a:gd name="connsiteY2" fmla="*/ 648072 h 648072"/>
                    <a:gd name="connsiteX3" fmla="*/ 0 w 2098625"/>
                    <a:gd name="connsiteY3" fmla="*/ 219447 h 648072"/>
                    <a:gd name="connsiteX4" fmla="*/ 802481 w 2098625"/>
                    <a:gd name="connsiteY4" fmla="*/ 0 h 648072"/>
                    <a:gd name="connsiteX0" fmla="*/ 969169 w 2098625"/>
                    <a:gd name="connsiteY0" fmla="*/ 0 h 721891"/>
                    <a:gd name="connsiteX1" fmla="*/ 2098625 w 2098625"/>
                    <a:gd name="connsiteY1" fmla="*/ 73819 h 721891"/>
                    <a:gd name="connsiteX2" fmla="*/ 2098625 w 2098625"/>
                    <a:gd name="connsiteY2" fmla="*/ 721891 h 721891"/>
                    <a:gd name="connsiteX3" fmla="*/ 0 w 2098625"/>
                    <a:gd name="connsiteY3" fmla="*/ 293266 h 721891"/>
                    <a:gd name="connsiteX4" fmla="*/ 969169 w 2098625"/>
                    <a:gd name="connsiteY4" fmla="*/ 0 h 721891"/>
                    <a:gd name="connsiteX0" fmla="*/ 969169 w 2098625"/>
                    <a:gd name="connsiteY0" fmla="*/ 0 h 764754"/>
                    <a:gd name="connsiteX1" fmla="*/ 2098625 w 2098625"/>
                    <a:gd name="connsiteY1" fmla="*/ 73819 h 764754"/>
                    <a:gd name="connsiteX2" fmla="*/ 1491407 w 2098625"/>
                    <a:gd name="connsiteY2" fmla="*/ 764754 h 764754"/>
                    <a:gd name="connsiteX3" fmla="*/ 0 w 2098625"/>
                    <a:gd name="connsiteY3" fmla="*/ 293266 h 764754"/>
                    <a:gd name="connsiteX4" fmla="*/ 969169 w 2098625"/>
                    <a:gd name="connsiteY4" fmla="*/ 0 h 764754"/>
                    <a:gd name="connsiteX0" fmla="*/ 969169 w 2101006"/>
                    <a:gd name="connsiteY0" fmla="*/ 0 h 764754"/>
                    <a:gd name="connsiteX1" fmla="*/ 2101006 w 2101006"/>
                    <a:gd name="connsiteY1" fmla="*/ 390526 h 764754"/>
                    <a:gd name="connsiteX2" fmla="*/ 1491407 w 2101006"/>
                    <a:gd name="connsiteY2" fmla="*/ 764754 h 764754"/>
                    <a:gd name="connsiteX3" fmla="*/ 0 w 2101006"/>
                    <a:gd name="connsiteY3" fmla="*/ 293266 h 764754"/>
                    <a:gd name="connsiteX4" fmla="*/ 969169 w 2101006"/>
                    <a:gd name="connsiteY4" fmla="*/ 0 h 764754"/>
                    <a:gd name="connsiteX0" fmla="*/ 969169 w 2101006"/>
                    <a:gd name="connsiteY0" fmla="*/ 0 h 764754"/>
                    <a:gd name="connsiteX1" fmla="*/ 2101006 w 2101006"/>
                    <a:gd name="connsiteY1" fmla="*/ 390526 h 764754"/>
                    <a:gd name="connsiteX2" fmla="*/ 1491407 w 2101006"/>
                    <a:gd name="connsiteY2" fmla="*/ 764754 h 764754"/>
                    <a:gd name="connsiteX3" fmla="*/ 0 w 2101006"/>
                    <a:gd name="connsiteY3" fmla="*/ 293266 h 764754"/>
                    <a:gd name="connsiteX4" fmla="*/ 969169 w 2101006"/>
                    <a:gd name="connsiteY4" fmla="*/ 0 h 764754"/>
                    <a:gd name="connsiteX0" fmla="*/ 969169 w 2101006"/>
                    <a:gd name="connsiteY0" fmla="*/ 2072 h 766826"/>
                    <a:gd name="connsiteX1" fmla="*/ 2101006 w 2101006"/>
                    <a:gd name="connsiteY1" fmla="*/ 392598 h 766826"/>
                    <a:gd name="connsiteX2" fmla="*/ 1491407 w 2101006"/>
                    <a:gd name="connsiteY2" fmla="*/ 766826 h 766826"/>
                    <a:gd name="connsiteX3" fmla="*/ 0 w 2101006"/>
                    <a:gd name="connsiteY3" fmla="*/ 295338 h 766826"/>
                    <a:gd name="connsiteX4" fmla="*/ 969169 w 2101006"/>
                    <a:gd name="connsiteY4" fmla="*/ 2072 h 766826"/>
                    <a:gd name="connsiteX0" fmla="*/ 969169 w 2117675"/>
                    <a:gd name="connsiteY0" fmla="*/ 2158 h 766912"/>
                    <a:gd name="connsiteX1" fmla="*/ 2117675 w 2117675"/>
                    <a:gd name="connsiteY1" fmla="*/ 387922 h 766912"/>
                    <a:gd name="connsiteX2" fmla="*/ 1491407 w 2117675"/>
                    <a:gd name="connsiteY2" fmla="*/ 766912 h 766912"/>
                    <a:gd name="connsiteX3" fmla="*/ 0 w 2117675"/>
                    <a:gd name="connsiteY3" fmla="*/ 295424 h 766912"/>
                    <a:gd name="connsiteX4" fmla="*/ 969169 w 2117675"/>
                    <a:gd name="connsiteY4" fmla="*/ 2158 h 766912"/>
                    <a:gd name="connsiteX0" fmla="*/ 969169 w 2117675"/>
                    <a:gd name="connsiteY0" fmla="*/ 2158 h 771675"/>
                    <a:gd name="connsiteX1" fmla="*/ 2117675 w 2117675"/>
                    <a:gd name="connsiteY1" fmla="*/ 387922 h 771675"/>
                    <a:gd name="connsiteX2" fmla="*/ 1481882 w 2117675"/>
                    <a:gd name="connsiteY2" fmla="*/ 771675 h 771675"/>
                    <a:gd name="connsiteX3" fmla="*/ 0 w 2117675"/>
                    <a:gd name="connsiteY3" fmla="*/ 295424 h 771675"/>
                    <a:gd name="connsiteX4" fmla="*/ 969169 w 2117675"/>
                    <a:gd name="connsiteY4" fmla="*/ 2158 h 771675"/>
                    <a:gd name="connsiteX0" fmla="*/ 969169 w 2117675"/>
                    <a:gd name="connsiteY0" fmla="*/ 2158 h 771675"/>
                    <a:gd name="connsiteX1" fmla="*/ 2117675 w 2117675"/>
                    <a:gd name="connsiteY1" fmla="*/ 387922 h 771675"/>
                    <a:gd name="connsiteX2" fmla="*/ 1481882 w 2117675"/>
                    <a:gd name="connsiteY2" fmla="*/ 771675 h 771675"/>
                    <a:gd name="connsiteX3" fmla="*/ 0 w 2117675"/>
                    <a:gd name="connsiteY3" fmla="*/ 295424 h 771675"/>
                    <a:gd name="connsiteX4" fmla="*/ 969169 w 2117675"/>
                    <a:gd name="connsiteY4" fmla="*/ 2158 h 771675"/>
                    <a:gd name="connsiteX0" fmla="*/ 969169 w 2117675"/>
                    <a:gd name="connsiteY0" fmla="*/ 2158 h 771675"/>
                    <a:gd name="connsiteX1" fmla="*/ 2117675 w 2117675"/>
                    <a:gd name="connsiteY1" fmla="*/ 387922 h 771675"/>
                    <a:gd name="connsiteX2" fmla="*/ 1481882 w 2117675"/>
                    <a:gd name="connsiteY2" fmla="*/ 771675 h 771675"/>
                    <a:gd name="connsiteX3" fmla="*/ 0 w 2117675"/>
                    <a:gd name="connsiteY3" fmla="*/ 295424 h 771675"/>
                    <a:gd name="connsiteX4" fmla="*/ 969169 w 2117675"/>
                    <a:gd name="connsiteY4" fmla="*/ 2158 h 771675"/>
                    <a:gd name="connsiteX0" fmla="*/ 969169 w 2117675"/>
                    <a:gd name="connsiteY0" fmla="*/ 2158 h 776438"/>
                    <a:gd name="connsiteX1" fmla="*/ 2117675 w 2117675"/>
                    <a:gd name="connsiteY1" fmla="*/ 387922 h 776438"/>
                    <a:gd name="connsiteX2" fmla="*/ 1477119 w 2117675"/>
                    <a:gd name="connsiteY2" fmla="*/ 776438 h 776438"/>
                    <a:gd name="connsiteX3" fmla="*/ 0 w 2117675"/>
                    <a:gd name="connsiteY3" fmla="*/ 295424 h 776438"/>
                    <a:gd name="connsiteX4" fmla="*/ 969169 w 2117675"/>
                    <a:gd name="connsiteY4" fmla="*/ 2158 h 776438"/>
                    <a:gd name="connsiteX0" fmla="*/ 969169 w 2117675"/>
                    <a:gd name="connsiteY0" fmla="*/ 2158 h 776438"/>
                    <a:gd name="connsiteX1" fmla="*/ 2117675 w 2117675"/>
                    <a:gd name="connsiteY1" fmla="*/ 387922 h 776438"/>
                    <a:gd name="connsiteX2" fmla="*/ 1477119 w 2117675"/>
                    <a:gd name="connsiteY2" fmla="*/ 776438 h 776438"/>
                    <a:gd name="connsiteX3" fmla="*/ 0 w 2117675"/>
                    <a:gd name="connsiteY3" fmla="*/ 295424 h 776438"/>
                    <a:gd name="connsiteX4" fmla="*/ 969169 w 2117675"/>
                    <a:gd name="connsiteY4" fmla="*/ 2158 h 776438"/>
                    <a:gd name="connsiteX0" fmla="*/ 969169 w 2117675"/>
                    <a:gd name="connsiteY0" fmla="*/ 2158 h 776438"/>
                    <a:gd name="connsiteX1" fmla="*/ 2117675 w 2117675"/>
                    <a:gd name="connsiteY1" fmla="*/ 387922 h 776438"/>
                    <a:gd name="connsiteX2" fmla="*/ 1477119 w 2117675"/>
                    <a:gd name="connsiteY2" fmla="*/ 776438 h 776438"/>
                    <a:gd name="connsiteX3" fmla="*/ 0 w 2117675"/>
                    <a:gd name="connsiteY3" fmla="*/ 295424 h 776438"/>
                    <a:gd name="connsiteX4" fmla="*/ 969169 w 2117675"/>
                    <a:gd name="connsiteY4" fmla="*/ 2158 h 776438"/>
                    <a:gd name="connsiteX0" fmla="*/ 969169 w 2117675"/>
                    <a:gd name="connsiteY0" fmla="*/ 5624 h 779904"/>
                    <a:gd name="connsiteX1" fmla="*/ 2117675 w 2117675"/>
                    <a:gd name="connsiteY1" fmla="*/ 391388 h 779904"/>
                    <a:gd name="connsiteX2" fmla="*/ 1477119 w 2117675"/>
                    <a:gd name="connsiteY2" fmla="*/ 779904 h 779904"/>
                    <a:gd name="connsiteX3" fmla="*/ 0 w 2117675"/>
                    <a:gd name="connsiteY3" fmla="*/ 298890 h 779904"/>
                    <a:gd name="connsiteX4" fmla="*/ 969169 w 2117675"/>
                    <a:gd name="connsiteY4" fmla="*/ 5624 h 779904"/>
                    <a:gd name="connsiteX0" fmla="*/ 969169 w 2117675"/>
                    <a:gd name="connsiteY0" fmla="*/ 5624 h 779904"/>
                    <a:gd name="connsiteX1" fmla="*/ 2117675 w 2117675"/>
                    <a:gd name="connsiteY1" fmla="*/ 391388 h 779904"/>
                    <a:gd name="connsiteX2" fmla="*/ 1477119 w 2117675"/>
                    <a:gd name="connsiteY2" fmla="*/ 779904 h 779904"/>
                    <a:gd name="connsiteX3" fmla="*/ 0 w 2117675"/>
                    <a:gd name="connsiteY3" fmla="*/ 298890 h 779904"/>
                    <a:gd name="connsiteX4" fmla="*/ 969169 w 2117675"/>
                    <a:gd name="connsiteY4" fmla="*/ 5624 h 779904"/>
                    <a:gd name="connsiteX0" fmla="*/ 969169 w 2117675"/>
                    <a:gd name="connsiteY0" fmla="*/ 5624 h 779904"/>
                    <a:gd name="connsiteX1" fmla="*/ 2117675 w 2117675"/>
                    <a:gd name="connsiteY1" fmla="*/ 391388 h 779904"/>
                    <a:gd name="connsiteX2" fmla="*/ 1477119 w 2117675"/>
                    <a:gd name="connsiteY2" fmla="*/ 779904 h 779904"/>
                    <a:gd name="connsiteX3" fmla="*/ 0 w 2117675"/>
                    <a:gd name="connsiteY3" fmla="*/ 298890 h 779904"/>
                    <a:gd name="connsiteX4" fmla="*/ 969169 w 2117675"/>
                    <a:gd name="connsiteY4" fmla="*/ 5624 h 779904"/>
                    <a:gd name="connsiteX0" fmla="*/ 913466 w 2061972"/>
                    <a:gd name="connsiteY0" fmla="*/ 5624 h 779904"/>
                    <a:gd name="connsiteX1" fmla="*/ 2061972 w 2061972"/>
                    <a:gd name="connsiteY1" fmla="*/ 391388 h 779904"/>
                    <a:gd name="connsiteX2" fmla="*/ 1421416 w 2061972"/>
                    <a:gd name="connsiteY2" fmla="*/ 779904 h 779904"/>
                    <a:gd name="connsiteX3" fmla="*/ 0 w 2061972"/>
                    <a:gd name="connsiteY3" fmla="*/ 310617 h 779904"/>
                    <a:gd name="connsiteX4" fmla="*/ 913466 w 2061972"/>
                    <a:gd name="connsiteY4" fmla="*/ 5624 h 779904"/>
                    <a:gd name="connsiteX0" fmla="*/ 954511 w 2061972"/>
                    <a:gd name="connsiteY0" fmla="*/ 5737 h 777085"/>
                    <a:gd name="connsiteX1" fmla="*/ 2061972 w 2061972"/>
                    <a:gd name="connsiteY1" fmla="*/ 388569 h 777085"/>
                    <a:gd name="connsiteX2" fmla="*/ 1421416 w 2061972"/>
                    <a:gd name="connsiteY2" fmla="*/ 777085 h 777085"/>
                    <a:gd name="connsiteX3" fmla="*/ 0 w 2061972"/>
                    <a:gd name="connsiteY3" fmla="*/ 307798 h 777085"/>
                    <a:gd name="connsiteX4" fmla="*/ 954511 w 2061972"/>
                    <a:gd name="connsiteY4" fmla="*/ 5737 h 777085"/>
                    <a:gd name="connsiteX0" fmla="*/ 954511 w 2061972"/>
                    <a:gd name="connsiteY0" fmla="*/ 3453 h 774801"/>
                    <a:gd name="connsiteX1" fmla="*/ 2061972 w 2061972"/>
                    <a:gd name="connsiteY1" fmla="*/ 386285 h 774801"/>
                    <a:gd name="connsiteX2" fmla="*/ 1421416 w 2061972"/>
                    <a:gd name="connsiteY2" fmla="*/ 774801 h 774801"/>
                    <a:gd name="connsiteX3" fmla="*/ 0 w 2061972"/>
                    <a:gd name="connsiteY3" fmla="*/ 305514 h 774801"/>
                    <a:gd name="connsiteX4" fmla="*/ 954511 w 2061972"/>
                    <a:gd name="connsiteY4" fmla="*/ 3453 h 774801"/>
                    <a:gd name="connsiteX0" fmla="*/ 933988 w 2041449"/>
                    <a:gd name="connsiteY0" fmla="*/ 3453 h 774801"/>
                    <a:gd name="connsiteX1" fmla="*/ 2041449 w 2041449"/>
                    <a:gd name="connsiteY1" fmla="*/ 386285 h 774801"/>
                    <a:gd name="connsiteX2" fmla="*/ 1400893 w 2041449"/>
                    <a:gd name="connsiteY2" fmla="*/ 774801 h 774801"/>
                    <a:gd name="connsiteX3" fmla="*/ 0 w 2041449"/>
                    <a:gd name="connsiteY3" fmla="*/ 305514 h 774801"/>
                    <a:gd name="connsiteX4" fmla="*/ 933988 w 2041449"/>
                    <a:gd name="connsiteY4" fmla="*/ 3453 h 774801"/>
                    <a:gd name="connsiteX0" fmla="*/ 925192 w 2032653"/>
                    <a:gd name="connsiteY0" fmla="*/ 3453 h 774801"/>
                    <a:gd name="connsiteX1" fmla="*/ 2032653 w 2032653"/>
                    <a:gd name="connsiteY1" fmla="*/ 386285 h 774801"/>
                    <a:gd name="connsiteX2" fmla="*/ 1392097 w 2032653"/>
                    <a:gd name="connsiteY2" fmla="*/ 774801 h 774801"/>
                    <a:gd name="connsiteX3" fmla="*/ 0 w 2032653"/>
                    <a:gd name="connsiteY3" fmla="*/ 299650 h 774801"/>
                    <a:gd name="connsiteX4" fmla="*/ 925192 w 2032653"/>
                    <a:gd name="connsiteY4" fmla="*/ 3453 h 774801"/>
                    <a:gd name="connsiteX0" fmla="*/ 936919 w 2044380"/>
                    <a:gd name="connsiteY0" fmla="*/ 3453 h 774801"/>
                    <a:gd name="connsiteX1" fmla="*/ 2044380 w 2044380"/>
                    <a:gd name="connsiteY1" fmla="*/ 386285 h 774801"/>
                    <a:gd name="connsiteX2" fmla="*/ 1403824 w 2044380"/>
                    <a:gd name="connsiteY2" fmla="*/ 774801 h 774801"/>
                    <a:gd name="connsiteX3" fmla="*/ 0 w 2044380"/>
                    <a:gd name="connsiteY3" fmla="*/ 296718 h 774801"/>
                    <a:gd name="connsiteX4" fmla="*/ 936919 w 2044380"/>
                    <a:gd name="connsiteY4" fmla="*/ 3453 h 7748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44380" h="774801">
                      <a:moveTo>
                        <a:pt x="936919" y="3453"/>
                      </a:moveTo>
                      <a:cubicBezTo>
                        <a:pt x="1415284" y="-19500"/>
                        <a:pt x="1671864" y="67992"/>
                        <a:pt x="2044380" y="386285"/>
                      </a:cubicBezTo>
                      <a:lnTo>
                        <a:pt x="1403824" y="774801"/>
                      </a:lnTo>
                      <a:cubicBezTo>
                        <a:pt x="1016840" y="359414"/>
                        <a:pt x="580609" y="231810"/>
                        <a:pt x="0" y="296718"/>
                      </a:cubicBezTo>
                      <a:lnTo>
                        <a:pt x="936919" y="345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399" dirty="0">
                    <a:solidFill>
                      <a:prstClr val="white"/>
                    </a:solidFill>
                    <a:latin typeface="Times New Roman" pitchFamily="18" charset="0"/>
                    <a:ea typeface="微软雅黑" panose="020B0503020204020204" pitchFamily="34" charset="-122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0" name="矩形 1"/>
              <p:cNvSpPr/>
              <p:nvPr/>
            </p:nvSpPr>
            <p:spPr>
              <a:xfrm>
                <a:off x="3326751" y="2378015"/>
                <a:ext cx="759006" cy="313966"/>
              </a:xfrm>
              <a:custGeom>
                <a:avLst/>
                <a:gdLst/>
                <a:ahLst/>
                <a:cxnLst/>
                <a:rect l="l" t="t" r="r" b="b"/>
                <a:pathLst>
                  <a:path w="759006" h="313966">
                    <a:moveTo>
                      <a:pt x="759006" y="0"/>
                    </a:moveTo>
                    <a:cubicBezTo>
                      <a:pt x="720023" y="99571"/>
                      <a:pt x="699689" y="205036"/>
                      <a:pt x="699379" y="313966"/>
                    </a:cubicBezTo>
                    <a:cubicBezTo>
                      <a:pt x="494976" y="227877"/>
                      <a:pt x="266166" y="207821"/>
                      <a:pt x="0" y="23757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rgbClr val="18478F"/>
                  </a:gs>
                </a:gsLst>
                <a:lin ang="78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399" dirty="0">
                  <a:solidFill>
                    <a:prstClr val="white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322812" y="2551422"/>
              <a:ext cx="275159" cy="374998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rgbClr val="18478F"/>
                </a:gs>
              </a:gsLst>
              <a:lin ang="7800000" scaled="0"/>
            </a:gradFill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2399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2</a:t>
              </a:r>
              <a:endParaRPr lang="zh-CN" altLang="en-US" sz="2399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14" name="组合 300"/>
          <p:cNvGrpSpPr/>
          <p:nvPr/>
        </p:nvGrpSpPr>
        <p:grpSpPr>
          <a:xfrm>
            <a:off x="2423499" y="3343557"/>
            <a:ext cx="2612895" cy="1061635"/>
            <a:chOff x="2323409" y="2636324"/>
            <a:chExt cx="2123625" cy="862576"/>
          </a:xfrm>
          <a:solidFill>
            <a:schemeClr val="accent1"/>
          </a:solidFill>
        </p:grpSpPr>
        <p:grpSp>
          <p:nvGrpSpPr>
            <p:cNvPr id="15" name="组合 301"/>
            <p:cNvGrpSpPr/>
            <p:nvPr/>
          </p:nvGrpSpPr>
          <p:grpSpPr>
            <a:xfrm>
              <a:off x="2323409" y="2636324"/>
              <a:ext cx="2123625" cy="862576"/>
              <a:chOff x="2323409" y="2636324"/>
              <a:chExt cx="2123625" cy="862576"/>
            </a:xfrm>
            <a:grpFill/>
          </p:grpSpPr>
          <p:grpSp>
            <p:nvGrpSpPr>
              <p:cNvPr id="17" name="组合 303"/>
              <p:cNvGrpSpPr/>
              <p:nvPr/>
            </p:nvGrpSpPr>
            <p:grpSpPr>
              <a:xfrm>
                <a:off x="2329359" y="2636325"/>
                <a:ext cx="2117675" cy="862575"/>
                <a:chOff x="2329359" y="2636325"/>
                <a:chExt cx="2117675" cy="862575"/>
              </a:xfrm>
              <a:grpFill/>
              <a:effectLst>
                <a:outerShdw blurRad="292100" dist="419100" dir="654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9" name="矩形 2"/>
                <p:cNvSpPr/>
                <p:nvPr/>
              </p:nvSpPr>
              <p:spPr>
                <a:xfrm>
                  <a:off x="2338512" y="2921548"/>
                  <a:ext cx="1473795" cy="575642"/>
                </a:xfrm>
                <a:custGeom>
                  <a:avLst/>
                  <a:gdLst>
                    <a:gd name="connsiteX0" fmla="*/ 0 w 576064"/>
                    <a:gd name="connsiteY0" fmla="*/ 0 h 124398"/>
                    <a:gd name="connsiteX1" fmla="*/ 576064 w 576064"/>
                    <a:gd name="connsiteY1" fmla="*/ 0 h 124398"/>
                    <a:gd name="connsiteX2" fmla="*/ 576064 w 576064"/>
                    <a:gd name="connsiteY2" fmla="*/ 124398 h 124398"/>
                    <a:gd name="connsiteX3" fmla="*/ 0 w 576064"/>
                    <a:gd name="connsiteY3" fmla="*/ 124398 h 124398"/>
                    <a:gd name="connsiteX4" fmla="*/ 0 w 576064"/>
                    <a:gd name="connsiteY4" fmla="*/ 0 h 124398"/>
                    <a:gd name="connsiteX0" fmla="*/ 0 w 726083"/>
                    <a:gd name="connsiteY0" fmla="*/ 0 h 488730"/>
                    <a:gd name="connsiteX1" fmla="*/ 726083 w 726083"/>
                    <a:gd name="connsiteY1" fmla="*/ 364332 h 488730"/>
                    <a:gd name="connsiteX2" fmla="*/ 726083 w 726083"/>
                    <a:gd name="connsiteY2" fmla="*/ 488730 h 488730"/>
                    <a:gd name="connsiteX3" fmla="*/ 150019 w 726083"/>
                    <a:gd name="connsiteY3" fmla="*/ 488730 h 488730"/>
                    <a:gd name="connsiteX4" fmla="*/ 0 w 726083"/>
                    <a:gd name="connsiteY4" fmla="*/ 0 h 488730"/>
                    <a:gd name="connsiteX0" fmla="*/ 0 w 726083"/>
                    <a:gd name="connsiteY0" fmla="*/ 0 h 488730"/>
                    <a:gd name="connsiteX1" fmla="*/ 726083 w 726083"/>
                    <a:gd name="connsiteY1" fmla="*/ 364332 h 488730"/>
                    <a:gd name="connsiteX2" fmla="*/ 726083 w 726083"/>
                    <a:gd name="connsiteY2" fmla="*/ 488730 h 488730"/>
                    <a:gd name="connsiteX3" fmla="*/ 4763 w 726083"/>
                    <a:gd name="connsiteY3" fmla="*/ 110111 h 488730"/>
                    <a:gd name="connsiteX4" fmla="*/ 0 w 726083"/>
                    <a:gd name="connsiteY4" fmla="*/ 0 h 488730"/>
                    <a:gd name="connsiteX0" fmla="*/ 0 w 1478558"/>
                    <a:gd name="connsiteY0" fmla="*/ 0 h 488730"/>
                    <a:gd name="connsiteX1" fmla="*/ 1478558 w 1478558"/>
                    <a:gd name="connsiteY1" fmla="*/ 481014 h 488730"/>
                    <a:gd name="connsiteX2" fmla="*/ 726083 w 1478558"/>
                    <a:gd name="connsiteY2" fmla="*/ 488730 h 488730"/>
                    <a:gd name="connsiteX3" fmla="*/ 4763 w 1478558"/>
                    <a:gd name="connsiteY3" fmla="*/ 110111 h 488730"/>
                    <a:gd name="connsiteX4" fmla="*/ 0 w 1478558"/>
                    <a:gd name="connsiteY4" fmla="*/ 0 h 488730"/>
                    <a:gd name="connsiteX0" fmla="*/ 0 w 1483321"/>
                    <a:gd name="connsiteY0" fmla="*/ 0 h 562549"/>
                    <a:gd name="connsiteX1" fmla="*/ 1478558 w 1483321"/>
                    <a:gd name="connsiteY1" fmla="*/ 481014 h 562549"/>
                    <a:gd name="connsiteX2" fmla="*/ 1483321 w 1483321"/>
                    <a:gd name="connsiteY2" fmla="*/ 562549 h 562549"/>
                    <a:gd name="connsiteX3" fmla="*/ 4763 w 1483321"/>
                    <a:gd name="connsiteY3" fmla="*/ 110111 h 562549"/>
                    <a:gd name="connsiteX4" fmla="*/ 0 w 1483321"/>
                    <a:gd name="connsiteY4" fmla="*/ 0 h 562549"/>
                    <a:gd name="connsiteX0" fmla="*/ 0 w 1483321"/>
                    <a:gd name="connsiteY0" fmla="*/ 0 h 562549"/>
                    <a:gd name="connsiteX1" fmla="*/ 1478558 w 1483321"/>
                    <a:gd name="connsiteY1" fmla="*/ 481014 h 562549"/>
                    <a:gd name="connsiteX2" fmla="*/ 1483321 w 1483321"/>
                    <a:gd name="connsiteY2" fmla="*/ 562549 h 562549"/>
                    <a:gd name="connsiteX3" fmla="*/ 4763 w 1483321"/>
                    <a:gd name="connsiteY3" fmla="*/ 110111 h 562549"/>
                    <a:gd name="connsiteX4" fmla="*/ 0 w 1483321"/>
                    <a:gd name="connsiteY4" fmla="*/ 0 h 562549"/>
                    <a:gd name="connsiteX0" fmla="*/ 0 w 1483321"/>
                    <a:gd name="connsiteY0" fmla="*/ 0 h 562549"/>
                    <a:gd name="connsiteX1" fmla="*/ 1478558 w 1483321"/>
                    <a:gd name="connsiteY1" fmla="*/ 481014 h 562549"/>
                    <a:gd name="connsiteX2" fmla="*/ 1483321 w 1483321"/>
                    <a:gd name="connsiteY2" fmla="*/ 562549 h 562549"/>
                    <a:gd name="connsiteX3" fmla="*/ 4763 w 1483321"/>
                    <a:gd name="connsiteY3" fmla="*/ 110111 h 562549"/>
                    <a:gd name="connsiteX4" fmla="*/ 0 w 1483321"/>
                    <a:gd name="connsiteY4" fmla="*/ 0 h 562549"/>
                    <a:gd name="connsiteX0" fmla="*/ 0 w 1483321"/>
                    <a:gd name="connsiteY0" fmla="*/ 0 h 562549"/>
                    <a:gd name="connsiteX1" fmla="*/ 1478558 w 1483321"/>
                    <a:gd name="connsiteY1" fmla="*/ 481014 h 562549"/>
                    <a:gd name="connsiteX2" fmla="*/ 1483321 w 1483321"/>
                    <a:gd name="connsiteY2" fmla="*/ 562549 h 562549"/>
                    <a:gd name="connsiteX3" fmla="*/ 4763 w 1483321"/>
                    <a:gd name="connsiteY3" fmla="*/ 110111 h 562549"/>
                    <a:gd name="connsiteX4" fmla="*/ 0 w 1483321"/>
                    <a:gd name="connsiteY4" fmla="*/ 0 h 562549"/>
                    <a:gd name="connsiteX0" fmla="*/ 0 w 1483321"/>
                    <a:gd name="connsiteY0" fmla="*/ 6683 h 569232"/>
                    <a:gd name="connsiteX1" fmla="*/ 1478558 w 1483321"/>
                    <a:gd name="connsiteY1" fmla="*/ 487697 h 569232"/>
                    <a:gd name="connsiteX2" fmla="*/ 1483321 w 1483321"/>
                    <a:gd name="connsiteY2" fmla="*/ 569232 h 569232"/>
                    <a:gd name="connsiteX3" fmla="*/ 4763 w 1483321"/>
                    <a:gd name="connsiteY3" fmla="*/ 116794 h 569232"/>
                    <a:gd name="connsiteX4" fmla="*/ 0 w 1483321"/>
                    <a:gd name="connsiteY4" fmla="*/ 6683 h 569232"/>
                    <a:gd name="connsiteX0" fmla="*/ 0 w 1478558"/>
                    <a:gd name="connsiteY0" fmla="*/ 6683 h 559707"/>
                    <a:gd name="connsiteX1" fmla="*/ 1478558 w 1478558"/>
                    <a:gd name="connsiteY1" fmla="*/ 487697 h 559707"/>
                    <a:gd name="connsiteX2" fmla="*/ 1440459 w 1478558"/>
                    <a:gd name="connsiteY2" fmla="*/ 559707 h 559707"/>
                    <a:gd name="connsiteX3" fmla="*/ 4763 w 1478558"/>
                    <a:gd name="connsiteY3" fmla="*/ 116794 h 559707"/>
                    <a:gd name="connsiteX4" fmla="*/ 0 w 1478558"/>
                    <a:gd name="connsiteY4" fmla="*/ 6683 h 559707"/>
                    <a:gd name="connsiteX0" fmla="*/ 0 w 1478558"/>
                    <a:gd name="connsiteY0" fmla="*/ 6683 h 559707"/>
                    <a:gd name="connsiteX1" fmla="*/ 1478558 w 1478558"/>
                    <a:gd name="connsiteY1" fmla="*/ 487697 h 559707"/>
                    <a:gd name="connsiteX2" fmla="*/ 1440459 w 1478558"/>
                    <a:gd name="connsiteY2" fmla="*/ 559707 h 559707"/>
                    <a:gd name="connsiteX3" fmla="*/ 4763 w 1478558"/>
                    <a:gd name="connsiteY3" fmla="*/ 116794 h 559707"/>
                    <a:gd name="connsiteX4" fmla="*/ 0 w 1478558"/>
                    <a:gd name="connsiteY4" fmla="*/ 6683 h 559707"/>
                    <a:gd name="connsiteX0" fmla="*/ 0 w 1478558"/>
                    <a:gd name="connsiteY0" fmla="*/ 6683 h 559707"/>
                    <a:gd name="connsiteX1" fmla="*/ 1478558 w 1478558"/>
                    <a:gd name="connsiteY1" fmla="*/ 487697 h 559707"/>
                    <a:gd name="connsiteX2" fmla="*/ 1440459 w 1478558"/>
                    <a:gd name="connsiteY2" fmla="*/ 559707 h 559707"/>
                    <a:gd name="connsiteX3" fmla="*/ 4763 w 1478558"/>
                    <a:gd name="connsiteY3" fmla="*/ 116794 h 559707"/>
                    <a:gd name="connsiteX4" fmla="*/ 0 w 1478558"/>
                    <a:gd name="connsiteY4" fmla="*/ 6683 h 559707"/>
                    <a:gd name="connsiteX0" fmla="*/ 0 w 1478558"/>
                    <a:gd name="connsiteY0" fmla="*/ 6683 h 559707"/>
                    <a:gd name="connsiteX1" fmla="*/ 1478558 w 1478558"/>
                    <a:gd name="connsiteY1" fmla="*/ 487697 h 559707"/>
                    <a:gd name="connsiteX2" fmla="*/ 1440459 w 1478558"/>
                    <a:gd name="connsiteY2" fmla="*/ 559707 h 559707"/>
                    <a:gd name="connsiteX3" fmla="*/ 4763 w 1478558"/>
                    <a:gd name="connsiteY3" fmla="*/ 116794 h 559707"/>
                    <a:gd name="connsiteX4" fmla="*/ 0 w 1478558"/>
                    <a:gd name="connsiteY4" fmla="*/ 6683 h 559707"/>
                    <a:gd name="connsiteX0" fmla="*/ 0 w 1478558"/>
                    <a:gd name="connsiteY0" fmla="*/ 6683 h 559707"/>
                    <a:gd name="connsiteX1" fmla="*/ 1478558 w 1478558"/>
                    <a:gd name="connsiteY1" fmla="*/ 487697 h 559707"/>
                    <a:gd name="connsiteX2" fmla="*/ 1440459 w 1478558"/>
                    <a:gd name="connsiteY2" fmla="*/ 559707 h 559707"/>
                    <a:gd name="connsiteX3" fmla="*/ 4763 w 1478558"/>
                    <a:gd name="connsiteY3" fmla="*/ 116794 h 559707"/>
                    <a:gd name="connsiteX4" fmla="*/ 0 w 1478558"/>
                    <a:gd name="connsiteY4" fmla="*/ 6683 h 559707"/>
                    <a:gd name="connsiteX0" fmla="*/ 0 w 1478558"/>
                    <a:gd name="connsiteY0" fmla="*/ 6683 h 559707"/>
                    <a:gd name="connsiteX1" fmla="*/ 1478558 w 1478558"/>
                    <a:gd name="connsiteY1" fmla="*/ 487697 h 559707"/>
                    <a:gd name="connsiteX2" fmla="*/ 1440459 w 1478558"/>
                    <a:gd name="connsiteY2" fmla="*/ 559707 h 559707"/>
                    <a:gd name="connsiteX3" fmla="*/ 4763 w 1478558"/>
                    <a:gd name="connsiteY3" fmla="*/ 116794 h 559707"/>
                    <a:gd name="connsiteX4" fmla="*/ 0 w 1478558"/>
                    <a:gd name="connsiteY4" fmla="*/ 6683 h 559707"/>
                    <a:gd name="connsiteX0" fmla="*/ 0 w 1478558"/>
                    <a:gd name="connsiteY0" fmla="*/ 6683 h 573994"/>
                    <a:gd name="connsiteX1" fmla="*/ 1478558 w 1478558"/>
                    <a:gd name="connsiteY1" fmla="*/ 487697 h 573994"/>
                    <a:gd name="connsiteX2" fmla="*/ 1445221 w 1478558"/>
                    <a:gd name="connsiteY2" fmla="*/ 573994 h 573994"/>
                    <a:gd name="connsiteX3" fmla="*/ 4763 w 1478558"/>
                    <a:gd name="connsiteY3" fmla="*/ 116794 h 573994"/>
                    <a:gd name="connsiteX4" fmla="*/ 0 w 1478558"/>
                    <a:gd name="connsiteY4" fmla="*/ 6683 h 573994"/>
                    <a:gd name="connsiteX0" fmla="*/ 0 w 1478558"/>
                    <a:gd name="connsiteY0" fmla="*/ 6683 h 573994"/>
                    <a:gd name="connsiteX1" fmla="*/ 1478558 w 1478558"/>
                    <a:gd name="connsiteY1" fmla="*/ 487697 h 573994"/>
                    <a:gd name="connsiteX2" fmla="*/ 1445221 w 1478558"/>
                    <a:gd name="connsiteY2" fmla="*/ 573994 h 573994"/>
                    <a:gd name="connsiteX3" fmla="*/ 4763 w 1478558"/>
                    <a:gd name="connsiteY3" fmla="*/ 116794 h 573994"/>
                    <a:gd name="connsiteX4" fmla="*/ 0 w 1478558"/>
                    <a:gd name="connsiteY4" fmla="*/ 6683 h 573994"/>
                    <a:gd name="connsiteX0" fmla="*/ 0 w 1478558"/>
                    <a:gd name="connsiteY0" fmla="*/ 7185 h 574496"/>
                    <a:gd name="connsiteX1" fmla="*/ 1478558 w 1478558"/>
                    <a:gd name="connsiteY1" fmla="*/ 488199 h 574496"/>
                    <a:gd name="connsiteX2" fmla="*/ 1445221 w 1478558"/>
                    <a:gd name="connsiteY2" fmla="*/ 574496 h 574496"/>
                    <a:gd name="connsiteX3" fmla="*/ 4763 w 1478558"/>
                    <a:gd name="connsiteY3" fmla="*/ 117296 h 574496"/>
                    <a:gd name="connsiteX4" fmla="*/ 0 w 1478558"/>
                    <a:gd name="connsiteY4" fmla="*/ 7185 h 574496"/>
                    <a:gd name="connsiteX0" fmla="*/ 0 w 1478558"/>
                    <a:gd name="connsiteY0" fmla="*/ 7185 h 576878"/>
                    <a:gd name="connsiteX1" fmla="*/ 1478558 w 1478558"/>
                    <a:gd name="connsiteY1" fmla="*/ 488199 h 576878"/>
                    <a:gd name="connsiteX2" fmla="*/ 1464271 w 1478558"/>
                    <a:gd name="connsiteY2" fmla="*/ 576878 h 576878"/>
                    <a:gd name="connsiteX3" fmla="*/ 4763 w 1478558"/>
                    <a:gd name="connsiteY3" fmla="*/ 117296 h 576878"/>
                    <a:gd name="connsiteX4" fmla="*/ 0 w 1478558"/>
                    <a:gd name="connsiteY4" fmla="*/ 7185 h 576878"/>
                    <a:gd name="connsiteX0" fmla="*/ 0 w 1478558"/>
                    <a:gd name="connsiteY0" fmla="*/ 7376 h 577069"/>
                    <a:gd name="connsiteX1" fmla="*/ 1478558 w 1478558"/>
                    <a:gd name="connsiteY1" fmla="*/ 483627 h 577069"/>
                    <a:gd name="connsiteX2" fmla="*/ 1464271 w 1478558"/>
                    <a:gd name="connsiteY2" fmla="*/ 577069 h 577069"/>
                    <a:gd name="connsiteX3" fmla="*/ 4763 w 1478558"/>
                    <a:gd name="connsiteY3" fmla="*/ 117487 h 577069"/>
                    <a:gd name="connsiteX4" fmla="*/ 0 w 1478558"/>
                    <a:gd name="connsiteY4" fmla="*/ 7376 h 577069"/>
                    <a:gd name="connsiteX0" fmla="*/ 0 w 1478558"/>
                    <a:gd name="connsiteY0" fmla="*/ 6934 h 576627"/>
                    <a:gd name="connsiteX1" fmla="*/ 1478558 w 1478558"/>
                    <a:gd name="connsiteY1" fmla="*/ 483185 h 576627"/>
                    <a:gd name="connsiteX2" fmla="*/ 1464271 w 1478558"/>
                    <a:gd name="connsiteY2" fmla="*/ 576627 h 576627"/>
                    <a:gd name="connsiteX3" fmla="*/ 4763 w 1478558"/>
                    <a:gd name="connsiteY3" fmla="*/ 117045 h 576627"/>
                    <a:gd name="connsiteX4" fmla="*/ 0 w 1478558"/>
                    <a:gd name="connsiteY4" fmla="*/ 6934 h 576627"/>
                    <a:gd name="connsiteX0" fmla="*/ 0 w 1478558"/>
                    <a:gd name="connsiteY0" fmla="*/ 6934 h 576627"/>
                    <a:gd name="connsiteX1" fmla="*/ 1478558 w 1478558"/>
                    <a:gd name="connsiteY1" fmla="*/ 483185 h 576627"/>
                    <a:gd name="connsiteX2" fmla="*/ 1464271 w 1478558"/>
                    <a:gd name="connsiteY2" fmla="*/ 576627 h 576627"/>
                    <a:gd name="connsiteX3" fmla="*/ 23813 w 1478558"/>
                    <a:gd name="connsiteY3" fmla="*/ 112283 h 576627"/>
                    <a:gd name="connsiteX4" fmla="*/ 0 w 1478558"/>
                    <a:gd name="connsiteY4" fmla="*/ 6934 h 576627"/>
                    <a:gd name="connsiteX0" fmla="*/ 0 w 1473795"/>
                    <a:gd name="connsiteY0" fmla="*/ 6934 h 576627"/>
                    <a:gd name="connsiteX1" fmla="*/ 1473795 w 1473795"/>
                    <a:gd name="connsiteY1" fmla="*/ 483185 h 576627"/>
                    <a:gd name="connsiteX2" fmla="*/ 1459508 w 1473795"/>
                    <a:gd name="connsiteY2" fmla="*/ 576627 h 576627"/>
                    <a:gd name="connsiteX3" fmla="*/ 19050 w 1473795"/>
                    <a:gd name="connsiteY3" fmla="*/ 112283 h 576627"/>
                    <a:gd name="connsiteX4" fmla="*/ 0 w 1473795"/>
                    <a:gd name="connsiteY4" fmla="*/ 6934 h 576627"/>
                    <a:gd name="connsiteX0" fmla="*/ 0 w 1473795"/>
                    <a:gd name="connsiteY0" fmla="*/ 7206 h 569755"/>
                    <a:gd name="connsiteX1" fmla="*/ 1473795 w 1473795"/>
                    <a:gd name="connsiteY1" fmla="*/ 476313 h 569755"/>
                    <a:gd name="connsiteX2" fmla="*/ 1459508 w 1473795"/>
                    <a:gd name="connsiteY2" fmla="*/ 569755 h 569755"/>
                    <a:gd name="connsiteX3" fmla="*/ 19050 w 1473795"/>
                    <a:gd name="connsiteY3" fmla="*/ 105411 h 569755"/>
                    <a:gd name="connsiteX4" fmla="*/ 0 w 1473795"/>
                    <a:gd name="connsiteY4" fmla="*/ 7206 h 569755"/>
                    <a:gd name="connsiteX0" fmla="*/ 0 w 1473795"/>
                    <a:gd name="connsiteY0" fmla="*/ 12924 h 575473"/>
                    <a:gd name="connsiteX1" fmla="*/ 1473795 w 1473795"/>
                    <a:gd name="connsiteY1" fmla="*/ 482031 h 575473"/>
                    <a:gd name="connsiteX2" fmla="*/ 1459508 w 1473795"/>
                    <a:gd name="connsiteY2" fmla="*/ 575473 h 575473"/>
                    <a:gd name="connsiteX3" fmla="*/ 19050 w 1473795"/>
                    <a:gd name="connsiteY3" fmla="*/ 111129 h 575473"/>
                    <a:gd name="connsiteX4" fmla="*/ 0 w 1473795"/>
                    <a:gd name="connsiteY4" fmla="*/ 12924 h 575473"/>
                    <a:gd name="connsiteX0" fmla="*/ 0 w 1473795"/>
                    <a:gd name="connsiteY0" fmla="*/ 13093 h 575642"/>
                    <a:gd name="connsiteX1" fmla="*/ 1473795 w 1473795"/>
                    <a:gd name="connsiteY1" fmla="*/ 479298 h 575642"/>
                    <a:gd name="connsiteX2" fmla="*/ 1459508 w 1473795"/>
                    <a:gd name="connsiteY2" fmla="*/ 575642 h 575642"/>
                    <a:gd name="connsiteX3" fmla="*/ 19050 w 1473795"/>
                    <a:gd name="connsiteY3" fmla="*/ 111298 h 575642"/>
                    <a:gd name="connsiteX4" fmla="*/ 0 w 1473795"/>
                    <a:gd name="connsiteY4" fmla="*/ 13093 h 575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3795" h="575642">
                      <a:moveTo>
                        <a:pt x="0" y="13093"/>
                      </a:moveTo>
                      <a:cubicBezTo>
                        <a:pt x="521429" y="-45644"/>
                        <a:pt x="1021424" y="90360"/>
                        <a:pt x="1473795" y="479298"/>
                      </a:cubicBezTo>
                      <a:lnTo>
                        <a:pt x="1459508" y="575642"/>
                      </a:lnTo>
                      <a:cubicBezTo>
                        <a:pt x="935699" y="139872"/>
                        <a:pt x="447609" y="54149"/>
                        <a:pt x="19050" y="111298"/>
                      </a:cubicBezTo>
                      <a:lnTo>
                        <a:pt x="0" y="13093"/>
                      </a:lnTo>
                      <a:close/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399" dirty="0">
                    <a:solidFill>
                      <a:prstClr val="white"/>
                    </a:solidFill>
                    <a:latin typeface="Times New Roman" pitchFamily="18" charset="0"/>
                    <a:ea typeface="微软雅黑" panose="020B0503020204020204" pitchFamily="34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0" name="矩形 3"/>
                <p:cNvSpPr/>
                <p:nvPr/>
              </p:nvSpPr>
              <p:spPr>
                <a:xfrm>
                  <a:off x="3796779" y="3026840"/>
                  <a:ext cx="648642" cy="472060"/>
                </a:xfrm>
                <a:custGeom>
                  <a:avLst/>
                  <a:gdLst>
                    <a:gd name="connsiteX0" fmla="*/ 0 w 720080"/>
                    <a:gd name="connsiteY0" fmla="*/ 0 h 72008"/>
                    <a:gd name="connsiteX1" fmla="*/ 720080 w 720080"/>
                    <a:gd name="connsiteY1" fmla="*/ 0 h 72008"/>
                    <a:gd name="connsiteX2" fmla="*/ 720080 w 720080"/>
                    <a:gd name="connsiteY2" fmla="*/ 72008 h 72008"/>
                    <a:gd name="connsiteX3" fmla="*/ 0 w 720080"/>
                    <a:gd name="connsiteY3" fmla="*/ 72008 h 72008"/>
                    <a:gd name="connsiteX4" fmla="*/ 0 w 720080"/>
                    <a:gd name="connsiteY4" fmla="*/ 0 h 72008"/>
                    <a:gd name="connsiteX0" fmla="*/ 0 w 1241573"/>
                    <a:gd name="connsiteY0" fmla="*/ 481013 h 553021"/>
                    <a:gd name="connsiteX1" fmla="*/ 1241573 w 1241573"/>
                    <a:gd name="connsiteY1" fmla="*/ 0 h 553021"/>
                    <a:gd name="connsiteX2" fmla="*/ 720080 w 1241573"/>
                    <a:gd name="connsiteY2" fmla="*/ 553021 h 553021"/>
                    <a:gd name="connsiteX3" fmla="*/ 0 w 1241573"/>
                    <a:gd name="connsiteY3" fmla="*/ 553021 h 553021"/>
                    <a:gd name="connsiteX4" fmla="*/ 0 w 1241573"/>
                    <a:gd name="connsiteY4" fmla="*/ 481013 h 553021"/>
                    <a:gd name="connsiteX0" fmla="*/ 0 w 1246336"/>
                    <a:gd name="connsiteY0" fmla="*/ 481013 h 553021"/>
                    <a:gd name="connsiteX1" fmla="*/ 1241573 w 1246336"/>
                    <a:gd name="connsiteY1" fmla="*/ 0 h 553021"/>
                    <a:gd name="connsiteX2" fmla="*/ 1246336 w 1246336"/>
                    <a:gd name="connsiteY2" fmla="*/ 81533 h 553021"/>
                    <a:gd name="connsiteX3" fmla="*/ 0 w 1246336"/>
                    <a:gd name="connsiteY3" fmla="*/ 553021 h 553021"/>
                    <a:gd name="connsiteX4" fmla="*/ 0 w 1246336"/>
                    <a:gd name="connsiteY4" fmla="*/ 481013 h 553021"/>
                    <a:gd name="connsiteX0" fmla="*/ 0 w 1246336"/>
                    <a:gd name="connsiteY0" fmla="*/ 481013 h 595884"/>
                    <a:gd name="connsiteX1" fmla="*/ 1241573 w 1246336"/>
                    <a:gd name="connsiteY1" fmla="*/ 0 h 595884"/>
                    <a:gd name="connsiteX2" fmla="*/ 1246336 w 1246336"/>
                    <a:gd name="connsiteY2" fmla="*/ 81533 h 595884"/>
                    <a:gd name="connsiteX3" fmla="*/ 19050 w 1246336"/>
                    <a:gd name="connsiteY3" fmla="*/ 595884 h 595884"/>
                    <a:gd name="connsiteX4" fmla="*/ 0 w 1246336"/>
                    <a:gd name="connsiteY4" fmla="*/ 481013 h 595884"/>
                    <a:gd name="connsiteX0" fmla="*/ 0 w 1246336"/>
                    <a:gd name="connsiteY0" fmla="*/ 481013 h 481013"/>
                    <a:gd name="connsiteX1" fmla="*/ 1241573 w 1246336"/>
                    <a:gd name="connsiteY1" fmla="*/ 0 h 481013"/>
                    <a:gd name="connsiteX2" fmla="*/ 1246336 w 1246336"/>
                    <a:gd name="connsiteY2" fmla="*/ 81533 h 481013"/>
                    <a:gd name="connsiteX3" fmla="*/ 585788 w 1246336"/>
                    <a:gd name="connsiteY3" fmla="*/ 462534 h 481013"/>
                    <a:gd name="connsiteX4" fmla="*/ 0 w 1246336"/>
                    <a:gd name="connsiteY4" fmla="*/ 481013 h 481013"/>
                    <a:gd name="connsiteX0" fmla="*/ 26193 w 660548"/>
                    <a:gd name="connsiteY0" fmla="*/ 373856 h 462534"/>
                    <a:gd name="connsiteX1" fmla="*/ 655785 w 660548"/>
                    <a:gd name="connsiteY1" fmla="*/ 0 h 462534"/>
                    <a:gd name="connsiteX2" fmla="*/ 660548 w 660548"/>
                    <a:gd name="connsiteY2" fmla="*/ 81533 h 462534"/>
                    <a:gd name="connsiteX3" fmla="*/ 0 w 660548"/>
                    <a:gd name="connsiteY3" fmla="*/ 462534 h 462534"/>
                    <a:gd name="connsiteX4" fmla="*/ 26193 w 660548"/>
                    <a:gd name="connsiteY4" fmla="*/ 373856 h 462534"/>
                    <a:gd name="connsiteX0" fmla="*/ 38099 w 672454"/>
                    <a:gd name="connsiteY0" fmla="*/ 373856 h 460153"/>
                    <a:gd name="connsiteX1" fmla="*/ 667691 w 672454"/>
                    <a:gd name="connsiteY1" fmla="*/ 0 h 460153"/>
                    <a:gd name="connsiteX2" fmla="*/ 672454 w 672454"/>
                    <a:gd name="connsiteY2" fmla="*/ 81533 h 460153"/>
                    <a:gd name="connsiteX3" fmla="*/ 0 w 672454"/>
                    <a:gd name="connsiteY3" fmla="*/ 460153 h 460153"/>
                    <a:gd name="connsiteX4" fmla="*/ 38099 w 672454"/>
                    <a:gd name="connsiteY4" fmla="*/ 373856 h 460153"/>
                    <a:gd name="connsiteX0" fmla="*/ 14287 w 648642"/>
                    <a:gd name="connsiteY0" fmla="*/ 373856 h 460153"/>
                    <a:gd name="connsiteX1" fmla="*/ 643879 w 648642"/>
                    <a:gd name="connsiteY1" fmla="*/ 0 h 460153"/>
                    <a:gd name="connsiteX2" fmla="*/ 648642 w 648642"/>
                    <a:gd name="connsiteY2" fmla="*/ 81533 h 460153"/>
                    <a:gd name="connsiteX3" fmla="*/ 0 w 648642"/>
                    <a:gd name="connsiteY3" fmla="*/ 460153 h 460153"/>
                    <a:gd name="connsiteX4" fmla="*/ 14287 w 648642"/>
                    <a:gd name="connsiteY4" fmla="*/ 373856 h 460153"/>
                    <a:gd name="connsiteX0" fmla="*/ 19050 w 653405"/>
                    <a:gd name="connsiteY0" fmla="*/ 373856 h 472060"/>
                    <a:gd name="connsiteX1" fmla="*/ 648642 w 653405"/>
                    <a:gd name="connsiteY1" fmla="*/ 0 h 472060"/>
                    <a:gd name="connsiteX2" fmla="*/ 653405 w 653405"/>
                    <a:gd name="connsiteY2" fmla="*/ 81533 h 472060"/>
                    <a:gd name="connsiteX3" fmla="*/ 0 w 653405"/>
                    <a:gd name="connsiteY3" fmla="*/ 472060 h 472060"/>
                    <a:gd name="connsiteX4" fmla="*/ 19050 w 653405"/>
                    <a:gd name="connsiteY4" fmla="*/ 373856 h 472060"/>
                    <a:gd name="connsiteX0" fmla="*/ 19050 w 648642"/>
                    <a:gd name="connsiteY0" fmla="*/ 373856 h 472060"/>
                    <a:gd name="connsiteX1" fmla="*/ 648642 w 648642"/>
                    <a:gd name="connsiteY1" fmla="*/ 0 h 472060"/>
                    <a:gd name="connsiteX2" fmla="*/ 620068 w 648642"/>
                    <a:gd name="connsiteY2" fmla="*/ 83915 h 472060"/>
                    <a:gd name="connsiteX3" fmla="*/ 0 w 648642"/>
                    <a:gd name="connsiteY3" fmla="*/ 472060 h 472060"/>
                    <a:gd name="connsiteX4" fmla="*/ 19050 w 648642"/>
                    <a:gd name="connsiteY4" fmla="*/ 373856 h 472060"/>
                    <a:gd name="connsiteX0" fmla="*/ 1633 w 648642"/>
                    <a:gd name="connsiteY0" fmla="*/ 388370 h 472060"/>
                    <a:gd name="connsiteX1" fmla="*/ 648642 w 648642"/>
                    <a:gd name="connsiteY1" fmla="*/ 0 h 472060"/>
                    <a:gd name="connsiteX2" fmla="*/ 620068 w 648642"/>
                    <a:gd name="connsiteY2" fmla="*/ 83915 h 472060"/>
                    <a:gd name="connsiteX3" fmla="*/ 0 w 648642"/>
                    <a:gd name="connsiteY3" fmla="*/ 472060 h 472060"/>
                    <a:gd name="connsiteX4" fmla="*/ 1633 w 648642"/>
                    <a:gd name="connsiteY4" fmla="*/ 388370 h 472060"/>
                    <a:gd name="connsiteX0" fmla="*/ 7439 w 648642"/>
                    <a:gd name="connsiteY0" fmla="*/ 385467 h 472060"/>
                    <a:gd name="connsiteX1" fmla="*/ 648642 w 648642"/>
                    <a:gd name="connsiteY1" fmla="*/ 0 h 472060"/>
                    <a:gd name="connsiteX2" fmla="*/ 620068 w 648642"/>
                    <a:gd name="connsiteY2" fmla="*/ 83915 h 472060"/>
                    <a:gd name="connsiteX3" fmla="*/ 0 w 648642"/>
                    <a:gd name="connsiteY3" fmla="*/ 472060 h 472060"/>
                    <a:gd name="connsiteX4" fmla="*/ 7439 w 648642"/>
                    <a:gd name="connsiteY4" fmla="*/ 385467 h 472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48642" h="472060">
                      <a:moveTo>
                        <a:pt x="7439" y="385467"/>
                      </a:moveTo>
                      <a:lnTo>
                        <a:pt x="648642" y="0"/>
                      </a:lnTo>
                      <a:lnTo>
                        <a:pt x="620068" y="83915"/>
                      </a:lnTo>
                      <a:lnTo>
                        <a:pt x="0" y="472060"/>
                      </a:lnTo>
                      <a:cubicBezTo>
                        <a:pt x="544" y="444163"/>
                        <a:pt x="6895" y="413364"/>
                        <a:pt x="7439" y="385467"/>
                      </a:cubicBezTo>
                      <a:close/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399" dirty="0">
                    <a:solidFill>
                      <a:prstClr val="white"/>
                    </a:solidFill>
                    <a:latin typeface="Times New Roman" pitchFamily="18" charset="0"/>
                    <a:ea typeface="微软雅黑" panose="020B0503020204020204" pitchFamily="34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1" name="矩形 1"/>
                <p:cNvSpPr/>
                <p:nvPr/>
              </p:nvSpPr>
              <p:spPr>
                <a:xfrm>
                  <a:off x="2329359" y="2636325"/>
                  <a:ext cx="2117675" cy="779904"/>
                </a:xfrm>
                <a:custGeom>
                  <a:avLst/>
                  <a:gdLst>
                    <a:gd name="connsiteX0" fmla="*/ 0 w 1296144"/>
                    <a:gd name="connsiteY0" fmla="*/ 0 h 648072"/>
                    <a:gd name="connsiteX1" fmla="*/ 1296144 w 1296144"/>
                    <a:gd name="connsiteY1" fmla="*/ 0 h 648072"/>
                    <a:gd name="connsiteX2" fmla="*/ 1296144 w 1296144"/>
                    <a:gd name="connsiteY2" fmla="*/ 648072 h 648072"/>
                    <a:gd name="connsiteX3" fmla="*/ 0 w 1296144"/>
                    <a:gd name="connsiteY3" fmla="*/ 648072 h 648072"/>
                    <a:gd name="connsiteX4" fmla="*/ 0 w 1296144"/>
                    <a:gd name="connsiteY4" fmla="*/ 0 h 648072"/>
                    <a:gd name="connsiteX0" fmla="*/ 802481 w 2098625"/>
                    <a:gd name="connsiteY0" fmla="*/ 0 h 648072"/>
                    <a:gd name="connsiteX1" fmla="*/ 2098625 w 2098625"/>
                    <a:gd name="connsiteY1" fmla="*/ 0 h 648072"/>
                    <a:gd name="connsiteX2" fmla="*/ 2098625 w 2098625"/>
                    <a:gd name="connsiteY2" fmla="*/ 648072 h 648072"/>
                    <a:gd name="connsiteX3" fmla="*/ 0 w 2098625"/>
                    <a:gd name="connsiteY3" fmla="*/ 219447 h 648072"/>
                    <a:gd name="connsiteX4" fmla="*/ 802481 w 2098625"/>
                    <a:gd name="connsiteY4" fmla="*/ 0 h 648072"/>
                    <a:gd name="connsiteX0" fmla="*/ 969169 w 2098625"/>
                    <a:gd name="connsiteY0" fmla="*/ 0 h 721891"/>
                    <a:gd name="connsiteX1" fmla="*/ 2098625 w 2098625"/>
                    <a:gd name="connsiteY1" fmla="*/ 73819 h 721891"/>
                    <a:gd name="connsiteX2" fmla="*/ 2098625 w 2098625"/>
                    <a:gd name="connsiteY2" fmla="*/ 721891 h 721891"/>
                    <a:gd name="connsiteX3" fmla="*/ 0 w 2098625"/>
                    <a:gd name="connsiteY3" fmla="*/ 293266 h 721891"/>
                    <a:gd name="connsiteX4" fmla="*/ 969169 w 2098625"/>
                    <a:gd name="connsiteY4" fmla="*/ 0 h 721891"/>
                    <a:gd name="connsiteX0" fmla="*/ 969169 w 2098625"/>
                    <a:gd name="connsiteY0" fmla="*/ 0 h 764754"/>
                    <a:gd name="connsiteX1" fmla="*/ 2098625 w 2098625"/>
                    <a:gd name="connsiteY1" fmla="*/ 73819 h 764754"/>
                    <a:gd name="connsiteX2" fmla="*/ 1491407 w 2098625"/>
                    <a:gd name="connsiteY2" fmla="*/ 764754 h 764754"/>
                    <a:gd name="connsiteX3" fmla="*/ 0 w 2098625"/>
                    <a:gd name="connsiteY3" fmla="*/ 293266 h 764754"/>
                    <a:gd name="connsiteX4" fmla="*/ 969169 w 2098625"/>
                    <a:gd name="connsiteY4" fmla="*/ 0 h 764754"/>
                    <a:gd name="connsiteX0" fmla="*/ 969169 w 2101006"/>
                    <a:gd name="connsiteY0" fmla="*/ 0 h 764754"/>
                    <a:gd name="connsiteX1" fmla="*/ 2101006 w 2101006"/>
                    <a:gd name="connsiteY1" fmla="*/ 390526 h 764754"/>
                    <a:gd name="connsiteX2" fmla="*/ 1491407 w 2101006"/>
                    <a:gd name="connsiteY2" fmla="*/ 764754 h 764754"/>
                    <a:gd name="connsiteX3" fmla="*/ 0 w 2101006"/>
                    <a:gd name="connsiteY3" fmla="*/ 293266 h 764754"/>
                    <a:gd name="connsiteX4" fmla="*/ 969169 w 2101006"/>
                    <a:gd name="connsiteY4" fmla="*/ 0 h 764754"/>
                    <a:gd name="connsiteX0" fmla="*/ 969169 w 2101006"/>
                    <a:gd name="connsiteY0" fmla="*/ 0 h 764754"/>
                    <a:gd name="connsiteX1" fmla="*/ 2101006 w 2101006"/>
                    <a:gd name="connsiteY1" fmla="*/ 390526 h 764754"/>
                    <a:gd name="connsiteX2" fmla="*/ 1491407 w 2101006"/>
                    <a:gd name="connsiteY2" fmla="*/ 764754 h 764754"/>
                    <a:gd name="connsiteX3" fmla="*/ 0 w 2101006"/>
                    <a:gd name="connsiteY3" fmla="*/ 293266 h 764754"/>
                    <a:gd name="connsiteX4" fmla="*/ 969169 w 2101006"/>
                    <a:gd name="connsiteY4" fmla="*/ 0 h 764754"/>
                    <a:gd name="connsiteX0" fmla="*/ 969169 w 2101006"/>
                    <a:gd name="connsiteY0" fmla="*/ 2072 h 766826"/>
                    <a:gd name="connsiteX1" fmla="*/ 2101006 w 2101006"/>
                    <a:gd name="connsiteY1" fmla="*/ 392598 h 766826"/>
                    <a:gd name="connsiteX2" fmla="*/ 1491407 w 2101006"/>
                    <a:gd name="connsiteY2" fmla="*/ 766826 h 766826"/>
                    <a:gd name="connsiteX3" fmla="*/ 0 w 2101006"/>
                    <a:gd name="connsiteY3" fmla="*/ 295338 h 766826"/>
                    <a:gd name="connsiteX4" fmla="*/ 969169 w 2101006"/>
                    <a:gd name="connsiteY4" fmla="*/ 2072 h 766826"/>
                    <a:gd name="connsiteX0" fmla="*/ 969169 w 2117675"/>
                    <a:gd name="connsiteY0" fmla="*/ 2158 h 766912"/>
                    <a:gd name="connsiteX1" fmla="*/ 2117675 w 2117675"/>
                    <a:gd name="connsiteY1" fmla="*/ 387922 h 766912"/>
                    <a:gd name="connsiteX2" fmla="*/ 1491407 w 2117675"/>
                    <a:gd name="connsiteY2" fmla="*/ 766912 h 766912"/>
                    <a:gd name="connsiteX3" fmla="*/ 0 w 2117675"/>
                    <a:gd name="connsiteY3" fmla="*/ 295424 h 766912"/>
                    <a:gd name="connsiteX4" fmla="*/ 969169 w 2117675"/>
                    <a:gd name="connsiteY4" fmla="*/ 2158 h 766912"/>
                    <a:gd name="connsiteX0" fmla="*/ 969169 w 2117675"/>
                    <a:gd name="connsiteY0" fmla="*/ 2158 h 771675"/>
                    <a:gd name="connsiteX1" fmla="*/ 2117675 w 2117675"/>
                    <a:gd name="connsiteY1" fmla="*/ 387922 h 771675"/>
                    <a:gd name="connsiteX2" fmla="*/ 1481882 w 2117675"/>
                    <a:gd name="connsiteY2" fmla="*/ 771675 h 771675"/>
                    <a:gd name="connsiteX3" fmla="*/ 0 w 2117675"/>
                    <a:gd name="connsiteY3" fmla="*/ 295424 h 771675"/>
                    <a:gd name="connsiteX4" fmla="*/ 969169 w 2117675"/>
                    <a:gd name="connsiteY4" fmla="*/ 2158 h 771675"/>
                    <a:gd name="connsiteX0" fmla="*/ 969169 w 2117675"/>
                    <a:gd name="connsiteY0" fmla="*/ 2158 h 771675"/>
                    <a:gd name="connsiteX1" fmla="*/ 2117675 w 2117675"/>
                    <a:gd name="connsiteY1" fmla="*/ 387922 h 771675"/>
                    <a:gd name="connsiteX2" fmla="*/ 1481882 w 2117675"/>
                    <a:gd name="connsiteY2" fmla="*/ 771675 h 771675"/>
                    <a:gd name="connsiteX3" fmla="*/ 0 w 2117675"/>
                    <a:gd name="connsiteY3" fmla="*/ 295424 h 771675"/>
                    <a:gd name="connsiteX4" fmla="*/ 969169 w 2117675"/>
                    <a:gd name="connsiteY4" fmla="*/ 2158 h 771675"/>
                    <a:gd name="connsiteX0" fmla="*/ 969169 w 2117675"/>
                    <a:gd name="connsiteY0" fmla="*/ 2158 h 771675"/>
                    <a:gd name="connsiteX1" fmla="*/ 2117675 w 2117675"/>
                    <a:gd name="connsiteY1" fmla="*/ 387922 h 771675"/>
                    <a:gd name="connsiteX2" fmla="*/ 1481882 w 2117675"/>
                    <a:gd name="connsiteY2" fmla="*/ 771675 h 771675"/>
                    <a:gd name="connsiteX3" fmla="*/ 0 w 2117675"/>
                    <a:gd name="connsiteY3" fmla="*/ 295424 h 771675"/>
                    <a:gd name="connsiteX4" fmla="*/ 969169 w 2117675"/>
                    <a:gd name="connsiteY4" fmla="*/ 2158 h 771675"/>
                    <a:gd name="connsiteX0" fmla="*/ 969169 w 2117675"/>
                    <a:gd name="connsiteY0" fmla="*/ 2158 h 776438"/>
                    <a:gd name="connsiteX1" fmla="*/ 2117675 w 2117675"/>
                    <a:gd name="connsiteY1" fmla="*/ 387922 h 776438"/>
                    <a:gd name="connsiteX2" fmla="*/ 1477119 w 2117675"/>
                    <a:gd name="connsiteY2" fmla="*/ 776438 h 776438"/>
                    <a:gd name="connsiteX3" fmla="*/ 0 w 2117675"/>
                    <a:gd name="connsiteY3" fmla="*/ 295424 h 776438"/>
                    <a:gd name="connsiteX4" fmla="*/ 969169 w 2117675"/>
                    <a:gd name="connsiteY4" fmla="*/ 2158 h 776438"/>
                    <a:gd name="connsiteX0" fmla="*/ 969169 w 2117675"/>
                    <a:gd name="connsiteY0" fmla="*/ 2158 h 776438"/>
                    <a:gd name="connsiteX1" fmla="*/ 2117675 w 2117675"/>
                    <a:gd name="connsiteY1" fmla="*/ 387922 h 776438"/>
                    <a:gd name="connsiteX2" fmla="*/ 1477119 w 2117675"/>
                    <a:gd name="connsiteY2" fmla="*/ 776438 h 776438"/>
                    <a:gd name="connsiteX3" fmla="*/ 0 w 2117675"/>
                    <a:gd name="connsiteY3" fmla="*/ 295424 h 776438"/>
                    <a:gd name="connsiteX4" fmla="*/ 969169 w 2117675"/>
                    <a:gd name="connsiteY4" fmla="*/ 2158 h 776438"/>
                    <a:gd name="connsiteX0" fmla="*/ 969169 w 2117675"/>
                    <a:gd name="connsiteY0" fmla="*/ 2158 h 776438"/>
                    <a:gd name="connsiteX1" fmla="*/ 2117675 w 2117675"/>
                    <a:gd name="connsiteY1" fmla="*/ 387922 h 776438"/>
                    <a:gd name="connsiteX2" fmla="*/ 1477119 w 2117675"/>
                    <a:gd name="connsiteY2" fmla="*/ 776438 h 776438"/>
                    <a:gd name="connsiteX3" fmla="*/ 0 w 2117675"/>
                    <a:gd name="connsiteY3" fmla="*/ 295424 h 776438"/>
                    <a:gd name="connsiteX4" fmla="*/ 969169 w 2117675"/>
                    <a:gd name="connsiteY4" fmla="*/ 2158 h 776438"/>
                    <a:gd name="connsiteX0" fmla="*/ 969169 w 2117675"/>
                    <a:gd name="connsiteY0" fmla="*/ 5624 h 779904"/>
                    <a:gd name="connsiteX1" fmla="*/ 2117675 w 2117675"/>
                    <a:gd name="connsiteY1" fmla="*/ 391388 h 779904"/>
                    <a:gd name="connsiteX2" fmla="*/ 1477119 w 2117675"/>
                    <a:gd name="connsiteY2" fmla="*/ 779904 h 779904"/>
                    <a:gd name="connsiteX3" fmla="*/ 0 w 2117675"/>
                    <a:gd name="connsiteY3" fmla="*/ 298890 h 779904"/>
                    <a:gd name="connsiteX4" fmla="*/ 969169 w 2117675"/>
                    <a:gd name="connsiteY4" fmla="*/ 5624 h 779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17675" h="779904">
                      <a:moveTo>
                        <a:pt x="969169" y="5624"/>
                      </a:moveTo>
                      <a:cubicBezTo>
                        <a:pt x="1517897" y="-26125"/>
                        <a:pt x="1745159" y="73095"/>
                        <a:pt x="2117675" y="391388"/>
                      </a:cubicBezTo>
                      <a:lnTo>
                        <a:pt x="1477119" y="779904"/>
                      </a:lnTo>
                      <a:cubicBezTo>
                        <a:pt x="1078408" y="399698"/>
                        <a:pt x="563017" y="245709"/>
                        <a:pt x="0" y="298890"/>
                      </a:cubicBezTo>
                      <a:lnTo>
                        <a:pt x="969169" y="5624"/>
                      </a:lnTo>
                      <a:close/>
                    </a:path>
                  </a:pathLst>
                </a:custGeom>
                <a:solidFill>
                  <a:srgbClr val="18478F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399" dirty="0">
                    <a:solidFill>
                      <a:prstClr val="white"/>
                    </a:solidFill>
                    <a:latin typeface="Times New Roman" pitchFamily="18" charset="0"/>
                    <a:ea typeface="微软雅黑" panose="020B0503020204020204" pitchFamily="34" charset="-122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8" name="矩形 1"/>
              <p:cNvSpPr/>
              <p:nvPr/>
            </p:nvSpPr>
            <p:spPr>
              <a:xfrm>
                <a:off x="2323409" y="2636324"/>
                <a:ext cx="1847864" cy="779904"/>
              </a:xfrm>
              <a:custGeom>
                <a:avLst/>
                <a:gdLst/>
                <a:ahLst/>
                <a:cxnLst/>
                <a:rect l="l" t="t" r="r" b="b"/>
                <a:pathLst>
                  <a:path w="1847864" h="779904">
                    <a:moveTo>
                      <a:pt x="1160785" y="29"/>
                    </a:moveTo>
                    <a:cubicBezTo>
                      <a:pt x="1384664" y="1145"/>
                      <a:pt x="1550251" y="33714"/>
                      <a:pt x="1705539" y="108358"/>
                    </a:cubicBezTo>
                    <a:cubicBezTo>
                      <a:pt x="1711932" y="267614"/>
                      <a:pt x="1762280" y="418728"/>
                      <a:pt x="1847864" y="555036"/>
                    </a:cubicBezTo>
                    <a:lnTo>
                      <a:pt x="1477119" y="779904"/>
                    </a:lnTo>
                    <a:cubicBezTo>
                      <a:pt x="1078408" y="399698"/>
                      <a:pt x="563017" y="245709"/>
                      <a:pt x="0" y="298890"/>
                    </a:cubicBezTo>
                    <a:lnTo>
                      <a:pt x="969169" y="5624"/>
                    </a:lnTo>
                    <a:cubicBezTo>
                      <a:pt x="1037760" y="1656"/>
                      <a:pt x="1101328" y="-267"/>
                      <a:pt x="1160785" y="2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rgbClr val="18478F"/>
                  </a:gs>
                </a:gsLst>
                <a:lin ang="78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399" dirty="0">
                  <a:solidFill>
                    <a:prstClr val="white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3883577" y="2807214"/>
              <a:ext cx="275159" cy="374998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rgbClr val="18478F"/>
                </a:gs>
              </a:gsLst>
              <a:lin ang="7800000" scaled="0"/>
            </a:gradFill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2399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1</a:t>
              </a:r>
              <a:endParaRPr lang="zh-CN" altLang="en-US" sz="2399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22" name="组合 308"/>
          <p:cNvGrpSpPr/>
          <p:nvPr/>
        </p:nvGrpSpPr>
        <p:grpSpPr>
          <a:xfrm>
            <a:off x="5152477" y="3441331"/>
            <a:ext cx="1782131" cy="935871"/>
            <a:chOff x="4541381" y="2715766"/>
            <a:chExt cx="1448424" cy="760392"/>
          </a:xfrm>
          <a:solidFill>
            <a:schemeClr val="accent3"/>
          </a:solidFill>
        </p:grpSpPr>
        <p:grpSp>
          <p:nvGrpSpPr>
            <p:cNvPr id="23" name="组合 309"/>
            <p:cNvGrpSpPr/>
            <p:nvPr/>
          </p:nvGrpSpPr>
          <p:grpSpPr>
            <a:xfrm>
              <a:off x="4541381" y="2715766"/>
              <a:ext cx="1448424" cy="760392"/>
              <a:chOff x="3885010" y="3089593"/>
              <a:chExt cx="1802592" cy="946322"/>
            </a:xfrm>
            <a:grpFill/>
            <a:effectLst>
              <a:outerShdw blurRad="292100" dist="419100" dir="654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5" name="矩形 2"/>
              <p:cNvSpPr/>
              <p:nvPr/>
            </p:nvSpPr>
            <p:spPr>
              <a:xfrm rot="2092662" flipV="1">
                <a:off x="3885010" y="3411305"/>
                <a:ext cx="1472564" cy="624610"/>
              </a:xfrm>
              <a:custGeom>
                <a:avLst/>
                <a:gdLst>
                  <a:gd name="connsiteX0" fmla="*/ 0 w 576064"/>
                  <a:gd name="connsiteY0" fmla="*/ 0 h 124398"/>
                  <a:gd name="connsiteX1" fmla="*/ 576064 w 576064"/>
                  <a:gd name="connsiteY1" fmla="*/ 0 h 124398"/>
                  <a:gd name="connsiteX2" fmla="*/ 576064 w 576064"/>
                  <a:gd name="connsiteY2" fmla="*/ 124398 h 124398"/>
                  <a:gd name="connsiteX3" fmla="*/ 0 w 576064"/>
                  <a:gd name="connsiteY3" fmla="*/ 124398 h 124398"/>
                  <a:gd name="connsiteX4" fmla="*/ 0 w 576064"/>
                  <a:gd name="connsiteY4" fmla="*/ 0 h 124398"/>
                  <a:gd name="connsiteX0" fmla="*/ 0 w 726083"/>
                  <a:gd name="connsiteY0" fmla="*/ 0 h 488730"/>
                  <a:gd name="connsiteX1" fmla="*/ 726083 w 726083"/>
                  <a:gd name="connsiteY1" fmla="*/ 364332 h 488730"/>
                  <a:gd name="connsiteX2" fmla="*/ 726083 w 726083"/>
                  <a:gd name="connsiteY2" fmla="*/ 488730 h 488730"/>
                  <a:gd name="connsiteX3" fmla="*/ 150019 w 726083"/>
                  <a:gd name="connsiteY3" fmla="*/ 488730 h 488730"/>
                  <a:gd name="connsiteX4" fmla="*/ 0 w 726083"/>
                  <a:gd name="connsiteY4" fmla="*/ 0 h 488730"/>
                  <a:gd name="connsiteX0" fmla="*/ 0 w 726083"/>
                  <a:gd name="connsiteY0" fmla="*/ 0 h 488730"/>
                  <a:gd name="connsiteX1" fmla="*/ 726083 w 726083"/>
                  <a:gd name="connsiteY1" fmla="*/ 364332 h 488730"/>
                  <a:gd name="connsiteX2" fmla="*/ 726083 w 726083"/>
                  <a:gd name="connsiteY2" fmla="*/ 488730 h 488730"/>
                  <a:gd name="connsiteX3" fmla="*/ 4763 w 726083"/>
                  <a:gd name="connsiteY3" fmla="*/ 110111 h 488730"/>
                  <a:gd name="connsiteX4" fmla="*/ 0 w 726083"/>
                  <a:gd name="connsiteY4" fmla="*/ 0 h 488730"/>
                  <a:gd name="connsiteX0" fmla="*/ 0 w 1478558"/>
                  <a:gd name="connsiteY0" fmla="*/ 0 h 488730"/>
                  <a:gd name="connsiteX1" fmla="*/ 1478558 w 1478558"/>
                  <a:gd name="connsiteY1" fmla="*/ 481014 h 488730"/>
                  <a:gd name="connsiteX2" fmla="*/ 726083 w 1478558"/>
                  <a:gd name="connsiteY2" fmla="*/ 488730 h 488730"/>
                  <a:gd name="connsiteX3" fmla="*/ 4763 w 1478558"/>
                  <a:gd name="connsiteY3" fmla="*/ 110111 h 488730"/>
                  <a:gd name="connsiteX4" fmla="*/ 0 w 1478558"/>
                  <a:gd name="connsiteY4" fmla="*/ 0 h 488730"/>
                  <a:gd name="connsiteX0" fmla="*/ 0 w 1483321"/>
                  <a:gd name="connsiteY0" fmla="*/ 0 h 562549"/>
                  <a:gd name="connsiteX1" fmla="*/ 1478558 w 1483321"/>
                  <a:gd name="connsiteY1" fmla="*/ 481014 h 562549"/>
                  <a:gd name="connsiteX2" fmla="*/ 1483321 w 1483321"/>
                  <a:gd name="connsiteY2" fmla="*/ 562549 h 562549"/>
                  <a:gd name="connsiteX3" fmla="*/ 4763 w 1483321"/>
                  <a:gd name="connsiteY3" fmla="*/ 110111 h 562549"/>
                  <a:gd name="connsiteX4" fmla="*/ 0 w 1483321"/>
                  <a:gd name="connsiteY4" fmla="*/ 0 h 562549"/>
                  <a:gd name="connsiteX0" fmla="*/ 0 w 1483321"/>
                  <a:gd name="connsiteY0" fmla="*/ 0 h 562549"/>
                  <a:gd name="connsiteX1" fmla="*/ 1478558 w 1483321"/>
                  <a:gd name="connsiteY1" fmla="*/ 481014 h 562549"/>
                  <a:gd name="connsiteX2" fmla="*/ 1483321 w 1483321"/>
                  <a:gd name="connsiteY2" fmla="*/ 562549 h 562549"/>
                  <a:gd name="connsiteX3" fmla="*/ 4763 w 1483321"/>
                  <a:gd name="connsiteY3" fmla="*/ 110111 h 562549"/>
                  <a:gd name="connsiteX4" fmla="*/ 0 w 1483321"/>
                  <a:gd name="connsiteY4" fmla="*/ 0 h 562549"/>
                  <a:gd name="connsiteX0" fmla="*/ 0 w 1483321"/>
                  <a:gd name="connsiteY0" fmla="*/ 0 h 562549"/>
                  <a:gd name="connsiteX1" fmla="*/ 1478558 w 1483321"/>
                  <a:gd name="connsiteY1" fmla="*/ 481014 h 562549"/>
                  <a:gd name="connsiteX2" fmla="*/ 1483321 w 1483321"/>
                  <a:gd name="connsiteY2" fmla="*/ 562549 h 562549"/>
                  <a:gd name="connsiteX3" fmla="*/ 4763 w 1483321"/>
                  <a:gd name="connsiteY3" fmla="*/ 110111 h 562549"/>
                  <a:gd name="connsiteX4" fmla="*/ 0 w 1483321"/>
                  <a:gd name="connsiteY4" fmla="*/ 0 h 562549"/>
                  <a:gd name="connsiteX0" fmla="*/ 0 w 1483321"/>
                  <a:gd name="connsiteY0" fmla="*/ 0 h 562549"/>
                  <a:gd name="connsiteX1" fmla="*/ 1478558 w 1483321"/>
                  <a:gd name="connsiteY1" fmla="*/ 481014 h 562549"/>
                  <a:gd name="connsiteX2" fmla="*/ 1483321 w 1483321"/>
                  <a:gd name="connsiteY2" fmla="*/ 562549 h 562549"/>
                  <a:gd name="connsiteX3" fmla="*/ 4763 w 1483321"/>
                  <a:gd name="connsiteY3" fmla="*/ 110111 h 562549"/>
                  <a:gd name="connsiteX4" fmla="*/ 0 w 1483321"/>
                  <a:gd name="connsiteY4" fmla="*/ 0 h 562549"/>
                  <a:gd name="connsiteX0" fmla="*/ 0 w 1483321"/>
                  <a:gd name="connsiteY0" fmla="*/ 6683 h 569232"/>
                  <a:gd name="connsiteX1" fmla="*/ 1478558 w 1483321"/>
                  <a:gd name="connsiteY1" fmla="*/ 487697 h 569232"/>
                  <a:gd name="connsiteX2" fmla="*/ 1483321 w 1483321"/>
                  <a:gd name="connsiteY2" fmla="*/ 569232 h 569232"/>
                  <a:gd name="connsiteX3" fmla="*/ 4763 w 1483321"/>
                  <a:gd name="connsiteY3" fmla="*/ 116794 h 569232"/>
                  <a:gd name="connsiteX4" fmla="*/ 0 w 1483321"/>
                  <a:gd name="connsiteY4" fmla="*/ 6683 h 569232"/>
                  <a:gd name="connsiteX0" fmla="*/ 0 w 1478558"/>
                  <a:gd name="connsiteY0" fmla="*/ 6683 h 559707"/>
                  <a:gd name="connsiteX1" fmla="*/ 1478558 w 1478558"/>
                  <a:gd name="connsiteY1" fmla="*/ 487697 h 559707"/>
                  <a:gd name="connsiteX2" fmla="*/ 1440459 w 1478558"/>
                  <a:gd name="connsiteY2" fmla="*/ 559707 h 559707"/>
                  <a:gd name="connsiteX3" fmla="*/ 4763 w 1478558"/>
                  <a:gd name="connsiteY3" fmla="*/ 116794 h 559707"/>
                  <a:gd name="connsiteX4" fmla="*/ 0 w 1478558"/>
                  <a:gd name="connsiteY4" fmla="*/ 6683 h 559707"/>
                  <a:gd name="connsiteX0" fmla="*/ 0 w 1478558"/>
                  <a:gd name="connsiteY0" fmla="*/ 6683 h 559707"/>
                  <a:gd name="connsiteX1" fmla="*/ 1478558 w 1478558"/>
                  <a:gd name="connsiteY1" fmla="*/ 487697 h 559707"/>
                  <a:gd name="connsiteX2" fmla="*/ 1440459 w 1478558"/>
                  <a:gd name="connsiteY2" fmla="*/ 559707 h 559707"/>
                  <a:gd name="connsiteX3" fmla="*/ 4763 w 1478558"/>
                  <a:gd name="connsiteY3" fmla="*/ 116794 h 559707"/>
                  <a:gd name="connsiteX4" fmla="*/ 0 w 1478558"/>
                  <a:gd name="connsiteY4" fmla="*/ 6683 h 559707"/>
                  <a:gd name="connsiteX0" fmla="*/ 0 w 1478558"/>
                  <a:gd name="connsiteY0" fmla="*/ 6683 h 559707"/>
                  <a:gd name="connsiteX1" fmla="*/ 1478558 w 1478558"/>
                  <a:gd name="connsiteY1" fmla="*/ 487697 h 559707"/>
                  <a:gd name="connsiteX2" fmla="*/ 1440459 w 1478558"/>
                  <a:gd name="connsiteY2" fmla="*/ 559707 h 559707"/>
                  <a:gd name="connsiteX3" fmla="*/ 4763 w 1478558"/>
                  <a:gd name="connsiteY3" fmla="*/ 116794 h 559707"/>
                  <a:gd name="connsiteX4" fmla="*/ 0 w 1478558"/>
                  <a:gd name="connsiteY4" fmla="*/ 6683 h 559707"/>
                  <a:gd name="connsiteX0" fmla="*/ 0 w 1478558"/>
                  <a:gd name="connsiteY0" fmla="*/ 6683 h 559707"/>
                  <a:gd name="connsiteX1" fmla="*/ 1478558 w 1478558"/>
                  <a:gd name="connsiteY1" fmla="*/ 487697 h 559707"/>
                  <a:gd name="connsiteX2" fmla="*/ 1440459 w 1478558"/>
                  <a:gd name="connsiteY2" fmla="*/ 559707 h 559707"/>
                  <a:gd name="connsiteX3" fmla="*/ 4763 w 1478558"/>
                  <a:gd name="connsiteY3" fmla="*/ 116794 h 559707"/>
                  <a:gd name="connsiteX4" fmla="*/ 0 w 1478558"/>
                  <a:gd name="connsiteY4" fmla="*/ 6683 h 559707"/>
                  <a:gd name="connsiteX0" fmla="*/ 0 w 1478558"/>
                  <a:gd name="connsiteY0" fmla="*/ 6683 h 559707"/>
                  <a:gd name="connsiteX1" fmla="*/ 1478558 w 1478558"/>
                  <a:gd name="connsiteY1" fmla="*/ 487697 h 559707"/>
                  <a:gd name="connsiteX2" fmla="*/ 1440459 w 1478558"/>
                  <a:gd name="connsiteY2" fmla="*/ 559707 h 559707"/>
                  <a:gd name="connsiteX3" fmla="*/ 4763 w 1478558"/>
                  <a:gd name="connsiteY3" fmla="*/ 116794 h 559707"/>
                  <a:gd name="connsiteX4" fmla="*/ 0 w 1478558"/>
                  <a:gd name="connsiteY4" fmla="*/ 6683 h 559707"/>
                  <a:gd name="connsiteX0" fmla="*/ 0 w 1478558"/>
                  <a:gd name="connsiteY0" fmla="*/ 6683 h 559707"/>
                  <a:gd name="connsiteX1" fmla="*/ 1478558 w 1478558"/>
                  <a:gd name="connsiteY1" fmla="*/ 487697 h 559707"/>
                  <a:gd name="connsiteX2" fmla="*/ 1440459 w 1478558"/>
                  <a:gd name="connsiteY2" fmla="*/ 559707 h 559707"/>
                  <a:gd name="connsiteX3" fmla="*/ 4763 w 1478558"/>
                  <a:gd name="connsiteY3" fmla="*/ 116794 h 559707"/>
                  <a:gd name="connsiteX4" fmla="*/ 0 w 1478558"/>
                  <a:gd name="connsiteY4" fmla="*/ 6683 h 559707"/>
                  <a:gd name="connsiteX0" fmla="*/ 0 w 1478558"/>
                  <a:gd name="connsiteY0" fmla="*/ 6683 h 573994"/>
                  <a:gd name="connsiteX1" fmla="*/ 1478558 w 1478558"/>
                  <a:gd name="connsiteY1" fmla="*/ 487697 h 573994"/>
                  <a:gd name="connsiteX2" fmla="*/ 1445221 w 1478558"/>
                  <a:gd name="connsiteY2" fmla="*/ 573994 h 573994"/>
                  <a:gd name="connsiteX3" fmla="*/ 4763 w 1478558"/>
                  <a:gd name="connsiteY3" fmla="*/ 116794 h 573994"/>
                  <a:gd name="connsiteX4" fmla="*/ 0 w 1478558"/>
                  <a:gd name="connsiteY4" fmla="*/ 6683 h 573994"/>
                  <a:gd name="connsiteX0" fmla="*/ 0 w 1478558"/>
                  <a:gd name="connsiteY0" fmla="*/ 6683 h 573994"/>
                  <a:gd name="connsiteX1" fmla="*/ 1478558 w 1478558"/>
                  <a:gd name="connsiteY1" fmla="*/ 487697 h 573994"/>
                  <a:gd name="connsiteX2" fmla="*/ 1445221 w 1478558"/>
                  <a:gd name="connsiteY2" fmla="*/ 573994 h 573994"/>
                  <a:gd name="connsiteX3" fmla="*/ 4763 w 1478558"/>
                  <a:gd name="connsiteY3" fmla="*/ 116794 h 573994"/>
                  <a:gd name="connsiteX4" fmla="*/ 0 w 1478558"/>
                  <a:gd name="connsiteY4" fmla="*/ 6683 h 573994"/>
                  <a:gd name="connsiteX0" fmla="*/ 0 w 1478558"/>
                  <a:gd name="connsiteY0" fmla="*/ 7185 h 574496"/>
                  <a:gd name="connsiteX1" fmla="*/ 1478558 w 1478558"/>
                  <a:gd name="connsiteY1" fmla="*/ 488199 h 574496"/>
                  <a:gd name="connsiteX2" fmla="*/ 1445221 w 1478558"/>
                  <a:gd name="connsiteY2" fmla="*/ 574496 h 574496"/>
                  <a:gd name="connsiteX3" fmla="*/ 4763 w 1478558"/>
                  <a:gd name="connsiteY3" fmla="*/ 117296 h 574496"/>
                  <a:gd name="connsiteX4" fmla="*/ 0 w 1478558"/>
                  <a:gd name="connsiteY4" fmla="*/ 7185 h 574496"/>
                  <a:gd name="connsiteX0" fmla="*/ 0 w 1478558"/>
                  <a:gd name="connsiteY0" fmla="*/ 7185 h 576878"/>
                  <a:gd name="connsiteX1" fmla="*/ 1478558 w 1478558"/>
                  <a:gd name="connsiteY1" fmla="*/ 488199 h 576878"/>
                  <a:gd name="connsiteX2" fmla="*/ 1464271 w 1478558"/>
                  <a:gd name="connsiteY2" fmla="*/ 576878 h 576878"/>
                  <a:gd name="connsiteX3" fmla="*/ 4763 w 1478558"/>
                  <a:gd name="connsiteY3" fmla="*/ 117296 h 576878"/>
                  <a:gd name="connsiteX4" fmla="*/ 0 w 1478558"/>
                  <a:gd name="connsiteY4" fmla="*/ 7185 h 576878"/>
                  <a:gd name="connsiteX0" fmla="*/ 0 w 1478558"/>
                  <a:gd name="connsiteY0" fmla="*/ 7376 h 577069"/>
                  <a:gd name="connsiteX1" fmla="*/ 1478558 w 1478558"/>
                  <a:gd name="connsiteY1" fmla="*/ 483627 h 577069"/>
                  <a:gd name="connsiteX2" fmla="*/ 1464271 w 1478558"/>
                  <a:gd name="connsiteY2" fmla="*/ 577069 h 577069"/>
                  <a:gd name="connsiteX3" fmla="*/ 4763 w 1478558"/>
                  <a:gd name="connsiteY3" fmla="*/ 117487 h 577069"/>
                  <a:gd name="connsiteX4" fmla="*/ 0 w 1478558"/>
                  <a:gd name="connsiteY4" fmla="*/ 7376 h 577069"/>
                  <a:gd name="connsiteX0" fmla="*/ 0 w 1478558"/>
                  <a:gd name="connsiteY0" fmla="*/ 6934 h 576627"/>
                  <a:gd name="connsiteX1" fmla="*/ 1478558 w 1478558"/>
                  <a:gd name="connsiteY1" fmla="*/ 483185 h 576627"/>
                  <a:gd name="connsiteX2" fmla="*/ 1464271 w 1478558"/>
                  <a:gd name="connsiteY2" fmla="*/ 576627 h 576627"/>
                  <a:gd name="connsiteX3" fmla="*/ 4763 w 1478558"/>
                  <a:gd name="connsiteY3" fmla="*/ 117045 h 576627"/>
                  <a:gd name="connsiteX4" fmla="*/ 0 w 1478558"/>
                  <a:gd name="connsiteY4" fmla="*/ 6934 h 576627"/>
                  <a:gd name="connsiteX0" fmla="*/ 0 w 1478558"/>
                  <a:gd name="connsiteY0" fmla="*/ 6934 h 576627"/>
                  <a:gd name="connsiteX1" fmla="*/ 1478558 w 1478558"/>
                  <a:gd name="connsiteY1" fmla="*/ 483185 h 576627"/>
                  <a:gd name="connsiteX2" fmla="*/ 1464271 w 1478558"/>
                  <a:gd name="connsiteY2" fmla="*/ 576627 h 576627"/>
                  <a:gd name="connsiteX3" fmla="*/ 23813 w 1478558"/>
                  <a:gd name="connsiteY3" fmla="*/ 112283 h 576627"/>
                  <a:gd name="connsiteX4" fmla="*/ 0 w 1478558"/>
                  <a:gd name="connsiteY4" fmla="*/ 6934 h 576627"/>
                  <a:gd name="connsiteX0" fmla="*/ 0 w 1473795"/>
                  <a:gd name="connsiteY0" fmla="*/ 6934 h 576627"/>
                  <a:gd name="connsiteX1" fmla="*/ 1473795 w 1473795"/>
                  <a:gd name="connsiteY1" fmla="*/ 483185 h 576627"/>
                  <a:gd name="connsiteX2" fmla="*/ 1459508 w 1473795"/>
                  <a:gd name="connsiteY2" fmla="*/ 576627 h 576627"/>
                  <a:gd name="connsiteX3" fmla="*/ 19050 w 1473795"/>
                  <a:gd name="connsiteY3" fmla="*/ 112283 h 576627"/>
                  <a:gd name="connsiteX4" fmla="*/ 0 w 1473795"/>
                  <a:gd name="connsiteY4" fmla="*/ 6934 h 576627"/>
                  <a:gd name="connsiteX0" fmla="*/ 0 w 1473795"/>
                  <a:gd name="connsiteY0" fmla="*/ 7206 h 569755"/>
                  <a:gd name="connsiteX1" fmla="*/ 1473795 w 1473795"/>
                  <a:gd name="connsiteY1" fmla="*/ 476313 h 569755"/>
                  <a:gd name="connsiteX2" fmla="*/ 1459508 w 1473795"/>
                  <a:gd name="connsiteY2" fmla="*/ 569755 h 569755"/>
                  <a:gd name="connsiteX3" fmla="*/ 19050 w 1473795"/>
                  <a:gd name="connsiteY3" fmla="*/ 105411 h 569755"/>
                  <a:gd name="connsiteX4" fmla="*/ 0 w 1473795"/>
                  <a:gd name="connsiteY4" fmla="*/ 7206 h 569755"/>
                  <a:gd name="connsiteX0" fmla="*/ 0 w 1473795"/>
                  <a:gd name="connsiteY0" fmla="*/ 12924 h 575473"/>
                  <a:gd name="connsiteX1" fmla="*/ 1473795 w 1473795"/>
                  <a:gd name="connsiteY1" fmla="*/ 482031 h 575473"/>
                  <a:gd name="connsiteX2" fmla="*/ 1459508 w 1473795"/>
                  <a:gd name="connsiteY2" fmla="*/ 575473 h 575473"/>
                  <a:gd name="connsiteX3" fmla="*/ 19050 w 1473795"/>
                  <a:gd name="connsiteY3" fmla="*/ 111129 h 575473"/>
                  <a:gd name="connsiteX4" fmla="*/ 0 w 1473795"/>
                  <a:gd name="connsiteY4" fmla="*/ 12924 h 575473"/>
                  <a:gd name="connsiteX0" fmla="*/ 0 w 1473795"/>
                  <a:gd name="connsiteY0" fmla="*/ 12924 h 575473"/>
                  <a:gd name="connsiteX1" fmla="*/ 1473795 w 1473795"/>
                  <a:gd name="connsiteY1" fmla="*/ 482031 h 575473"/>
                  <a:gd name="connsiteX2" fmla="*/ 1459508 w 1473795"/>
                  <a:gd name="connsiteY2" fmla="*/ 575473 h 575473"/>
                  <a:gd name="connsiteX3" fmla="*/ 37814 w 1473795"/>
                  <a:gd name="connsiteY3" fmla="*/ 99438 h 575473"/>
                  <a:gd name="connsiteX4" fmla="*/ 0 w 1473795"/>
                  <a:gd name="connsiteY4" fmla="*/ 12924 h 575473"/>
                  <a:gd name="connsiteX0" fmla="*/ 0 w 1461888"/>
                  <a:gd name="connsiteY0" fmla="*/ 13419 h 567670"/>
                  <a:gd name="connsiteX1" fmla="*/ 1461888 w 1461888"/>
                  <a:gd name="connsiteY1" fmla="*/ 474228 h 567670"/>
                  <a:gd name="connsiteX2" fmla="*/ 1447601 w 1461888"/>
                  <a:gd name="connsiteY2" fmla="*/ 567670 h 567670"/>
                  <a:gd name="connsiteX3" fmla="*/ 25907 w 1461888"/>
                  <a:gd name="connsiteY3" fmla="*/ 91635 h 567670"/>
                  <a:gd name="connsiteX4" fmla="*/ 0 w 1461888"/>
                  <a:gd name="connsiteY4" fmla="*/ 13419 h 567670"/>
                  <a:gd name="connsiteX0" fmla="*/ 0 w 1461888"/>
                  <a:gd name="connsiteY0" fmla="*/ 13419 h 627927"/>
                  <a:gd name="connsiteX1" fmla="*/ 1461888 w 1461888"/>
                  <a:gd name="connsiteY1" fmla="*/ 474228 h 627927"/>
                  <a:gd name="connsiteX2" fmla="*/ 1402061 w 1461888"/>
                  <a:gd name="connsiteY2" fmla="*/ 627927 h 627927"/>
                  <a:gd name="connsiteX3" fmla="*/ 25907 w 1461888"/>
                  <a:gd name="connsiteY3" fmla="*/ 91635 h 627927"/>
                  <a:gd name="connsiteX4" fmla="*/ 0 w 1461888"/>
                  <a:gd name="connsiteY4" fmla="*/ 13419 h 627927"/>
                  <a:gd name="connsiteX0" fmla="*/ 0 w 1472564"/>
                  <a:gd name="connsiteY0" fmla="*/ 8892 h 623400"/>
                  <a:gd name="connsiteX1" fmla="*/ 1472564 w 1472564"/>
                  <a:gd name="connsiteY1" fmla="*/ 576219 h 623400"/>
                  <a:gd name="connsiteX2" fmla="*/ 1402061 w 1472564"/>
                  <a:gd name="connsiteY2" fmla="*/ 623400 h 623400"/>
                  <a:gd name="connsiteX3" fmla="*/ 25907 w 1472564"/>
                  <a:gd name="connsiteY3" fmla="*/ 87108 h 623400"/>
                  <a:gd name="connsiteX4" fmla="*/ 0 w 1472564"/>
                  <a:gd name="connsiteY4" fmla="*/ 8892 h 623400"/>
                  <a:gd name="connsiteX0" fmla="*/ 0 w 1472564"/>
                  <a:gd name="connsiteY0" fmla="*/ 8892 h 623400"/>
                  <a:gd name="connsiteX1" fmla="*/ 1472564 w 1472564"/>
                  <a:gd name="connsiteY1" fmla="*/ 576219 h 623400"/>
                  <a:gd name="connsiteX2" fmla="*/ 1402061 w 1472564"/>
                  <a:gd name="connsiteY2" fmla="*/ 623400 h 623400"/>
                  <a:gd name="connsiteX3" fmla="*/ 25907 w 1472564"/>
                  <a:gd name="connsiteY3" fmla="*/ 87108 h 623400"/>
                  <a:gd name="connsiteX4" fmla="*/ 0 w 1472564"/>
                  <a:gd name="connsiteY4" fmla="*/ 8892 h 623400"/>
                  <a:gd name="connsiteX0" fmla="*/ 0 w 1472564"/>
                  <a:gd name="connsiteY0" fmla="*/ 8892 h 623400"/>
                  <a:gd name="connsiteX1" fmla="*/ 1472564 w 1472564"/>
                  <a:gd name="connsiteY1" fmla="*/ 576219 h 623400"/>
                  <a:gd name="connsiteX2" fmla="*/ 1402061 w 1472564"/>
                  <a:gd name="connsiteY2" fmla="*/ 623400 h 623400"/>
                  <a:gd name="connsiteX3" fmla="*/ 25907 w 1472564"/>
                  <a:gd name="connsiteY3" fmla="*/ 87108 h 623400"/>
                  <a:gd name="connsiteX4" fmla="*/ 0 w 1472564"/>
                  <a:gd name="connsiteY4" fmla="*/ 8892 h 623400"/>
                  <a:gd name="connsiteX0" fmla="*/ 0 w 1472564"/>
                  <a:gd name="connsiteY0" fmla="*/ 9380 h 623888"/>
                  <a:gd name="connsiteX1" fmla="*/ 1472564 w 1472564"/>
                  <a:gd name="connsiteY1" fmla="*/ 576707 h 623888"/>
                  <a:gd name="connsiteX2" fmla="*/ 1402061 w 1472564"/>
                  <a:gd name="connsiteY2" fmla="*/ 623888 h 623888"/>
                  <a:gd name="connsiteX3" fmla="*/ 25907 w 1472564"/>
                  <a:gd name="connsiteY3" fmla="*/ 87596 h 623888"/>
                  <a:gd name="connsiteX4" fmla="*/ 0 w 1472564"/>
                  <a:gd name="connsiteY4" fmla="*/ 9380 h 623888"/>
                  <a:gd name="connsiteX0" fmla="*/ 0 w 1472564"/>
                  <a:gd name="connsiteY0" fmla="*/ 9380 h 623888"/>
                  <a:gd name="connsiteX1" fmla="*/ 1472564 w 1472564"/>
                  <a:gd name="connsiteY1" fmla="*/ 576707 h 623888"/>
                  <a:gd name="connsiteX2" fmla="*/ 1402061 w 1472564"/>
                  <a:gd name="connsiteY2" fmla="*/ 623888 h 623888"/>
                  <a:gd name="connsiteX3" fmla="*/ 25907 w 1472564"/>
                  <a:gd name="connsiteY3" fmla="*/ 87596 h 623888"/>
                  <a:gd name="connsiteX4" fmla="*/ 0 w 1472564"/>
                  <a:gd name="connsiteY4" fmla="*/ 9380 h 623888"/>
                  <a:gd name="connsiteX0" fmla="*/ 0 w 1472564"/>
                  <a:gd name="connsiteY0" fmla="*/ 9380 h 624610"/>
                  <a:gd name="connsiteX1" fmla="*/ 1472564 w 1472564"/>
                  <a:gd name="connsiteY1" fmla="*/ 576707 h 624610"/>
                  <a:gd name="connsiteX2" fmla="*/ 1398019 w 1472564"/>
                  <a:gd name="connsiteY2" fmla="*/ 624610 h 624610"/>
                  <a:gd name="connsiteX3" fmla="*/ 25907 w 1472564"/>
                  <a:gd name="connsiteY3" fmla="*/ 87596 h 624610"/>
                  <a:gd name="connsiteX4" fmla="*/ 0 w 1472564"/>
                  <a:gd name="connsiteY4" fmla="*/ 9380 h 624610"/>
                  <a:gd name="connsiteX0" fmla="*/ 0 w 1472564"/>
                  <a:gd name="connsiteY0" fmla="*/ 9380 h 624610"/>
                  <a:gd name="connsiteX1" fmla="*/ 1472564 w 1472564"/>
                  <a:gd name="connsiteY1" fmla="*/ 576707 h 624610"/>
                  <a:gd name="connsiteX2" fmla="*/ 1398019 w 1472564"/>
                  <a:gd name="connsiteY2" fmla="*/ 624610 h 624610"/>
                  <a:gd name="connsiteX3" fmla="*/ 25907 w 1472564"/>
                  <a:gd name="connsiteY3" fmla="*/ 87596 h 624610"/>
                  <a:gd name="connsiteX4" fmla="*/ 0 w 1472564"/>
                  <a:gd name="connsiteY4" fmla="*/ 9380 h 624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2564" h="624610">
                    <a:moveTo>
                      <a:pt x="0" y="9380"/>
                    </a:moveTo>
                    <a:cubicBezTo>
                      <a:pt x="521429" y="-49357"/>
                      <a:pt x="1031813" y="171099"/>
                      <a:pt x="1472564" y="576707"/>
                    </a:cubicBezTo>
                    <a:lnTo>
                      <a:pt x="1398019" y="624610"/>
                    </a:lnTo>
                    <a:cubicBezTo>
                      <a:pt x="963191" y="208400"/>
                      <a:pt x="474959" y="51809"/>
                      <a:pt x="25907" y="87596"/>
                    </a:cubicBezTo>
                    <a:lnTo>
                      <a:pt x="0" y="9380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399" dirty="0">
                  <a:solidFill>
                    <a:prstClr val="white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endParaRPr>
              </a:p>
            </p:txBody>
          </p:sp>
          <p:sp>
            <p:nvSpPr>
              <p:cNvPr id="26" name="矩形 6"/>
              <p:cNvSpPr/>
              <p:nvPr/>
            </p:nvSpPr>
            <p:spPr>
              <a:xfrm>
                <a:off x="5341991" y="3394812"/>
                <a:ext cx="345611" cy="536465"/>
              </a:xfrm>
              <a:custGeom>
                <a:avLst/>
                <a:gdLst>
                  <a:gd name="connsiteX0" fmla="*/ 0 w 720080"/>
                  <a:gd name="connsiteY0" fmla="*/ 0 h 72008"/>
                  <a:gd name="connsiteX1" fmla="*/ 720080 w 720080"/>
                  <a:gd name="connsiteY1" fmla="*/ 0 h 72008"/>
                  <a:gd name="connsiteX2" fmla="*/ 720080 w 720080"/>
                  <a:gd name="connsiteY2" fmla="*/ 72008 h 72008"/>
                  <a:gd name="connsiteX3" fmla="*/ 0 w 720080"/>
                  <a:gd name="connsiteY3" fmla="*/ 72008 h 72008"/>
                  <a:gd name="connsiteX4" fmla="*/ 0 w 720080"/>
                  <a:gd name="connsiteY4" fmla="*/ 0 h 72008"/>
                  <a:gd name="connsiteX0" fmla="*/ 0 w 720080"/>
                  <a:gd name="connsiteY0" fmla="*/ 827314 h 899322"/>
                  <a:gd name="connsiteX1" fmla="*/ 438503 w 720080"/>
                  <a:gd name="connsiteY1" fmla="*/ 0 h 899322"/>
                  <a:gd name="connsiteX2" fmla="*/ 720080 w 720080"/>
                  <a:gd name="connsiteY2" fmla="*/ 899322 h 899322"/>
                  <a:gd name="connsiteX3" fmla="*/ 0 w 720080"/>
                  <a:gd name="connsiteY3" fmla="*/ 899322 h 899322"/>
                  <a:gd name="connsiteX4" fmla="*/ 0 w 720080"/>
                  <a:gd name="connsiteY4" fmla="*/ 827314 h 899322"/>
                  <a:gd name="connsiteX0" fmla="*/ 124823 w 720080"/>
                  <a:gd name="connsiteY0" fmla="*/ 444137 h 899322"/>
                  <a:gd name="connsiteX1" fmla="*/ 438503 w 720080"/>
                  <a:gd name="connsiteY1" fmla="*/ 0 h 899322"/>
                  <a:gd name="connsiteX2" fmla="*/ 720080 w 720080"/>
                  <a:gd name="connsiteY2" fmla="*/ 899322 h 899322"/>
                  <a:gd name="connsiteX3" fmla="*/ 0 w 720080"/>
                  <a:gd name="connsiteY3" fmla="*/ 899322 h 899322"/>
                  <a:gd name="connsiteX4" fmla="*/ 124823 w 720080"/>
                  <a:gd name="connsiteY4" fmla="*/ 444137 h 899322"/>
                  <a:gd name="connsiteX0" fmla="*/ 0 w 595257"/>
                  <a:gd name="connsiteY0" fmla="*/ 444137 h 899322"/>
                  <a:gd name="connsiteX1" fmla="*/ 313680 w 595257"/>
                  <a:gd name="connsiteY1" fmla="*/ 0 h 899322"/>
                  <a:gd name="connsiteX2" fmla="*/ 595257 w 595257"/>
                  <a:gd name="connsiteY2" fmla="*/ 899322 h 899322"/>
                  <a:gd name="connsiteX3" fmla="*/ 29029 w 595257"/>
                  <a:gd name="connsiteY3" fmla="*/ 530659 h 899322"/>
                  <a:gd name="connsiteX4" fmla="*/ 0 w 595257"/>
                  <a:gd name="connsiteY4" fmla="*/ 444137 h 899322"/>
                  <a:gd name="connsiteX0" fmla="*/ 0 w 363028"/>
                  <a:gd name="connsiteY0" fmla="*/ 444137 h 530659"/>
                  <a:gd name="connsiteX1" fmla="*/ 313680 w 363028"/>
                  <a:gd name="connsiteY1" fmla="*/ 0 h 530659"/>
                  <a:gd name="connsiteX2" fmla="*/ 363028 w 363028"/>
                  <a:gd name="connsiteY2" fmla="*/ 51688 h 530659"/>
                  <a:gd name="connsiteX3" fmla="*/ 29029 w 363028"/>
                  <a:gd name="connsiteY3" fmla="*/ 530659 h 530659"/>
                  <a:gd name="connsiteX4" fmla="*/ 0 w 363028"/>
                  <a:gd name="connsiteY4" fmla="*/ 444137 h 530659"/>
                  <a:gd name="connsiteX0" fmla="*/ 0 w 339805"/>
                  <a:gd name="connsiteY0" fmla="*/ 444137 h 530659"/>
                  <a:gd name="connsiteX1" fmla="*/ 313680 w 339805"/>
                  <a:gd name="connsiteY1" fmla="*/ 0 h 530659"/>
                  <a:gd name="connsiteX2" fmla="*/ 339805 w 339805"/>
                  <a:gd name="connsiteY2" fmla="*/ 60397 h 530659"/>
                  <a:gd name="connsiteX3" fmla="*/ 29029 w 339805"/>
                  <a:gd name="connsiteY3" fmla="*/ 530659 h 530659"/>
                  <a:gd name="connsiteX4" fmla="*/ 0 w 339805"/>
                  <a:gd name="connsiteY4" fmla="*/ 444137 h 530659"/>
                  <a:gd name="connsiteX0" fmla="*/ 0 w 342708"/>
                  <a:gd name="connsiteY0" fmla="*/ 444137 h 530659"/>
                  <a:gd name="connsiteX1" fmla="*/ 313680 w 342708"/>
                  <a:gd name="connsiteY1" fmla="*/ 0 h 530659"/>
                  <a:gd name="connsiteX2" fmla="*/ 342708 w 342708"/>
                  <a:gd name="connsiteY2" fmla="*/ 69106 h 530659"/>
                  <a:gd name="connsiteX3" fmla="*/ 29029 w 342708"/>
                  <a:gd name="connsiteY3" fmla="*/ 530659 h 530659"/>
                  <a:gd name="connsiteX4" fmla="*/ 0 w 342708"/>
                  <a:gd name="connsiteY4" fmla="*/ 444137 h 530659"/>
                  <a:gd name="connsiteX0" fmla="*/ 0 w 345611"/>
                  <a:gd name="connsiteY0" fmla="*/ 455749 h 530659"/>
                  <a:gd name="connsiteX1" fmla="*/ 316583 w 345611"/>
                  <a:gd name="connsiteY1" fmla="*/ 0 h 530659"/>
                  <a:gd name="connsiteX2" fmla="*/ 345611 w 345611"/>
                  <a:gd name="connsiteY2" fmla="*/ 69106 h 530659"/>
                  <a:gd name="connsiteX3" fmla="*/ 31932 w 345611"/>
                  <a:gd name="connsiteY3" fmla="*/ 530659 h 530659"/>
                  <a:gd name="connsiteX4" fmla="*/ 0 w 345611"/>
                  <a:gd name="connsiteY4" fmla="*/ 455749 h 530659"/>
                  <a:gd name="connsiteX0" fmla="*/ 0 w 345611"/>
                  <a:gd name="connsiteY0" fmla="*/ 447041 h 530659"/>
                  <a:gd name="connsiteX1" fmla="*/ 316583 w 345611"/>
                  <a:gd name="connsiteY1" fmla="*/ 0 h 530659"/>
                  <a:gd name="connsiteX2" fmla="*/ 345611 w 345611"/>
                  <a:gd name="connsiteY2" fmla="*/ 69106 h 530659"/>
                  <a:gd name="connsiteX3" fmla="*/ 31932 w 345611"/>
                  <a:gd name="connsiteY3" fmla="*/ 530659 h 530659"/>
                  <a:gd name="connsiteX4" fmla="*/ 0 w 345611"/>
                  <a:gd name="connsiteY4" fmla="*/ 447041 h 530659"/>
                  <a:gd name="connsiteX0" fmla="*/ 0 w 345611"/>
                  <a:gd name="connsiteY0" fmla="*/ 455750 h 539368"/>
                  <a:gd name="connsiteX1" fmla="*/ 316583 w 345611"/>
                  <a:gd name="connsiteY1" fmla="*/ 0 h 539368"/>
                  <a:gd name="connsiteX2" fmla="*/ 345611 w 345611"/>
                  <a:gd name="connsiteY2" fmla="*/ 77815 h 539368"/>
                  <a:gd name="connsiteX3" fmla="*/ 31932 w 345611"/>
                  <a:gd name="connsiteY3" fmla="*/ 539368 h 539368"/>
                  <a:gd name="connsiteX4" fmla="*/ 0 w 345611"/>
                  <a:gd name="connsiteY4" fmla="*/ 455750 h 539368"/>
                  <a:gd name="connsiteX0" fmla="*/ 0 w 345611"/>
                  <a:gd name="connsiteY0" fmla="*/ 447041 h 530659"/>
                  <a:gd name="connsiteX1" fmla="*/ 313681 w 345611"/>
                  <a:gd name="connsiteY1" fmla="*/ 0 h 530659"/>
                  <a:gd name="connsiteX2" fmla="*/ 345611 w 345611"/>
                  <a:gd name="connsiteY2" fmla="*/ 69106 h 530659"/>
                  <a:gd name="connsiteX3" fmla="*/ 31932 w 345611"/>
                  <a:gd name="connsiteY3" fmla="*/ 530659 h 530659"/>
                  <a:gd name="connsiteX4" fmla="*/ 0 w 345611"/>
                  <a:gd name="connsiteY4" fmla="*/ 447041 h 530659"/>
                  <a:gd name="connsiteX0" fmla="*/ 0 w 345611"/>
                  <a:gd name="connsiteY0" fmla="*/ 449944 h 533562"/>
                  <a:gd name="connsiteX1" fmla="*/ 316584 w 345611"/>
                  <a:gd name="connsiteY1" fmla="*/ 0 h 533562"/>
                  <a:gd name="connsiteX2" fmla="*/ 345611 w 345611"/>
                  <a:gd name="connsiteY2" fmla="*/ 72009 h 533562"/>
                  <a:gd name="connsiteX3" fmla="*/ 31932 w 345611"/>
                  <a:gd name="connsiteY3" fmla="*/ 533562 h 533562"/>
                  <a:gd name="connsiteX4" fmla="*/ 0 w 345611"/>
                  <a:gd name="connsiteY4" fmla="*/ 449944 h 533562"/>
                  <a:gd name="connsiteX0" fmla="*/ 0 w 345611"/>
                  <a:gd name="connsiteY0" fmla="*/ 452847 h 536465"/>
                  <a:gd name="connsiteX1" fmla="*/ 316584 w 345611"/>
                  <a:gd name="connsiteY1" fmla="*/ 0 h 536465"/>
                  <a:gd name="connsiteX2" fmla="*/ 345611 w 345611"/>
                  <a:gd name="connsiteY2" fmla="*/ 74912 h 536465"/>
                  <a:gd name="connsiteX3" fmla="*/ 31932 w 345611"/>
                  <a:gd name="connsiteY3" fmla="*/ 536465 h 536465"/>
                  <a:gd name="connsiteX4" fmla="*/ 0 w 345611"/>
                  <a:gd name="connsiteY4" fmla="*/ 452847 h 536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5611" h="536465">
                    <a:moveTo>
                      <a:pt x="0" y="452847"/>
                    </a:moveTo>
                    <a:lnTo>
                      <a:pt x="316584" y="0"/>
                    </a:lnTo>
                    <a:lnTo>
                      <a:pt x="345611" y="74912"/>
                    </a:lnTo>
                    <a:lnTo>
                      <a:pt x="31932" y="536465"/>
                    </a:lnTo>
                    <a:lnTo>
                      <a:pt x="0" y="452847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399" dirty="0">
                  <a:solidFill>
                    <a:prstClr val="white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endParaRPr>
              </a:p>
            </p:txBody>
          </p:sp>
          <p:sp>
            <p:nvSpPr>
              <p:cNvPr id="27" name="矩形 5"/>
              <p:cNvSpPr/>
              <p:nvPr/>
            </p:nvSpPr>
            <p:spPr>
              <a:xfrm>
                <a:off x="3907588" y="3089593"/>
                <a:ext cx="1758804" cy="798481"/>
              </a:xfrm>
              <a:custGeom>
                <a:avLst/>
                <a:gdLst>
                  <a:gd name="connsiteX0" fmla="*/ 0 w 1134691"/>
                  <a:gd name="connsiteY0" fmla="*/ 0 h 504056"/>
                  <a:gd name="connsiteX1" fmla="*/ 1134691 w 1134691"/>
                  <a:gd name="connsiteY1" fmla="*/ 0 h 504056"/>
                  <a:gd name="connsiteX2" fmla="*/ 1134691 w 1134691"/>
                  <a:gd name="connsiteY2" fmla="*/ 504056 h 504056"/>
                  <a:gd name="connsiteX3" fmla="*/ 0 w 1134691"/>
                  <a:gd name="connsiteY3" fmla="*/ 504056 h 504056"/>
                  <a:gd name="connsiteX4" fmla="*/ 0 w 1134691"/>
                  <a:gd name="connsiteY4" fmla="*/ 0 h 504056"/>
                  <a:gd name="connsiteX0" fmla="*/ 386080 w 1134691"/>
                  <a:gd name="connsiteY0" fmla="*/ 0 h 913359"/>
                  <a:gd name="connsiteX1" fmla="*/ 1134691 w 1134691"/>
                  <a:gd name="connsiteY1" fmla="*/ 409303 h 913359"/>
                  <a:gd name="connsiteX2" fmla="*/ 1134691 w 1134691"/>
                  <a:gd name="connsiteY2" fmla="*/ 913359 h 913359"/>
                  <a:gd name="connsiteX3" fmla="*/ 0 w 1134691"/>
                  <a:gd name="connsiteY3" fmla="*/ 913359 h 913359"/>
                  <a:gd name="connsiteX4" fmla="*/ 386080 w 1134691"/>
                  <a:gd name="connsiteY4" fmla="*/ 0 h 913359"/>
                  <a:gd name="connsiteX0" fmla="*/ 592182 w 1340793"/>
                  <a:gd name="connsiteY0" fmla="*/ 0 h 913359"/>
                  <a:gd name="connsiteX1" fmla="*/ 1340793 w 1340793"/>
                  <a:gd name="connsiteY1" fmla="*/ 409303 h 913359"/>
                  <a:gd name="connsiteX2" fmla="*/ 1340793 w 1340793"/>
                  <a:gd name="connsiteY2" fmla="*/ 913359 h 913359"/>
                  <a:gd name="connsiteX3" fmla="*/ 0 w 1340793"/>
                  <a:gd name="connsiteY3" fmla="*/ 416970 h 913359"/>
                  <a:gd name="connsiteX4" fmla="*/ 592182 w 1340793"/>
                  <a:gd name="connsiteY4" fmla="*/ 0 h 913359"/>
                  <a:gd name="connsiteX0" fmla="*/ 592182 w 1758804"/>
                  <a:gd name="connsiteY0" fmla="*/ 0 h 913359"/>
                  <a:gd name="connsiteX1" fmla="*/ 1758804 w 1758804"/>
                  <a:gd name="connsiteY1" fmla="*/ 307703 h 913359"/>
                  <a:gd name="connsiteX2" fmla="*/ 1340793 w 1758804"/>
                  <a:gd name="connsiteY2" fmla="*/ 913359 h 913359"/>
                  <a:gd name="connsiteX3" fmla="*/ 0 w 1758804"/>
                  <a:gd name="connsiteY3" fmla="*/ 416970 h 913359"/>
                  <a:gd name="connsiteX4" fmla="*/ 592182 w 1758804"/>
                  <a:gd name="connsiteY4" fmla="*/ 0 h 913359"/>
                  <a:gd name="connsiteX0" fmla="*/ 592182 w 1758804"/>
                  <a:gd name="connsiteY0" fmla="*/ 0 h 774022"/>
                  <a:gd name="connsiteX1" fmla="*/ 1758804 w 1758804"/>
                  <a:gd name="connsiteY1" fmla="*/ 307703 h 774022"/>
                  <a:gd name="connsiteX2" fmla="*/ 1439490 w 1758804"/>
                  <a:gd name="connsiteY2" fmla="*/ 774022 h 774022"/>
                  <a:gd name="connsiteX3" fmla="*/ 0 w 1758804"/>
                  <a:gd name="connsiteY3" fmla="*/ 416970 h 774022"/>
                  <a:gd name="connsiteX4" fmla="*/ 592182 w 1758804"/>
                  <a:gd name="connsiteY4" fmla="*/ 0 h 774022"/>
                  <a:gd name="connsiteX0" fmla="*/ 592182 w 1758804"/>
                  <a:gd name="connsiteY0" fmla="*/ 0 h 669519"/>
                  <a:gd name="connsiteX1" fmla="*/ 1758804 w 1758804"/>
                  <a:gd name="connsiteY1" fmla="*/ 307703 h 669519"/>
                  <a:gd name="connsiteX2" fmla="*/ 1404656 w 1758804"/>
                  <a:gd name="connsiteY2" fmla="*/ 669519 h 669519"/>
                  <a:gd name="connsiteX3" fmla="*/ 0 w 1758804"/>
                  <a:gd name="connsiteY3" fmla="*/ 416970 h 669519"/>
                  <a:gd name="connsiteX4" fmla="*/ 592182 w 1758804"/>
                  <a:gd name="connsiteY4" fmla="*/ 0 h 669519"/>
                  <a:gd name="connsiteX0" fmla="*/ 592182 w 1758804"/>
                  <a:gd name="connsiteY0" fmla="*/ 0 h 756605"/>
                  <a:gd name="connsiteX1" fmla="*/ 1758804 w 1758804"/>
                  <a:gd name="connsiteY1" fmla="*/ 307703 h 756605"/>
                  <a:gd name="connsiteX2" fmla="*/ 1439490 w 1758804"/>
                  <a:gd name="connsiteY2" fmla="*/ 756605 h 756605"/>
                  <a:gd name="connsiteX3" fmla="*/ 0 w 1758804"/>
                  <a:gd name="connsiteY3" fmla="*/ 416970 h 756605"/>
                  <a:gd name="connsiteX4" fmla="*/ 592182 w 1758804"/>
                  <a:gd name="connsiteY4" fmla="*/ 0 h 756605"/>
                  <a:gd name="connsiteX0" fmla="*/ 592182 w 1758804"/>
                  <a:gd name="connsiteY0" fmla="*/ 0 h 756605"/>
                  <a:gd name="connsiteX1" fmla="*/ 1758804 w 1758804"/>
                  <a:gd name="connsiteY1" fmla="*/ 307703 h 756605"/>
                  <a:gd name="connsiteX2" fmla="*/ 1439490 w 1758804"/>
                  <a:gd name="connsiteY2" fmla="*/ 756605 h 756605"/>
                  <a:gd name="connsiteX3" fmla="*/ 0 w 1758804"/>
                  <a:gd name="connsiteY3" fmla="*/ 416970 h 756605"/>
                  <a:gd name="connsiteX4" fmla="*/ 592182 w 1758804"/>
                  <a:gd name="connsiteY4" fmla="*/ 0 h 756605"/>
                  <a:gd name="connsiteX0" fmla="*/ 592182 w 1758804"/>
                  <a:gd name="connsiteY0" fmla="*/ 0 h 756605"/>
                  <a:gd name="connsiteX1" fmla="*/ 1758804 w 1758804"/>
                  <a:gd name="connsiteY1" fmla="*/ 307703 h 756605"/>
                  <a:gd name="connsiteX2" fmla="*/ 1439490 w 1758804"/>
                  <a:gd name="connsiteY2" fmla="*/ 756605 h 756605"/>
                  <a:gd name="connsiteX3" fmla="*/ 0 w 1758804"/>
                  <a:gd name="connsiteY3" fmla="*/ 416970 h 756605"/>
                  <a:gd name="connsiteX4" fmla="*/ 592182 w 1758804"/>
                  <a:gd name="connsiteY4" fmla="*/ 0 h 756605"/>
                  <a:gd name="connsiteX0" fmla="*/ 592182 w 1758804"/>
                  <a:gd name="connsiteY0" fmla="*/ 0 h 796073"/>
                  <a:gd name="connsiteX1" fmla="*/ 1758804 w 1758804"/>
                  <a:gd name="connsiteY1" fmla="*/ 307703 h 796073"/>
                  <a:gd name="connsiteX2" fmla="*/ 1439490 w 1758804"/>
                  <a:gd name="connsiteY2" fmla="*/ 756605 h 796073"/>
                  <a:gd name="connsiteX3" fmla="*/ 0 w 1758804"/>
                  <a:gd name="connsiteY3" fmla="*/ 416970 h 796073"/>
                  <a:gd name="connsiteX4" fmla="*/ 592182 w 1758804"/>
                  <a:gd name="connsiteY4" fmla="*/ 0 h 796073"/>
                  <a:gd name="connsiteX0" fmla="*/ 592182 w 1758804"/>
                  <a:gd name="connsiteY0" fmla="*/ 0 h 796073"/>
                  <a:gd name="connsiteX1" fmla="*/ 1758804 w 1758804"/>
                  <a:gd name="connsiteY1" fmla="*/ 307703 h 796073"/>
                  <a:gd name="connsiteX2" fmla="*/ 1439490 w 1758804"/>
                  <a:gd name="connsiteY2" fmla="*/ 756605 h 796073"/>
                  <a:gd name="connsiteX3" fmla="*/ 0 w 1758804"/>
                  <a:gd name="connsiteY3" fmla="*/ 416970 h 796073"/>
                  <a:gd name="connsiteX4" fmla="*/ 592182 w 1758804"/>
                  <a:gd name="connsiteY4" fmla="*/ 0 h 796073"/>
                  <a:gd name="connsiteX0" fmla="*/ 592182 w 1758804"/>
                  <a:gd name="connsiteY0" fmla="*/ 0 h 796073"/>
                  <a:gd name="connsiteX1" fmla="*/ 1758804 w 1758804"/>
                  <a:gd name="connsiteY1" fmla="*/ 307703 h 796073"/>
                  <a:gd name="connsiteX2" fmla="*/ 1439490 w 1758804"/>
                  <a:gd name="connsiteY2" fmla="*/ 756605 h 796073"/>
                  <a:gd name="connsiteX3" fmla="*/ 0 w 1758804"/>
                  <a:gd name="connsiteY3" fmla="*/ 416970 h 796073"/>
                  <a:gd name="connsiteX4" fmla="*/ 592182 w 1758804"/>
                  <a:gd name="connsiteY4" fmla="*/ 0 h 796073"/>
                  <a:gd name="connsiteX0" fmla="*/ 592182 w 1758804"/>
                  <a:gd name="connsiteY0" fmla="*/ 0 h 796073"/>
                  <a:gd name="connsiteX1" fmla="*/ 1758804 w 1758804"/>
                  <a:gd name="connsiteY1" fmla="*/ 307703 h 796073"/>
                  <a:gd name="connsiteX2" fmla="*/ 1439490 w 1758804"/>
                  <a:gd name="connsiteY2" fmla="*/ 756605 h 796073"/>
                  <a:gd name="connsiteX3" fmla="*/ 0 w 1758804"/>
                  <a:gd name="connsiteY3" fmla="*/ 416970 h 796073"/>
                  <a:gd name="connsiteX4" fmla="*/ 592182 w 1758804"/>
                  <a:gd name="connsiteY4" fmla="*/ 0 h 796073"/>
                  <a:gd name="connsiteX0" fmla="*/ 592182 w 1758804"/>
                  <a:gd name="connsiteY0" fmla="*/ 0 h 796073"/>
                  <a:gd name="connsiteX1" fmla="*/ 1758804 w 1758804"/>
                  <a:gd name="connsiteY1" fmla="*/ 307703 h 796073"/>
                  <a:gd name="connsiteX2" fmla="*/ 1439490 w 1758804"/>
                  <a:gd name="connsiteY2" fmla="*/ 756605 h 796073"/>
                  <a:gd name="connsiteX3" fmla="*/ 0 w 1758804"/>
                  <a:gd name="connsiteY3" fmla="*/ 416970 h 796073"/>
                  <a:gd name="connsiteX4" fmla="*/ 592182 w 1758804"/>
                  <a:gd name="connsiteY4" fmla="*/ 0 h 796073"/>
                  <a:gd name="connsiteX0" fmla="*/ 592182 w 1758804"/>
                  <a:gd name="connsiteY0" fmla="*/ 0 h 790690"/>
                  <a:gd name="connsiteX1" fmla="*/ 1758804 w 1758804"/>
                  <a:gd name="connsiteY1" fmla="*/ 307703 h 790690"/>
                  <a:gd name="connsiteX2" fmla="*/ 1439490 w 1758804"/>
                  <a:gd name="connsiteY2" fmla="*/ 756605 h 790690"/>
                  <a:gd name="connsiteX3" fmla="*/ 0 w 1758804"/>
                  <a:gd name="connsiteY3" fmla="*/ 416970 h 790690"/>
                  <a:gd name="connsiteX4" fmla="*/ 592182 w 1758804"/>
                  <a:gd name="connsiteY4" fmla="*/ 0 h 790690"/>
                  <a:gd name="connsiteX0" fmla="*/ 592182 w 1758804"/>
                  <a:gd name="connsiteY0" fmla="*/ 0 h 798481"/>
                  <a:gd name="connsiteX1" fmla="*/ 1758804 w 1758804"/>
                  <a:gd name="connsiteY1" fmla="*/ 307703 h 798481"/>
                  <a:gd name="connsiteX2" fmla="*/ 1433562 w 1758804"/>
                  <a:gd name="connsiteY2" fmla="*/ 765496 h 798481"/>
                  <a:gd name="connsiteX3" fmla="*/ 0 w 1758804"/>
                  <a:gd name="connsiteY3" fmla="*/ 416970 h 798481"/>
                  <a:gd name="connsiteX4" fmla="*/ 592182 w 1758804"/>
                  <a:gd name="connsiteY4" fmla="*/ 0 h 798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58804" h="798481">
                    <a:moveTo>
                      <a:pt x="592182" y="0"/>
                    </a:moveTo>
                    <a:cubicBezTo>
                      <a:pt x="853331" y="212876"/>
                      <a:pt x="1216079" y="379307"/>
                      <a:pt x="1758804" y="307703"/>
                    </a:cubicBezTo>
                    <a:lnTo>
                      <a:pt x="1433562" y="765496"/>
                    </a:lnTo>
                    <a:cubicBezTo>
                      <a:pt x="799881" y="868378"/>
                      <a:pt x="408135" y="724674"/>
                      <a:pt x="0" y="416970"/>
                    </a:cubicBezTo>
                    <a:lnTo>
                      <a:pt x="592182" y="0"/>
                    </a:lnTo>
                    <a:close/>
                  </a:path>
                </a:pathLst>
              </a:custGeom>
              <a:solidFill>
                <a:srgbClr val="18478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399" dirty="0">
                  <a:solidFill>
                    <a:prstClr val="white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4723808" y="2850491"/>
              <a:ext cx="275159" cy="374997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rgbClr val="18478F"/>
                </a:gs>
              </a:gsLst>
              <a:lin ang="7800000" scaled="0"/>
            </a:gradFill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2399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4</a:t>
              </a:r>
              <a:endParaRPr lang="zh-CN" altLang="en-US" sz="2399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28" name="组合 314"/>
          <p:cNvGrpSpPr/>
          <p:nvPr/>
        </p:nvGrpSpPr>
        <p:grpSpPr>
          <a:xfrm>
            <a:off x="4344878" y="3901428"/>
            <a:ext cx="2217897" cy="1164706"/>
            <a:chOff x="3885010" y="3089595"/>
            <a:chExt cx="1802592" cy="946320"/>
          </a:xfrm>
          <a:solidFill>
            <a:schemeClr val="accent4"/>
          </a:solidFill>
        </p:grpSpPr>
        <p:grpSp>
          <p:nvGrpSpPr>
            <p:cNvPr id="29" name="组合 315"/>
            <p:cNvGrpSpPr/>
            <p:nvPr/>
          </p:nvGrpSpPr>
          <p:grpSpPr>
            <a:xfrm>
              <a:off x="3885010" y="3089595"/>
              <a:ext cx="1802592" cy="946320"/>
              <a:chOff x="3885010" y="3089595"/>
              <a:chExt cx="1802592" cy="946320"/>
            </a:xfrm>
            <a:grpFill/>
          </p:grpSpPr>
          <p:grpSp>
            <p:nvGrpSpPr>
              <p:cNvPr id="31" name="组合 317"/>
              <p:cNvGrpSpPr/>
              <p:nvPr/>
            </p:nvGrpSpPr>
            <p:grpSpPr>
              <a:xfrm>
                <a:off x="3885010" y="3089595"/>
                <a:ext cx="1802592" cy="946320"/>
                <a:chOff x="3885010" y="3089595"/>
                <a:chExt cx="1802592" cy="946320"/>
              </a:xfrm>
              <a:grpFill/>
              <a:effectLst>
                <a:outerShdw blurRad="292100" dist="419100" dir="654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3" name="矩形 2"/>
                <p:cNvSpPr/>
                <p:nvPr/>
              </p:nvSpPr>
              <p:spPr>
                <a:xfrm rot="2092662" flipV="1">
                  <a:off x="3885010" y="3411305"/>
                  <a:ext cx="1472564" cy="624610"/>
                </a:xfrm>
                <a:custGeom>
                  <a:avLst/>
                  <a:gdLst>
                    <a:gd name="connsiteX0" fmla="*/ 0 w 576064"/>
                    <a:gd name="connsiteY0" fmla="*/ 0 h 124398"/>
                    <a:gd name="connsiteX1" fmla="*/ 576064 w 576064"/>
                    <a:gd name="connsiteY1" fmla="*/ 0 h 124398"/>
                    <a:gd name="connsiteX2" fmla="*/ 576064 w 576064"/>
                    <a:gd name="connsiteY2" fmla="*/ 124398 h 124398"/>
                    <a:gd name="connsiteX3" fmla="*/ 0 w 576064"/>
                    <a:gd name="connsiteY3" fmla="*/ 124398 h 124398"/>
                    <a:gd name="connsiteX4" fmla="*/ 0 w 576064"/>
                    <a:gd name="connsiteY4" fmla="*/ 0 h 124398"/>
                    <a:gd name="connsiteX0" fmla="*/ 0 w 726083"/>
                    <a:gd name="connsiteY0" fmla="*/ 0 h 488730"/>
                    <a:gd name="connsiteX1" fmla="*/ 726083 w 726083"/>
                    <a:gd name="connsiteY1" fmla="*/ 364332 h 488730"/>
                    <a:gd name="connsiteX2" fmla="*/ 726083 w 726083"/>
                    <a:gd name="connsiteY2" fmla="*/ 488730 h 488730"/>
                    <a:gd name="connsiteX3" fmla="*/ 150019 w 726083"/>
                    <a:gd name="connsiteY3" fmla="*/ 488730 h 488730"/>
                    <a:gd name="connsiteX4" fmla="*/ 0 w 726083"/>
                    <a:gd name="connsiteY4" fmla="*/ 0 h 488730"/>
                    <a:gd name="connsiteX0" fmla="*/ 0 w 726083"/>
                    <a:gd name="connsiteY0" fmla="*/ 0 h 488730"/>
                    <a:gd name="connsiteX1" fmla="*/ 726083 w 726083"/>
                    <a:gd name="connsiteY1" fmla="*/ 364332 h 488730"/>
                    <a:gd name="connsiteX2" fmla="*/ 726083 w 726083"/>
                    <a:gd name="connsiteY2" fmla="*/ 488730 h 488730"/>
                    <a:gd name="connsiteX3" fmla="*/ 4763 w 726083"/>
                    <a:gd name="connsiteY3" fmla="*/ 110111 h 488730"/>
                    <a:gd name="connsiteX4" fmla="*/ 0 w 726083"/>
                    <a:gd name="connsiteY4" fmla="*/ 0 h 488730"/>
                    <a:gd name="connsiteX0" fmla="*/ 0 w 1478558"/>
                    <a:gd name="connsiteY0" fmla="*/ 0 h 488730"/>
                    <a:gd name="connsiteX1" fmla="*/ 1478558 w 1478558"/>
                    <a:gd name="connsiteY1" fmla="*/ 481014 h 488730"/>
                    <a:gd name="connsiteX2" fmla="*/ 726083 w 1478558"/>
                    <a:gd name="connsiteY2" fmla="*/ 488730 h 488730"/>
                    <a:gd name="connsiteX3" fmla="*/ 4763 w 1478558"/>
                    <a:gd name="connsiteY3" fmla="*/ 110111 h 488730"/>
                    <a:gd name="connsiteX4" fmla="*/ 0 w 1478558"/>
                    <a:gd name="connsiteY4" fmla="*/ 0 h 488730"/>
                    <a:gd name="connsiteX0" fmla="*/ 0 w 1483321"/>
                    <a:gd name="connsiteY0" fmla="*/ 0 h 562549"/>
                    <a:gd name="connsiteX1" fmla="*/ 1478558 w 1483321"/>
                    <a:gd name="connsiteY1" fmla="*/ 481014 h 562549"/>
                    <a:gd name="connsiteX2" fmla="*/ 1483321 w 1483321"/>
                    <a:gd name="connsiteY2" fmla="*/ 562549 h 562549"/>
                    <a:gd name="connsiteX3" fmla="*/ 4763 w 1483321"/>
                    <a:gd name="connsiteY3" fmla="*/ 110111 h 562549"/>
                    <a:gd name="connsiteX4" fmla="*/ 0 w 1483321"/>
                    <a:gd name="connsiteY4" fmla="*/ 0 h 562549"/>
                    <a:gd name="connsiteX0" fmla="*/ 0 w 1483321"/>
                    <a:gd name="connsiteY0" fmla="*/ 0 h 562549"/>
                    <a:gd name="connsiteX1" fmla="*/ 1478558 w 1483321"/>
                    <a:gd name="connsiteY1" fmla="*/ 481014 h 562549"/>
                    <a:gd name="connsiteX2" fmla="*/ 1483321 w 1483321"/>
                    <a:gd name="connsiteY2" fmla="*/ 562549 h 562549"/>
                    <a:gd name="connsiteX3" fmla="*/ 4763 w 1483321"/>
                    <a:gd name="connsiteY3" fmla="*/ 110111 h 562549"/>
                    <a:gd name="connsiteX4" fmla="*/ 0 w 1483321"/>
                    <a:gd name="connsiteY4" fmla="*/ 0 h 562549"/>
                    <a:gd name="connsiteX0" fmla="*/ 0 w 1483321"/>
                    <a:gd name="connsiteY0" fmla="*/ 0 h 562549"/>
                    <a:gd name="connsiteX1" fmla="*/ 1478558 w 1483321"/>
                    <a:gd name="connsiteY1" fmla="*/ 481014 h 562549"/>
                    <a:gd name="connsiteX2" fmla="*/ 1483321 w 1483321"/>
                    <a:gd name="connsiteY2" fmla="*/ 562549 h 562549"/>
                    <a:gd name="connsiteX3" fmla="*/ 4763 w 1483321"/>
                    <a:gd name="connsiteY3" fmla="*/ 110111 h 562549"/>
                    <a:gd name="connsiteX4" fmla="*/ 0 w 1483321"/>
                    <a:gd name="connsiteY4" fmla="*/ 0 h 562549"/>
                    <a:gd name="connsiteX0" fmla="*/ 0 w 1483321"/>
                    <a:gd name="connsiteY0" fmla="*/ 0 h 562549"/>
                    <a:gd name="connsiteX1" fmla="*/ 1478558 w 1483321"/>
                    <a:gd name="connsiteY1" fmla="*/ 481014 h 562549"/>
                    <a:gd name="connsiteX2" fmla="*/ 1483321 w 1483321"/>
                    <a:gd name="connsiteY2" fmla="*/ 562549 h 562549"/>
                    <a:gd name="connsiteX3" fmla="*/ 4763 w 1483321"/>
                    <a:gd name="connsiteY3" fmla="*/ 110111 h 562549"/>
                    <a:gd name="connsiteX4" fmla="*/ 0 w 1483321"/>
                    <a:gd name="connsiteY4" fmla="*/ 0 h 562549"/>
                    <a:gd name="connsiteX0" fmla="*/ 0 w 1483321"/>
                    <a:gd name="connsiteY0" fmla="*/ 6683 h 569232"/>
                    <a:gd name="connsiteX1" fmla="*/ 1478558 w 1483321"/>
                    <a:gd name="connsiteY1" fmla="*/ 487697 h 569232"/>
                    <a:gd name="connsiteX2" fmla="*/ 1483321 w 1483321"/>
                    <a:gd name="connsiteY2" fmla="*/ 569232 h 569232"/>
                    <a:gd name="connsiteX3" fmla="*/ 4763 w 1483321"/>
                    <a:gd name="connsiteY3" fmla="*/ 116794 h 569232"/>
                    <a:gd name="connsiteX4" fmla="*/ 0 w 1483321"/>
                    <a:gd name="connsiteY4" fmla="*/ 6683 h 569232"/>
                    <a:gd name="connsiteX0" fmla="*/ 0 w 1478558"/>
                    <a:gd name="connsiteY0" fmla="*/ 6683 h 559707"/>
                    <a:gd name="connsiteX1" fmla="*/ 1478558 w 1478558"/>
                    <a:gd name="connsiteY1" fmla="*/ 487697 h 559707"/>
                    <a:gd name="connsiteX2" fmla="*/ 1440459 w 1478558"/>
                    <a:gd name="connsiteY2" fmla="*/ 559707 h 559707"/>
                    <a:gd name="connsiteX3" fmla="*/ 4763 w 1478558"/>
                    <a:gd name="connsiteY3" fmla="*/ 116794 h 559707"/>
                    <a:gd name="connsiteX4" fmla="*/ 0 w 1478558"/>
                    <a:gd name="connsiteY4" fmla="*/ 6683 h 559707"/>
                    <a:gd name="connsiteX0" fmla="*/ 0 w 1478558"/>
                    <a:gd name="connsiteY0" fmla="*/ 6683 h 559707"/>
                    <a:gd name="connsiteX1" fmla="*/ 1478558 w 1478558"/>
                    <a:gd name="connsiteY1" fmla="*/ 487697 h 559707"/>
                    <a:gd name="connsiteX2" fmla="*/ 1440459 w 1478558"/>
                    <a:gd name="connsiteY2" fmla="*/ 559707 h 559707"/>
                    <a:gd name="connsiteX3" fmla="*/ 4763 w 1478558"/>
                    <a:gd name="connsiteY3" fmla="*/ 116794 h 559707"/>
                    <a:gd name="connsiteX4" fmla="*/ 0 w 1478558"/>
                    <a:gd name="connsiteY4" fmla="*/ 6683 h 559707"/>
                    <a:gd name="connsiteX0" fmla="*/ 0 w 1478558"/>
                    <a:gd name="connsiteY0" fmla="*/ 6683 h 559707"/>
                    <a:gd name="connsiteX1" fmla="*/ 1478558 w 1478558"/>
                    <a:gd name="connsiteY1" fmla="*/ 487697 h 559707"/>
                    <a:gd name="connsiteX2" fmla="*/ 1440459 w 1478558"/>
                    <a:gd name="connsiteY2" fmla="*/ 559707 h 559707"/>
                    <a:gd name="connsiteX3" fmla="*/ 4763 w 1478558"/>
                    <a:gd name="connsiteY3" fmla="*/ 116794 h 559707"/>
                    <a:gd name="connsiteX4" fmla="*/ 0 w 1478558"/>
                    <a:gd name="connsiteY4" fmla="*/ 6683 h 559707"/>
                    <a:gd name="connsiteX0" fmla="*/ 0 w 1478558"/>
                    <a:gd name="connsiteY0" fmla="*/ 6683 h 559707"/>
                    <a:gd name="connsiteX1" fmla="*/ 1478558 w 1478558"/>
                    <a:gd name="connsiteY1" fmla="*/ 487697 h 559707"/>
                    <a:gd name="connsiteX2" fmla="*/ 1440459 w 1478558"/>
                    <a:gd name="connsiteY2" fmla="*/ 559707 h 559707"/>
                    <a:gd name="connsiteX3" fmla="*/ 4763 w 1478558"/>
                    <a:gd name="connsiteY3" fmla="*/ 116794 h 559707"/>
                    <a:gd name="connsiteX4" fmla="*/ 0 w 1478558"/>
                    <a:gd name="connsiteY4" fmla="*/ 6683 h 559707"/>
                    <a:gd name="connsiteX0" fmla="*/ 0 w 1478558"/>
                    <a:gd name="connsiteY0" fmla="*/ 6683 h 559707"/>
                    <a:gd name="connsiteX1" fmla="*/ 1478558 w 1478558"/>
                    <a:gd name="connsiteY1" fmla="*/ 487697 h 559707"/>
                    <a:gd name="connsiteX2" fmla="*/ 1440459 w 1478558"/>
                    <a:gd name="connsiteY2" fmla="*/ 559707 h 559707"/>
                    <a:gd name="connsiteX3" fmla="*/ 4763 w 1478558"/>
                    <a:gd name="connsiteY3" fmla="*/ 116794 h 559707"/>
                    <a:gd name="connsiteX4" fmla="*/ 0 w 1478558"/>
                    <a:gd name="connsiteY4" fmla="*/ 6683 h 559707"/>
                    <a:gd name="connsiteX0" fmla="*/ 0 w 1478558"/>
                    <a:gd name="connsiteY0" fmla="*/ 6683 h 559707"/>
                    <a:gd name="connsiteX1" fmla="*/ 1478558 w 1478558"/>
                    <a:gd name="connsiteY1" fmla="*/ 487697 h 559707"/>
                    <a:gd name="connsiteX2" fmla="*/ 1440459 w 1478558"/>
                    <a:gd name="connsiteY2" fmla="*/ 559707 h 559707"/>
                    <a:gd name="connsiteX3" fmla="*/ 4763 w 1478558"/>
                    <a:gd name="connsiteY3" fmla="*/ 116794 h 559707"/>
                    <a:gd name="connsiteX4" fmla="*/ 0 w 1478558"/>
                    <a:gd name="connsiteY4" fmla="*/ 6683 h 559707"/>
                    <a:gd name="connsiteX0" fmla="*/ 0 w 1478558"/>
                    <a:gd name="connsiteY0" fmla="*/ 6683 h 573994"/>
                    <a:gd name="connsiteX1" fmla="*/ 1478558 w 1478558"/>
                    <a:gd name="connsiteY1" fmla="*/ 487697 h 573994"/>
                    <a:gd name="connsiteX2" fmla="*/ 1445221 w 1478558"/>
                    <a:gd name="connsiteY2" fmla="*/ 573994 h 573994"/>
                    <a:gd name="connsiteX3" fmla="*/ 4763 w 1478558"/>
                    <a:gd name="connsiteY3" fmla="*/ 116794 h 573994"/>
                    <a:gd name="connsiteX4" fmla="*/ 0 w 1478558"/>
                    <a:gd name="connsiteY4" fmla="*/ 6683 h 573994"/>
                    <a:gd name="connsiteX0" fmla="*/ 0 w 1478558"/>
                    <a:gd name="connsiteY0" fmla="*/ 6683 h 573994"/>
                    <a:gd name="connsiteX1" fmla="*/ 1478558 w 1478558"/>
                    <a:gd name="connsiteY1" fmla="*/ 487697 h 573994"/>
                    <a:gd name="connsiteX2" fmla="*/ 1445221 w 1478558"/>
                    <a:gd name="connsiteY2" fmla="*/ 573994 h 573994"/>
                    <a:gd name="connsiteX3" fmla="*/ 4763 w 1478558"/>
                    <a:gd name="connsiteY3" fmla="*/ 116794 h 573994"/>
                    <a:gd name="connsiteX4" fmla="*/ 0 w 1478558"/>
                    <a:gd name="connsiteY4" fmla="*/ 6683 h 573994"/>
                    <a:gd name="connsiteX0" fmla="*/ 0 w 1478558"/>
                    <a:gd name="connsiteY0" fmla="*/ 7185 h 574496"/>
                    <a:gd name="connsiteX1" fmla="*/ 1478558 w 1478558"/>
                    <a:gd name="connsiteY1" fmla="*/ 488199 h 574496"/>
                    <a:gd name="connsiteX2" fmla="*/ 1445221 w 1478558"/>
                    <a:gd name="connsiteY2" fmla="*/ 574496 h 574496"/>
                    <a:gd name="connsiteX3" fmla="*/ 4763 w 1478558"/>
                    <a:gd name="connsiteY3" fmla="*/ 117296 h 574496"/>
                    <a:gd name="connsiteX4" fmla="*/ 0 w 1478558"/>
                    <a:gd name="connsiteY4" fmla="*/ 7185 h 574496"/>
                    <a:gd name="connsiteX0" fmla="*/ 0 w 1478558"/>
                    <a:gd name="connsiteY0" fmla="*/ 7185 h 576878"/>
                    <a:gd name="connsiteX1" fmla="*/ 1478558 w 1478558"/>
                    <a:gd name="connsiteY1" fmla="*/ 488199 h 576878"/>
                    <a:gd name="connsiteX2" fmla="*/ 1464271 w 1478558"/>
                    <a:gd name="connsiteY2" fmla="*/ 576878 h 576878"/>
                    <a:gd name="connsiteX3" fmla="*/ 4763 w 1478558"/>
                    <a:gd name="connsiteY3" fmla="*/ 117296 h 576878"/>
                    <a:gd name="connsiteX4" fmla="*/ 0 w 1478558"/>
                    <a:gd name="connsiteY4" fmla="*/ 7185 h 576878"/>
                    <a:gd name="connsiteX0" fmla="*/ 0 w 1478558"/>
                    <a:gd name="connsiteY0" fmla="*/ 7376 h 577069"/>
                    <a:gd name="connsiteX1" fmla="*/ 1478558 w 1478558"/>
                    <a:gd name="connsiteY1" fmla="*/ 483627 h 577069"/>
                    <a:gd name="connsiteX2" fmla="*/ 1464271 w 1478558"/>
                    <a:gd name="connsiteY2" fmla="*/ 577069 h 577069"/>
                    <a:gd name="connsiteX3" fmla="*/ 4763 w 1478558"/>
                    <a:gd name="connsiteY3" fmla="*/ 117487 h 577069"/>
                    <a:gd name="connsiteX4" fmla="*/ 0 w 1478558"/>
                    <a:gd name="connsiteY4" fmla="*/ 7376 h 577069"/>
                    <a:gd name="connsiteX0" fmla="*/ 0 w 1478558"/>
                    <a:gd name="connsiteY0" fmla="*/ 6934 h 576627"/>
                    <a:gd name="connsiteX1" fmla="*/ 1478558 w 1478558"/>
                    <a:gd name="connsiteY1" fmla="*/ 483185 h 576627"/>
                    <a:gd name="connsiteX2" fmla="*/ 1464271 w 1478558"/>
                    <a:gd name="connsiteY2" fmla="*/ 576627 h 576627"/>
                    <a:gd name="connsiteX3" fmla="*/ 4763 w 1478558"/>
                    <a:gd name="connsiteY3" fmla="*/ 117045 h 576627"/>
                    <a:gd name="connsiteX4" fmla="*/ 0 w 1478558"/>
                    <a:gd name="connsiteY4" fmla="*/ 6934 h 576627"/>
                    <a:gd name="connsiteX0" fmla="*/ 0 w 1478558"/>
                    <a:gd name="connsiteY0" fmla="*/ 6934 h 576627"/>
                    <a:gd name="connsiteX1" fmla="*/ 1478558 w 1478558"/>
                    <a:gd name="connsiteY1" fmla="*/ 483185 h 576627"/>
                    <a:gd name="connsiteX2" fmla="*/ 1464271 w 1478558"/>
                    <a:gd name="connsiteY2" fmla="*/ 576627 h 576627"/>
                    <a:gd name="connsiteX3" fmla="*/ 23813 w 1478558"/>
                    <a:gd name="connsiteY3" fmla="*/ 112283 h 576627"/>
                    <a:gd name="connsiteX4" fmla="*/ 0 w 1478558"/>
                    <a:gd name="connsiteY4" fmla="*/ 6934 h 576627"/>
                    <a:gd name="connsiteX0" fmla="*/ 0 w 1473795"/>
                    <a:gd name="connsiteY0" fmla="*/ 6934 h 576627"/>
                    <a:gd name="connsiteX1" fmla="*/ 1473795 w 1473795"/>
                    <a:gd name="connsiteY1" fmla="*/ 483185 h 576627"/>
                    <a:gd name="connsiteX2" fmla="*/ 1459508 w 1473795"/>
                    <a:gd name="connsiteY2" fmla="*/ 576627 h 576627"/>
                    <a:gd name="connsiteX3" fmla="*/ 19050 w 1473795"/>
                    <a:gd name="connsiteY3" fmla="*/ 112283 h 576627"/>
                    <a:gd name="connsiteX4" fmla="*/ 0 w 1473795"/>
                    <a:gd name="connsiteY4" fmla="*/ 6934 h 576627"/>
                    <a:gd name="connsiteX0" fmla="*/ 0 w 1473795"/>
                    <a:gd name="connsiteY0" fmla="*/ 7206 h 569755"/>
                    <a:gd name="connsiteX1" fmla="*/ 1473795 w 1473795"/>
                    <a:gd name="connsiteY1" fmla="*/ 476313 h 569755"/>
                    <a:gd name="connsiteX2" fmla="*/ 1459508 w 1473795"/>
                    <a:gd name="connsiteY2" fmla="*/ 569755 h 569755"/>
                    <a:gd name="connsiteX3" fmla="*/ 19050 w 1473795"/>
                    <a:gd name="connsiteY3" fmla="*/ 105411 h 569755"/>
                    <a:gd name="connsiteX4" fmla="*/ 0 w 1473795"/>
                    <a:gd name="connsiteY4" fmla="*/ 7206 h 569755"/>
                    <a:gd name="connsiteX0" fmla="*/ 0 w 1473795"/>
                    <a:gd name="connsiteY0" fmla="*/ 12924 h 575473"/>
                    <a:gd name="connsiteX1" fmla="*/ 1473795 w 1473795"/>
                    <a:gd name="connsiteY1" fmla="*/ 482031 h 575473"/>
                    <a:gd name="connsiteX2" fmla="*/ 1459508 w 1473795"/>
                    <a:gd name="connsiteY2" fmla="*/ 575473 h 575473"/>
                    <a:gd name="connsiteX3" fmla="*/ 19050 w 1473795"/>
                    <a:gd name="connsiteY3" fmla="*/ 111129 h 575473"/>
                    <a:gd name="connsiteX4" fmla="*/ 0 w 1473795"/>
                    <a:gd name="connsiteY4" fmla="*/ 12924 h 575473"/>
                    <a:gd name="connsiteX0" fmla="*/ 0 w 1473795"/>
                    <a:gd name="connsiteY0" fmla="*/ 12924 h 575473"/>
                    <a:gd name="connsiteX1" fmla="*/ 1473795 w 1473795"/>
                    <a:gd name="connsiteY1" fmla="*/ 482031 h 575473"/>
                    <a:gd name="connsiteX2" fmla="*/ 1459508 w 1473795"/>
                    <a:gd name="connsiteY2" fmla="*/ 575473 h 575473"/>
                    <a:gd name="connsiteX3" fmla="*/ 37814 w 1473795"/>
                    <a:gd name="connsiteY3" fmla="*/ 99438 h 575473"/>
                    <a:gd name="connsiteX4" fmla="*/ 0 w 1473795"/>
                    <a:gd name="connsiteY4" fmla="*/ 12924 h 575473"/>
                    <a:gd name="connsiteX0" fmla="*/ 0 w 1461888"/>
                    <a:gd name="connsiteY0" fmla="*/ 13419 h 567670"/>
                    <a:gd name="connsiteX1" fmla="*/ 1461888 w 1461888"/>
                    <a:gd name="connsiteY1" fmla="*/ 474228 h 567670"/>
                    <a:gd name="connsiteX2" fmla="*/ 1447601 w 1461888"/>
                    <a:gd name="connsiteY2" fmla="*/ 567670 h 567670"/>
                    <a:gd name="connsiteX3" fmla="*/ 25907 w 1461888"/>
                    <a:gd name="connsiteY3" fmla="*/ 91635 h 567670"/>
                    <a:gd name="connsiteX4" fmla="*/ 0 w 1461888"/>
                    <a:gd name="connsiteY4" fmla="*/ 13419 h 567670"/>
                    <a:gd name="connsiteX0" fmla="*/ 0 w 1461888"/>
                    <a:gd name="connsiteY0" fmla="*/ 13419 h 627927"/>
                    <a:gd name="connsiteX1" fmla="*/ 1461888 w 1461888"/>
                    <a:gd name="connsiteY1" fmla="*/ 474228 h 627927"/>
                    <a:gd name="connsiteX2" fmla="*/ 1402061 w 1461888"/>
                    <a:gd name="connsiteY2" fmla="*/ 627927 h 627927"/>
                    <a:gd name="connsiteX3" fmla="*/ 25907 w 1461888"/>
                    <a:gd name="connsiteY3" fmla="*/ 91635 h 627927"/>
                    <a:gd name="connsiteX4" fmla="*/ 0 w 1461888"/>
                    <a:gd name="connsiteY4" fmla="*/ 13419 h 627927"/>
                    <a:gd name="connsiteX0" fmla="*/ 0 w 1472564"/>
                    <a:gd name="connsiteY0" fmla="*/ 8892 h 623400"/>
                    <a:gd name="connsiteX1" fmla="*/ 1472564 w 1472564"/>
                    <a:gd name="connsiteY1" fmla="*/ 576219 h 623400"/>
                    <a:gd name="connsiteX2" fmla="*/ 1402061 w 1472564"/>
                    <a:gd name="connsiteY2" fmla="*/ 623400 h 623400"/>
                    <a:gd name="connsiteX3" fmla="*/ 25907 w 1472564"/>
                    <a:gd name="connsiteY3" fmla="*/ 87108 h 623400"/>
                    <a:gd name="connsiteX4" fmla="*/ 0 w 1472564"/>
                    <a:gd name="connsiteY4" fmla="*/ 8892 h 623400"/>
                    <a:gd name="connsiteX0" fmla="*/ 0 w 1472564"/>
                    <a:gd name="connsiteY0" fmla="*/ 8892 h 623400"/>
                    <a:gd name="connsiteX1" fmla="*/ 1472564 w 1472564"/>
                    <a:gd name="connsiteY1" fmla="*/ 576219 h 623400"/>
                    <a:gd name="connsiteX2" fmla="*/ 1402061 w 1472564"/>
                    <a:gd name="connsiteY2" fmla="*/ 623400 h 623400"/>
                    <a:gd name="connsiteX3" fmla="*/ 25907 w 1472564"/>
                    <a:gd name="connsiteY3" fmla="*/ 87108 h 623400"/>
                    <a:gd name="connsiteX4" fmla="*/ 0 w 1472564"/>
                    <a:gd name="connsiteY4" fmla="*/ 8892 h 623400"/>
                    <a:gd name="connsiteX0" fmla="*/ 0 w 1472564"/>
                    <a:gd name="connsiteY0" fmla="*/ 8892 h 623400"/>
                    <a:gd name="connsiteX1" fmla="*/ 1472564 w 1472564"/>
                    <a:gd name="connsiteY1" fmla="*/ 576219 h 623400"/>
                    <a:gd name="connsiteX2" fmla="*/ 1402061 w 1472564"/>
                    <a:gd name="connsiteY2" fmla="*/ 623400 h 623400"/>
                    <a:gd name="connsiteX3" fmla="*/ 25907 w 1472564"/>
                    <a:gd name="connsiteY3" fmla="*/ 87108 h 623400"/>
                    <a:gd name="connsiteX4" fmla="*/ 0 w 1472564"/>
                    <a:gd name="connsiteY4" fmla="*/ 8892 h 623400"/>
                    <a:gd name="connsiteX0" fmla="*/ 0 w 1472564"/>
                    <a:gd name="connsiteY0" fmla="*/ 9380 h 623888"/>
                    <a:gd name="connsiteX1" fmla="*/ 1472564 w 1472564"/>
                    <a:gd name="connsiteY1" fmla="*/ 576707 h 623888"/>
                    <a:gd name="connsiteX2" fmla="*/ 1402061 w 1472564"/>
                    <a:gd name="connsiteY2" fmla="*/ 623888 h 623888"/>
                    <a:gd name="connsiteX3" fmla="*/ 25907 w 1472564"/>
                    <a:gd name="connsiteY3" fmla="*/ 87596 h 623888"/>
                    <a:gd name="connsiteX4" fmla="*/ 0 w 1472564"/>
                    <a:gd name="connsiteY4" fmla="*/ 9380 h 623888"/>
                    <a:gd name="connsiteX0" fmla="*/ 0 w 1472564"/>
                    <a:gd name="connsiteY0" fmla="*/ 9380 h 623888"/>
                    <a:gd name="connsiteX1" fmla="*/ 1472564 w 1472564"/>
                    <a:gd name="connsiteY1" fmla="*/ 576707 h 623888"/>
                    <a:gd name="connsiteX2" fmla="*/ 1402061 w 1472564"/>
                    <a:gd name="connsiteY2" fmla="*/ 623888 h 623888"/>
                    <a:gd name="connsiteX3" fmla="*/ 25907 w 1472564"/>
                    <a:gd name="connsiteY3" fmla="*/ 87596 h 623888"/>
                    <a:gd name="connsiteX4" fmla="*/ 0 w 1472564"/>
                    <a:gd name="connsiteY4" fmla="*/ 9380 h 623888"/>
                    <a:gd name="connsiteX0" fmla="*/ 0 w 1472564"/>
                    <a:gd name="connsiteY0" fmla="*/ 9380 h 624610"/>
                    <a:gd name="connsiteX1" fmla="*/ 1472564 w 1472564"/>
                    <a:gd name="connsiteY1" fmla="*/ 576707 h 624610"/>
                    <a:gd name="connsiteX2" fmla="*/ 1398019 w 1472564"/>
                    <a:gd name="connsiteY2" fmla="*/ 624610 h 624610"/>
                    <a:gd name="connsiteX3" fmla="*/ 25907 w 1472564"/>
                    <a:gd name="connsiteY3" fmla="*/ 87596 h 624610"/>
                    <a:gd name="connsiteX4" fmla="*/ 0 w 1472564"/>
                    <a:gd name="connsiteY4" fmla="*/ 9380 h 624610"/>
                    <a:gd name="connsiteX0" fmla="*/ 0 w 1472564"/>
                    <a:gd name="connsiteY0" fmla="*/ 9380 h 624610"/>
                    <a:gd name="connsiteX1" fmla="*/ 1472564 w 1472564"/>
                    <a:gd name="connsiteY1" fmla="*/ 576707 h 624610"/>
                    <a:gd name="connsiteX2" fmla="*/ 1398019 w 1472564"/>
                    <a:gd name="connsiteY2" fmla="*/ 624610 h 624610"/>
                    <a:gd name="connsiteX3" fmla="*/ 25907 w 1472564"/>
                    <a:gd name="connsiteY3" fmla="*/ 87596 h 624610"/>
                    <a:gd name="connsiteX4" fmla="*/ 0 w 1472564"/>
                    <a:gd name="connsiteY4" fmla="*/ 9380 h 624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2564" h="624610">
                      <a:moveTo>
                        <a:pt x="0" y="9380"/>
                      </a:moveTo>
                      <a:cubicBezTo>
                        <a:pt x="521429" y="-49357"/>
                        <a:pt x="1031813" y="171099"/>
                        <a:pt x="1472564" y="576707"/>
                      </a:cubicBezTo>
                      <a:lnTo>
                        <a:pt x="1398019" y="624610"/>
                      </a:lnTo>
                      <a:cubicBezTo>
                        <a:pt x="963191" y="208400"/>
                        <a:pt x="474959" y="51809"/>
                        <a:pt x="25907" y="87596"/>
                      </a:cubicBezTo>
                      <a:lnTo>
                        <a:pt x="0" y="9380"/>
                      </a:lnTo>
                      <a:close/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399" dirty="0">
                    <a:solidFill>
                      <a:prstClr val="white"/>
                    </a:solidFill>
                    <a:latin typeface="Times New Roman" pitchFamily="18" charset="0"/>
                    <a:ea typeface="微软雅黑" panose="020B0503020204020204" pitchFamily="34" charset="-122"/>
                    <a:cs typeface="Times New Roman" pitchFamily="18" charset="0"/>
                  </a:endParaRPr>
                </a:p>
              </p:txBody>
            </p:sp>
            <p:sp>
              <p:nvSpPr>
                <p:cNvPr id="34" name="矩形 6"/>
                <p:cNvSpPr/>
                <p:nvPr/>
              </p:nvSpPr>
              <p:spPr>
                <a:xfrm>
                  <a:off x="5341991" y="3394812"/>
                  <a:ext cx="345611" cy="536465"/>
                </a:xfrm>
                <a:custGeom>
                  <a:avLst/>
                  <a:gdLst>
                    <a:gd name="connsiteX0" fmla="*/ 0 w 720080"/>
                    <a:gd name="connsiteY0" fmla="*/ 0 h 72008"/>
                    <a:gd name="connsiteX1" fmla="*/ 720080 w 720080"/>
                    <a:gd name="connsiteY1" fmla="*/ 0 h 72008"/>
                    <a:gd name="connsiteX2" fmla="*/ 720080 w 720080"/>
                    <a:gd name="connsiteY2" fmla="*/ 72008 h 72008"/>
                    <a:gd name="connsiteX3" fmla="*/ 0 w 720080"/>
                    <a:gd name="connsiteY3" fmla="*/ 72008 h 72008"/>
                    <a:gd name="connsiteX4" fmla="*/ 0 w 720080"/>
                    <a:gd name="connsiteY4" fmla="*/ 0 h 72008"/>
                    <a:gd name="connsiteX0" fmla="*/ 0 w 720080"/>
                    <a:gd name="connsiteY0" fmla="*/ 827314 h 899322"/>
                    <a:gd name="connsiteX1" fmla="*/ 438503 w 720080"/>
                    <a:gd name="connsiteY1" fmla="*/ 0 h 899322"/>
                    <a:gd name="connsiteX2" fmla="*/ 720080 w 720080"/>
                    <a:gd name="connsiteY2" fmla="*/ 899322 h 899322"/>
                    <a:gd name="connsiteX3" fmla="*/ 0 w 720080"/>
                    <a:gd name="connsiteY3" fmla="*/ 899322 h 899322"/>
                    <a:gd name="connsiteX4" fmla="*/ 0 w 720080"/>
                    <a:gd name="connsiteY4" fmla="*/ 827314 h 899322"/>
                    <a:gd name="connsiteX0" fmla="*/ 124823 w 720080"/>
                    <a:gd name="connsiteY0" fmla="*/ 444137 h 899322"/>
                    <a:gd name="connsiteX1" fmla="*/ 438503 w 720080"/>
                    <a:gd name="connsiteY1" fmla="*/ 0 h 899322"/>
                    <a:gd name="connsiteX2" fmla="*/ 720080 w 720080"/>
                    <a:gd name="connsiteY2" fmla="*/ 899322 h 899322"/>
                    <a:gd name="connsiteX3" fmla="*/ 0 w 720080"/>
                    <a:gd name="connsiteY3" fmla="*/ 899322 h 899322"/>
                    <a:gd name="connsiteX4" fmla="*/ 124823 w 720080"/>
                    <a:gd name="connsiteY4" fmla="*/ 444137 h 899322"/>
                    <a:gd name="connsiteX0" fmla="*/ 0 w 595257"/>
                    <a:gd name="connsiteY0" fmla="*/ 444137 h 899322"/>
                    <a:gd name="connsiteX1" fmla="*/ 313680 w 595257"/>
                    <a:gd name="connsiteY1" fmla="*/ 0 h 899322"/>
                    <a:gd name="connsiteX2" fmla="*/ 595257 w 595257"/>
                    <a:gd name="connsiteY2" fmla="*/ 899322 h 899322"/>
                    <a:gd name="connsiteX3" fmla="*/ 29029 w 595257"/>
                    <a:gd name="connsiteY3" fmla="*/ 530659 h 899322"/>
                    <a:gd name="connsiteX4" fmla="*/ 0 w 595257"/>
                    <a:gd name="connsiteY4" fmla="*/ 444137 h 899322"/>
                    <a:gd name="connsiteX0" fmla="*/ 0 w 363028"/>
                    <a:gd name="connsiteY0" fmla="*/ 444137 h 530659"/>
                    <a:gd name="connsiteX1" fmla="*/ 313680 w 363028"/>
                    <a:gd name="connsiteY1" fmla="*/ 0 h 530659"/>
                    <a:gd name="connsiteX2" fmla="*/ 363028 w 363028"/>
                    <a:gd name="connsiteY2" fmla="*/ 51688 h 530659"/>
                    <a:gd name="connsiteX3" fmla="*/ 29029 w 363028"/>
                    <a:gd name="connsiteY3" fmla="*/ 530659 h 530659"/>
                    <a:gd name="connsiteX4" fmla="*/ 0 w 363028"/>
                    <a:gd name="connsiteY4" fmla="*/ 444137 h 530659"/>
                    <a:gd name="connsiteX0" fmla="*/ 0 w 339805"/>
                    <a:gd name="connsiteY0" fmla="*/ 444137 h 530659"/>
                    <a:gd name="connsiteX1" fmla="*/ 313680 w 339805"/>
                    <a:gd name="connsiteY1" fmla="*/ 0 h 530659"/>
                    <a:gd name="connsiteX2" fmla="*/ 339805 w 339805"/>
                    <a:gd name="connsiteY2" fmla="*/ 60397 h 530659"/>
                    <a:gd name="connsiteX3" fmla="*/ 29029 w 339805"/>
                    <a:gd name="connsiteY3" fmla="*/ 530659 h 530659"/>
                    <a:gd name="connsiteX4" fmla="*/ 0 w 339805"/>
                    <a:gd name="connsiteY4" fmla="*/ 444137 h 530659"/>
                    <a:gd name="connsiteX0" fmla="*/ 0 w 342708"/>
                    <a:gd name="connsiteY0" fmla="*/ 444137 h 530659"/>
                    <a:gd name="connsiteX1" fmla="*/ 313680 w 342708"/>
                    <a:gd name="connsiteY1" fmla="*/ 0 h 530659"/>
                    <a:gd name="connsiteX2" fmla="*/ 342708 w 342708"/>
                    <a:gd name="connsiteY2" fmla="*/ 69106 h 530659"/>
                    <a:gd name="connsiteX3" fmla="*/ 29029 w 342708"/>
                    <a:gd name="connsiteY3" fmla="*/ 530659 h 530659"/>
                    <a:gd name="connsiteX4" fmla="*/ 0 w 342708"/>
                    <a:gd name="connsiteY4" fmla="*/ 444137 h 530659"/>
                    <a:gd name="connsiteX0" fmla="*/ 0 w 345611"/>
                    <a:gd name="connsiteY0" fmla="*/ 455749 h 530659"/>
                    <a:gd name="connsiteX1" fmla="*/ 316583 w 345611"/>
                    <a:gd name="connsiteY1" fmla="*/ 0 h 530659"/>
                    <a:gd name="connsiteX2" fmla="*/ 345611 w 345611"/>
                    <a:gd name="connsiteY2" fmla="*/ 69106 h 530659"/>
                    <a:gd name="connsiteX3" fmla="*/ 31932 w 345611"/>
                    <a:gd name="connsiteY3" fmla="*/ 530659 h 530659"/>
                    <a:gd name="connsiteX4" fmla="*/ 0 w 345611"/>
                    <a:gd name="connsiteY4" fmla="*/ 455749 h 530659"/>
                    <a:gd name="connsiteX0" fmla="*/ 0 w 345611"/>
                    <a:gd name="connsiteY0" fmla="*/ 447041 h 530659"/>
                    <a:gd name="connsiteX1" fmla="*/ 316583 w 345611"/>
                    <a:gd name="connsiteY1" fmla="*/ 0 h 530659"/>
                    <a:gd name="connsiteX2" fmla="*/ 345611 w 345611"/>
                    <a:gd name="connsiteY2" fmla="*/ 69106 h 530659"/>
                    <a:gd name="connsiteX3" fmla="*/ 31932 w 345611"/>
                    <a:gd name="connsiteY3" fmla="*/ 530659 h 530659"/>
                    <a:gd name="connsiteX4" fmla="*/ 0 w 345611"/>
                    <a:gd name="connsiteY4" fmla="*/ 447041 h 530659"/>
                    <a:gd name="connsiteX0" fmla="*/ 0 w 345611"/>
                    <a:gd name="connsiteY0" fmla="*/ 455750 h 539368"/>
                    <a:gd name="connsiteX1" fmla="*/ 316583 w 345611"/>
                    <a:gd name="connsiteY1" fmla="*/ 0 h 539368"/>
                    <a:gd name="connsiteX2" fmla="*/ 345611 w 345611"/>
                    <a:gd name="connsiteY2" fmla="*/ 77815 h 539368"/>
                    <a:gd name="connsiteX3" fmla="*/ 31932 w 345611"/>
                    <a:gd name="connsiteY3" fmla="*/ 539368 h 539368"/>
                    <a:gd name="connsiteX4" fmla="*/ 0 w 345611"/>
                    <a:gd name="connsiteY4" fmla="*/ 455750 h 539368"/>
                    <a:gd name="connsiteX0" fmla="*/ 0 w 345611"/>
                    <a:gd name="connsiteY0" fmla="*/ 447041 h 530659"/>
                    <a:gd name="connsiteX1" fmla="*/ 313681 w 345611"/>
                    <a:gd name="connsiteY1" fmla="*/ 0 h 530659"/>
                    <a:gd name="connsiteX2" fmla="*/ 345611 w 345611"/>
                    <a:gd name="connsiteY2" fmla="*/ 69106 h 530659"/>
                    <a:gd name="connsiteX3" fmla="*/ 31932 w 345611"/>
                    <a:gd name="connsiteY3" fmla="*/ 530659 h 530659"/>
                    <a:gd name="connsiteX4" fmla="*/ 0 w 345611"/>
                    <a:gd name="connsiteY4" fmla="*/ 447041 h 530659"/>
                    <a:gd name="connsiteX0" fmla="*/ 0 w 345611"/>
                    <a:gd name="connsiteY0" fmla="*/ 449944 h 533562"/>
                    <a:gd name="connsiteX1" fmla="*/ 316584 w 345611"/>
                    <a:gd name="connsiteY1" fmla="*/ 0 h 533562"/>
                    <a:gd name="connsiteX2" fmla="*/ 345611 w 345611"/>
                    <a:gd name="connsiteY2" fmla="*/ 72009 h 533562"/>
                    <a:gd name="connsiteX3" fmla="*/ 31932 w 345611"/>
                    <a:gd name="connsiteY3" fmla="*/ 533562 h 533562"/>
                    <a:gd name="connsiteX4" fmla="*/ 0 w 345611"/>
                    <a:gd name="connsiteY4" fmla="*/ 449944 h 533562"/>
                    <a:gd name="connsiteX0" fmla="*/ 0 w 345611"/>
                    <a:gd name="connsiteY0" fmla="*/ 452847 h 536465"/>
                    <a:gd name="connsiteX1" fmla="*/ 316584 w 345611"/>
                    <a:gd name="connsiteY1" fmla="*/ 0 h 536465"/>
                    <a:gd name="connsiteX2" fmla="*/ 345611 w 345611"/>
                    <a:gd name="connsiteY2" fmla="*/ 74912 h 536465"/>
                    <a:gd name="connsiteX3" fmla="*/ 31932 w 345611"/>
                    <a:gd name="connsiteY3" fmla="*/ 536465 h 536465"/>
                    <a:gd name="connsiteX4" fmla="*/ 0 w 345611"/>
                    <a:gd name="connsiteY4" fmla="*/ 452847 h 536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5611" h="536465">
                      <a:moveTo>
                        <a:pt x="0" y="452847"/>
                      </a:moveTo>
                      <a:lnTo>
                        <a:pt x="316584" y="0"/>
                      </a:lnTo>
                      <a:lnTo>
                        <a:pt x="345611" y="74912"/>
                      </a:lnTo>
                      <a:lnTo>
                        <a:pt x="31932" y="536465"/>
                      </a:lnTo>
                      <a:lnTo>
                        <a:pt x="0" y="452847"/>
                      </a:lnTo>
                      <a:close/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399" dirty="0">
                    <a:solidFill>
                      <a:prstClr val="white"/>
                    </a:solidFill>
                    <a:latin typeface="Times New Roman" pitchFamily="18" charset="0"/>
                    <a:ea typeface="微软雅黑" panose="020B0503020204020204" pitchFamily="34" charset="-122"/>
                    <a:cs typeface="Times New Roman" pitchFamily="18" charset="0"/>
                  </a:endParaRPr>
                </a:p>
              </p:txBody>
            </p:sp>
            <p:sp>
              <p:nvSpPr>
                <p:cNvPr id="35" name="矩形 5"/>
                <p:cNvSpPr/>
                <p:nvPr/>
              </p:nvSpPr>
              <p:spPr>
                <a:xfrm>
                  <a:off x="3907589" y="3089595"/>
                  <a:ext cx="1758804" cy="796073"/>
                </a:xfrm>
                <a:custGeom>
                  <a:avLst/>
                  <a:gdLst>
                    <a:gd name="connsiteX0" fmla="*/ 0 w 1134691"/>
                    <a:gd name="connsiteY0" fmla="*/ 0 h 504056"/>
                    <a:gd name="connsiteX1" fmla="*/ 1134691 w 1134691"/>
                    <a:gd name="connsiteY1" fmla="*/ 0 h 504056"/>
                    <a:gd name="connsiteX2" fmla="*/ 1134691 w 1134691"/>
                    <a:gd name="connsiteY2" fmla="*/ 504056 h 504056"/>
                    <a:gd name="connsiteX3" fmla="*/ 0 w 1134691"/>
                    <a:gd name="connsiteY3" fmla="*/ 504056 h 504056"/>
                    <a:gd name="connsiteX4" fmla="*/ 0 w 1134691"/>
                    <a:gd name="connsiteY4" fmla="*/ 0 h 504056"/>
                    <a:gd name="connsiteX0" fmla="*/ 386080 w 1134691"/>
                    <a:gd name="connsiteY0" fmla="*/ 0 h 913359"/>
                    <a:gd name="connsiteX1" fmla="*/ 1134691 w 1134691"/>
                    <a:gd name="connsiteY1" fmla="*/ 409303 h 913359"/>
                    <a:gd name="connsiteX2" fmla="*/ 1134691 w 1134691"/>
                    <a:gd name="connsiteY2" fmla="*/ 913359 h 913359"/>
                    <a:gd name="connsiteX3" fmla="*/ 0 w 1134691"/>
                    <a:gd name="connsiteY3" fmla="*/ 913359 h 913359"/>
                    <a:gd name="connsiteX4" fmla="*/ 386080 w 1134691"/>
                    <a:gd name="connsiteY4" fmla="*/ 0 h 913359"/>
                    <a:gd name="connsiteX0" fmla="*/ 592182 w 1340793"/>
                    <a:gd name="connsiteY0" fmla="*/ 0 h 913359"/>
                    <a:gd name="connsiteX1" fmla="*/ 1340793 w 1340793"/>
                    <a:gd name="connsiteY1" fmla="*/ 409303 h 913359"/>
                    <a:gd name="connsiteX2" fmla="*/ 1340793 w 1340793"/>
                    <a:gd name="connsiteY2" fmla="*/ 913359 h 913359"/>
                    <a:gd name="connsiteX3" fmla="*/ 0 w 1340793"/>
                    <a:gd name="connsiteY3" fmla="*/ 416970 h 913359"/>
                    <a:gd name="connsiteX4" fmla="*/ 592182 w 1340793"/>
                    <a:gd name="connsiteY4" fmla="*/ 0 h 913359"/>
                    <a:gd name="connsiteX0" fmla="*/ 592182 w 1758804"/>
                    <a:gd name="connsiteY0" fmla="*/ 0 h 913359"/>
                    <a:gd name="connsiteX1" fmla="*/ 1758804 w 1758804"/>
                    <a:gd name="connsiteY1" fmla="*/ 307703 h 913359"/>
                    <a:gd name="connsiteX2" fmla="*/ 1340793 w 1758804"/>
                    <a:gd name="connsiteY2" fmla="*/ 913359 h 913359"/>
                    <a:gd name="connsiteX3" fmla="*/ 0 w 1758804"/>
                    <a:gd name="connsiteY3" fmla="*/ 416970 h 913359"/>
                    <a:gd name="connsiteX4" fmla="*/ 592182 w 1758804"/>
                    <a:gd name="connsiteY4" fmla="*/ 0 h 913359"/>
                    <a:gd name="connsiteX0" fmla="*/ 592182 w 1758804"/>
                    <a:gd name="connsiteY0" fmla="*/ 0 h 774022"/>
                    <a:gd name="connsiteX1" fmla="*/ 1758804 w 1758804"/>
                    <a:gd name="connsiteY1" fmla="*/ 307703 h 774022"/>
                    <a:gd name="connsiteX2" fmla="*/ 1439490 w 1758804"/>
                    <a:gd name="connsiteY2" fmla="*/ 774022 h 774022"/>
                    <a:gd name="connsiteX3" fmla="*/ 0 w 1758804"/>
                    <a:gd name="connsiteY3" fmla="*/ 416970 h 774022"/>
                    <a:gd name="connsiteX4" fmla="*/ 592182 w 1758804"/>
                    <a:gd name="connsiteY4" fmla="*/ 0 h 774022"/>
                    <a:gd name="connsiteX0" fmla="*/ 592182 w 1758804"/>
                    <a:gd name="connsiteY0" fmla="*/ 0 h 669519"/>
                    <a:gd name="connsiteX1" fmla="*/ 1758804 w 1758804"/>
                    <a:gd name="connsiteY1" fmla="*/ 307703 h 669519"/>
                    <a:gd name="connsiteX2" fmla="*/ 1404656 w 1758804"/>
                    <a:gd name="connsiteY2" fmla="*/ 669519 h 669519"/>
                    <a:gd name="connsiteX3" fmla="*/ 0 w 1758804"/>
                    <a:gd name="connsiteY3" fmla="*/ 416970 h 669519"/>
                    <a:gd name="connsiteX4" fmla="*/ 592182 w 1758804"/>
                    <a:gd name="connsiteY4" fmla="*/ 0 h 669519"/>
                    <a:gd name="connsiteX0" fmla="*/ 592182 w 1758804"/>
                    <a:gd name="connsiteY0" fmla="*/ 0 h 756605"/>
                    <a:gd name="connsiteX1" fmla="*/ 1758804 w 1758804"/>
                    <a:gd name="connsiteY1" fmla="*/ 307703 h 756605"/>
                    <a:gd name="connsiteX2" fmla="*/ 1439490 w 1758804"/>
                    <a:gd name="connsiteY2" fmla="*/ 756605 h 756605"/>
                    <a:gd name="connsiteX3" fmla="*/ 0 w 1758804"/>
                    <a:gd name="connsiteY3" fmla="*/ 416970 h 756605"/>
                    <a:gd name="connsiteX4" fmla="*/ 592182 w 1758804"/>
                    <a:gd name="connsiteY4" fmla="*/ 0 h 756605"/>
                    <a:gd name="connsiteX0" fmla="*/ 592182 w 1758804"/>
                    <a:gd name="connsiteY0" fmla="*/ 0 h 756605"/>
                    <a:gd name="connsiteX1" fmla="*/ 1758804 w 1758804"/>
                    <a:gd name="connsiteY1" fmla="*/ 307703 h 756605"/>
                    <a:gd name="connsiteX2" fmla="*/ 1439490 w 1758804"/>
                    <a:gd name="connsiteY2" fmla="*/ 756605 h 756605"/>
                    <a:gd name="connsiteX3" fmla="*/ 0 w 1758804"/>
                    <a:gd name="connsiteY3" fmla="*/ 416970 h 756605"/>
                    <a:gd name="connsiteX4" fmla="*/ 592182 w 1758804"/>
                    <a:gd name="connsiteY4" fmla="*/ 0 h 756605"/>
                    <a:gd name="connsiteX0" fmla="*/ 592182 w 1758804"/>
                    <a:gd name="connsiteY0" fmla="*/ 0 h 756605"/>
                    <a:gd name="connsiteX1" fmla="*/ 1758804 w 1758804"/>
                    <a:gd name="connsiteY1" fmla="*/ 307703 h 756605"/>
                    <a:gd name="connsiteX2" fmla="*/ 1439490 w 1758804"/>
                    <a:gd name="connsiteY2" fmla="*/ 756605 h 756605"/>
                    <a:gd name="connsiteX3" fmla="*/ 0 w 1758804"/>
                    <a:gd name="connsiteY3" fmla="*/ 416970 h 756605"/>
                    <a:gd name="connsiteX4" fmla="*/ 592182 w 1758804"/>
                    <a:gd name="connsiteY4" fmla="*/ 0 h 756605"/>
                    <a:gd name="connsiteX0" fmla="*/ 592182 w 1758804"/>
                    <a:gd name="connsiteY0" fmla="*/ 0 h 796073"/>
                    <a:gd name="connsiteX1" fmla="*/ 1758804 w 1758804"/>
                    <a:gd name="connsiteY1" fmla="*/ 307703 h 796073"/>
                    <a:gd name="connsiteX2" fmla="*/ 1439490 w 1758804"/>
                    <a:gd name="connsiteY2" fmla="*/ 756605 h 796073"/>
                    <a:gd name="connsiteX3" fmla="*/ 0 w 1758804"/>
                    <a:gd name="connsiteY3" fmla="*/ 416970 h 796073"/>
                    <a:gd name="connsiteX4" fmla="*/ 592182 w 1758804"/>
                    <a:gd name="connsiteY4" fmla="*/ 0 h 796073"/>
                    <a:gd name="connsiteX0" fmla="*/ 592182 w 1758804"/>
                    <a:gd name="connsiteY0" fmla="*/ 0 h 796073"/>
                    <a:gd name="connsiteX1" fmla="*/ 1758804 w 1758804"/>
                    <a:gd name="connsiteY1" fmla="*/ 307703 h 796073"/>
                    <a:gd name="connsiteX2" fmla="*/ 1439490 w 1758804"/>
                    <a:gd name="connsiteY2" fmla="*/ 756605 h 796073"/>
                    <a:gd name="connsiteX3" fmla="*/ 0 w 1758804"/>
                    <a:gd name="connsiteY3" fmla="*/ 416970 h 796073"/>
                    <a:gd name="connsiteX4" fmla="*/ 592182 w 1758804"/>
                    <a:gd name="connsiteY4" fmla="*/ 0 h 796073"/>
                    <a:gd name="connsiteX0" fmla="*/ 592182 w 1758804"/>
                    <a:gd name="connsiteY0" fmla="*/ 0 h 796073"/>
                    <a:gd name="connsiteX1" fmla="*/ 1758804 w 1758804"/>
                    <a:gd name="connsiteY1" fmla="*/ 307703 h 796073"/>
                    <a:gd name="connsiteX2" fmla="*/ 1439490 w 1758804"/>
                    <a:gd name="connsiteY2" fmla="*/ 756605 h 796073"/>
                    <a:gd name="connsiteX3" fmla="*/ 0 w 1758804"/>
                    <a:gd name="connsiteY3" fmla="*/ 416970 h 796073"/>
                    <a:gd name="connsiteX4" fmla="*/ 592182 w 1758804"/>
                    <a:gd name="connsiteY4" fmla="*/ 0 h 796073"/>
                    <a:gd name="connsiteX0" fmla="*/ 592182 w 1758804"/>
                    <a:gd name="connsiteY0" fmla="*/ 0 h 796073"/>
                    <a:gd name="connsiteX1" fmla="*/ 1758804 w 1758804"/>
                    <a:gd name="connsiteY1" fmla="*/ 307703 h 796073"/>
                    <a:gd name="connsiteX2" fmla="*/ 1439490 w 1758804"/>
                    <a:gd name="connsiteY2" fmla="*/ 756605 h 796073"/>
                    <a:gd name="connsiteX3" fmla="*/ 0 w 1758804"/>
                    <a:gd name="connsiteY3" fmla="*/ 416970 h 796073"/>
                    <a:gd name="connsiteX4" fmla="*/ 592182 w 1758804"/>
                    <a:gd name="connsiteY4" fmla="*/ 0 h 796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58804" h="796073">
                      <a:moveTo>
                        <a:pt x="592182" y="0"/>
                      </a:moveTo>
                      <a:cubicBezTo>
                        <a:pt x="853331" y="212876"/>
                        <a:pt x="1216079" y="379307"/>
                        <a:pt x="1758804" y="307703"/>
                      </a:cubicBezTo>
                      <a:lnTo>
                        <a:pt x="1439490" y="756605"/>
                      </a:lnTo>
                      <a:cubicBezTo>
                        <a:pt x="805809" y="872719"/>
                        <a:pt x="424676" y="724673"/>
                        <a:pt x="0" y="416970"/>
                      </a:cubicBezTo>
                      <a:lnTo>
                        <a:pt x="592182" y="0"/>
                      </a:lnTo>
                      <a:close/>
                    </a:path>
                  </a:pathLst>
                </a:custGeom>
                <a:solidFill>
                  <a:srgbClr val="18478F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399" dirty="0">
                    <a:solidFill>
                      <a:prstClr val="white"/>
                    </a:solidFill>
                    <a:latin typeface="Times New Roman" pitchFamily="18" charset="0"/>
                    <a:ea typeface="微软雅黑" panose="020B0503020204020204" pitchFamily="34" charset="-122"/>
                    <a:cs typeface="Times New Roman" pitchFamily="18" charset="0"/>
                  </a:endParaRPr>
                </a:p>
              </p:txBody>
            </p:sp>
          </p:grpSp>
          <p:sp>
            <p:nvSpPr>
              <p:cNvPr id="32" name="矩形 5"/>
              <p:cNvSpPr/>
              <p:nvPr/>
            </p:nvSpPr>
            <p:spPr>
              <a:xfrm>
                <a:off x="3907590" y="3279249"/>
                <a:ext cx="1365363" cy="605446"/>
              </a:xfrm>
              <a:custGeom>
                <a:avLst/>
                <a:gdLst/>
                <a:ahLst/>
                <a:cxnLst/>
                <a:rect l="l" t="t" r="r" b="b"/>
                <a:pathLst>
                  <a:path w="1365363" h="605446">
                    <a:moveTo>
                      <a:pt x="323078" y="0"/>
                    </a:moveTo>
                    <a:cubicBezTo>
                      <a:pt x="541057" y="289956"/>
                      <a:pt x="917753" y="504182"/>
                      <a:pt x="1365363" y="577393"/>
                    </a:cubicBezTo>
                    <a:cubicBezTo>
                      <a:pt x="775693" y="671316"/>
                      <a:pt x="407935" y="523060"/>
                      <a:pt x="0" y="22748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rgbClr val="18478F"/>
                  </a:gs>
                </a:gsLst>
                <a:lin ang="78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399" dirty="0">
                  <a:solidFill>
                    <a:prstClr val="white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4230531" y="3138523"/>
              <a:ext cx="275159" cy="374997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rgbClr val="18478F"/>
                </a:gs>
              </a:gsLst>
              <a:lin ang="7800000" scaled="0"/>
            </a:gradFill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2399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3</a:t>
              </a:r>
              <a:endParaRPr lang="zh-CN" altLang="en-US" sz="2399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  <p:sp>
        <p:nvSpPr>
          <p:cNvPr id="36" name="Text Box 11"/>
          <p:cNvSpPr txBox="1">
            <a:spLocks noChangeArrowheads="1"/>
          </p:cNvSpPr>
          <p:nvPr/>
        </p:nvSpPr>
        <p:spPr bwMode="auto">
          <a:xfrm>
            <a:off x="389404" y="4158333"/>
            <a:ext cx="343295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Стратегическая приоритизация расходов и внедрение принципов проектного управления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8" name="直接连接符 324"/>
          <p:cNvCxnSpPr/>
          <p:nvPr/>
        </p:nvCxnSpPr>
        <p:spPr>
          <a:xfrm flipV="1">
            <a:off x="1276865" y="3070400"/>
            <a:ext cx="2805052" cy="10552"/>
          </a:xfrm>
          <a:prstGeom prst="line">
            <a:avLst/>
          </a:prstGeom>
          <a:ln>
            <a:solidFill>
              <a:srgbClr val="1E116D"/>
            </a:solidFill>
            <a:prstDash val="sysDash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Box 11"/>
          <p:cNvSpPr txBox="1">
            <a:spLocks noChangeArrowheads="1"/>
          </p:cNvSpPr>
          <p:nvPr/>
        </p:nvSpPr>
        <p:spPr bwMode="auto">
          <a:xfrm>
            <a:off x="5527589" y="5025406"/>
            <a:ext cx="309742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just" eaLnBrk="1" hangingPunct="1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Сохранение безопасного уровня долговой нагрузки Сосновоборского городского округа</a:t>
            </a:r>
            <a:endParaRPr lang="en-US" altLang="zh-CN" sz="1599" b="1" dirty="0">
              <a:solidFill>
                <a:srgbClr val="00206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cxnSp>
        <p:nvCxnSpPr>
          <p:cNvPr id="41" name="直接连接符 327"/>
          <p:cNvCxnSpPr/>
          <p:nvPr/>
        </p:nvCxnSpPr>
        <p:spPr>
          <a:xfrm>
            <a:off x="432632" y="4070074"/>
            <a:ext cx="3255750" cy="10437"/>
          </a:xfrm>
          <a:prstGeom prst="line">
            <a:avLst/>
          </a:prstGeom>
          <a:ln>
            <a:solidFill>
              <a:srgbClr val="1E116D"/>
            </a:solidFill>
            <a:prstDash val="sysDash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328"/>
          <p:cNvCxnSpPr/>
          <p:nvPr/>
        </p:nvCxnSpPr>
        <p:spPr>
          <a:xfrm flipV="1">
            <a:off x="6134410" y="3608173"/>
            <a:ext cx="2869547" cy="5924"/>
          </a:xfrm>
          <a:prstGeom prst="line">
            <a:avLst/>
          </a:prstGeom>
          <a:ln>
            <a:solidFill>
              <a:srgbClr val="1E116D"/>
            </a:solidFill>
            <a:prstDash val="sysDash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Box 11"/>
          <p:cNvSpPr txBox="1">
            <a:spLocks noChangeArrowheads="1"/>
          </p:cNvSpPr>
          <p:nvPr/>
        </p:nvSpPr>
        <p:spPr bwMode="auto">
          <a:xfrm>
            <a:off x="1154752" y="2119516"/>
            <a:ext cx="276791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Увеличение доходной базы бюджета Сосновоборского городского округа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5" name="直接连接符 331"/>
          <p:cNvCxnSpPr/>
          <p:nvPr/>
        </p:nvCxnSpPr>
        <p:spPr>
          <a:xfrm flipV="1">
            <a:off x="5857103" y="5014189"/>
            <a:ext cx="3048000" cy="2655"/>
          </a:xfrm>
          <a:prstGeom prst="line">
            <a:avLst/>
          </a:prstGeom>
          <a:ln>
            <a:solidFill>
              <a:srgbClr val="1E116D"/>
            </a:solidFill>
            <a:prstDash val="sysDash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Box 11"/>
          <p:cNvSpPr txBox="1">
            <a:spLocks noChangeArrowheads="1"/>
          </p:cNvSpPr>
          <p:nvPr/>
        </p:nvSpPr>
        <p:spPr bwMode="auto">
          <a:xfrm>
            <a:off x="6139163" y="2715613"/>
            <a:ext cx="28803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just" eaLnBrk="1" hangingPunct="1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бюджетными расходами</a:t>
            </a:r>
            <a:endParaRPr lang="en-US" altLang="zh-CN" sz="1599" b="1" dirty="0">
              <a:solidFill>
                <a:srgbClr val="00206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52" name="Picture 2" descr="Дайджест разъяснений Минфина России по общим вопросам деятельности  учреждений: II полугодие 2020 год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5761" y="5404023"/>
            <a:ext cx="4085970" cy="1453977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-16805" y="3558746"/>
            <a:ext cx="9160805" cy="543697"/>
          </a:xfrm>
        </p:spPr>
        <p:txBody>
          <a:bodyPr>
            <a:noAutofit/>
          </a:bodyPr>
          <a:lstStyle/>
          <a:p>
            <a:pPr algn="ctr"/>
            <a: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000" dirty="0">
              <a:ln w="0"/>
              <a:solidFill>
                <a:srgbClr val="00206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sun9-35.userapi.com/impg/vsNZ_LFks9tc17YP9LgrX9GR6t4HXgKNC3oLaA/xc8S9MvBNCA.jpg?size=1176x655&amp;quality=95&amp;sign=e3f09efce34e5770a750310e86098ade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09536"/>
            <a:ext cx="9143999" cy="2458920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238092" y="420131"/>
            <a:ext cx="7078241" cy="1005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Факторы, влияющие на</a:t>
            </a:r>
          </a:p>
          <a:p>
            <a:pPr lvl="0"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формирование прогноза по доходам</a:t>
            </a: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36366" y="0"/>
            <a:ext cx="60763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№4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矩形 2"/>
          <p:cNvSpPr>
            <a:spLocks noChangeArrowheads="1"/>
          </p:cNvSpPr>
          <p:nvPr/>
        </p:nvSpPr>
        <p:spPr bwMode="auto">
          <a:xfrm>
            <a:off x="2273644" y="1400432"/>
            <a:ext cx="4900154" cy="735482"/>
          </a:xfrm>
          <a:prstGeom prst="rect">
            <a:avLst/>
          </a:prstGeom>
          <a:solidFill>
            <a:srgbClr val="51A199"/>
          </a:solidFill>
          <a:ln>
            <a:noFill/>
          </a:ln>
          <a:effectLst>
            <a:outerShdw dist="38100" dir="5400000" algn="t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Усложнение прогнозирования доходной части в связи с внедрением ЕНС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2" name="组合 23"/>
          <p:cNvGrpSpPr>
            <a:grpSpLocks/>
          </p:cNvGrpSpPr>
          <p:nvPr/>
        </p:nvGrpSpPr>
        <p:grpSpPr bwMode="auto">
          <a:xfrm>
            <a:off x="998427" y="2350778"/>
            <a:ext cx="3649143" cy="2033517"/>
            <a:chOff x="183389" y="2892635"/>
            <a:chExt cx="1743632" cy="1797174"/>
          </a:xfrm>
        </p:grpSpPr>
        <p:sp>
          <p:nvSpPr>
            <p:cNvPr id="63" name="矩形 34"/>
            <p:cNvSpPr/>
            <p:nvPr/>
          </p:nvSpPr>
          <p:spPr>
            <a:xfrm>
              <a:off x="183389" y="2892635"/>
              <a:ext cx="1728675" cy="1797174"/>
            </a:xfrm>
            <a:prstGeom prst="rect">
              <a:avLst/>
            </a:prstGeom>
            <a:gradFill>
              <a:gsLst>
                <a:gs pos="33000">
                  <a:srgbClr val="F9F9F9"/>
                </a:gs>
                <a:gs pos="100000">
                  <a:srgbClr val="D7D7D7"/>
                </a:gs>
              </a:gsLst>
              <a:lin ang="5400000" scaled="0"/>
            </a:gradFill>
            <a:ln w="3175" cap="flat" cmpd="sng" algn="ctr">
              <a:solidFill>
                <a:srgbClr val="EAEAEA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just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altLang="zh-CN" sz="1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98346" y="2937134"/>
              <a:ext cx="1728675" cy="171363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Возможность изъятия средств с единых счетов бюджетов для перечисления на ЕНС при установлении фактов излишнего перечисления налогов</a:t>
              </a:r>
              <a:endPara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6" name="组合 43"/>
          <p:cNvGrpSpPr>
            <a:grpSpLocks/>
          </p:cNvGrpSpPr>
          <p:nvPr/>
        </p:nvGrpSpPr>
        <p:grpSpPr bwMode="auto">
          <a:xfrm>
            <a:off x="4996212" y="2298401"/>
            <a:ext cx="3527079" cy="2084130"/>
            <a:chOff x="335917" y="4472249"/>
            <a:chExt cx="1731309" cy="1797174"/>
          </a:xfrm>
        </p:grpSpPr>
        <p:sp>
          <p:nvSpPr>
            <p:cNvPr id="67" name="矩形 22"/>
            <p:cNvSpPr/>
            <p:nvPr/>
          </p:nvSpPr>
          <p:spPr>
            <a:xfrm>
              <a:off x="338551" y="4472249"/>
              <a:ext cx="1728675" cy="1797174"/>
            </a:xfrm>
            <a:prstGeom prst="rect">
              <a:avLst/>
            </a:prstGeom>
            <a:gradFill>
              <a:gsLst>
                <a:gs pos="33000">
                  <a:srgbClr val="F9F9F9"/>
                </a:gs>
                <a:gs pos="100000">
                  <a:srgbClr val="D7D7D7"/>
                </a:gs>
              </a:gsLst>
              <a:lin ang="5400000" scaled="0"/>
            </a:gradFill>
            <a:ln w="3175" cap="flat" cmpd="sng" algn="ctr">
              <a:solidFill>
                <a:srgbClr val="EAEAEA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altLang="zh-CN" sz="1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35917" y="4699261"/>
              <a:ext cx="1728674" cy="124774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Работа </a:t>
              </a:r>
              <a:r>
                <a:rPr lang="ru-RU" sz="2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н</a:t>
              </a:r>
              <a:r>
                <a:rPr lang="ru-RU" sz="2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алогоплательщиков с уведомлениями при начислении авансовых платежей</a:t>
              </a:r>
              <a:endPara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122762" y="626077"/>
            <a:ext cx="7642297" cy="1005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Динамика поступления</a:t>
            </a:r>
          </a:p>
          <a:p>
            <a:pPr lvl="0"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налоговых доходов</a:t>
            </a: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040128" y="1369808"/>
            <a:ext cx="11038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0" y="2125362"/>
          <a:ext cx="10157254" cy="4732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500550" y="2428371"/>
            <a:ext cx="1103872" cy="369332"/>
          </a:xfrm>
          <a:prstGeom prst="rect">
            <a:avLst/>
          </a:prstGeom>
          <a:solidFill>
            <a:srgbClr val="E397E5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1 232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496432" y="2127689"/>
            <a:ext cx="1103872" cy="369332"/>
          </a:xfrm>
          <a:prstGeom prst="rect">
            <a:avLst/>
          </a:prstGeom>
          <a:solidFill>
            <a:srgbClr val="51A199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1 335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84324" y="1802293"/>
            <a:ext cx="22489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Всего за период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36366" y="0"/>
            <a:ext cx="60763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№5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227437" y="3682314"/>
            <a:ext cx="1804087" cy="11121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238092" y="362466"/>
            <a:ext cx="7078241" cy="1005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Параметры бюджета</a:t>
            </a:r>
            <a:b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Сосновоборского городского округа</a:t>
            </a: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36366" y="0"/>
            <a:ext cx="60763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№6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圆角矩形 78"/>
          <p:cNvSpPr/>
          <p:nvPr/>
        </p:nvSpPr>
        <p:spPr>
          <a:xfrm>
            <a:off x="659027" y="2220434"/>
            <a:ext cx="8303741" cy="538161"/>
          </a:xfrm>
          <a:prstGeom prst="roundRect">
            <a:avLst>
              <a:gd name="adj" fmla="val 9218"/>
            </a:avLst>
          </a:prstGeom>
          <a:gradFill>
            <a:gsLst>
              <a:gs pos="47000">
                <a:srgbClr val="FDFDFD"/>
              </a:gs>
              <a:gs pos="53000">
                <a:srgbClr val="E8E8E8"/>
              </a:gs>
              <a:gs pos="100000">
                <a:srgbClr val="ECECEC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>
            <a:outerShdw blurRad="76200" dist="38100" dir="2700000" algn="tl" rotWithShape="0">
              <a:prstClr val="black">
                <a:alpha val="14000"/>
              </a:prstClr>
            </a:outerShdw>
          </a:effectLst>
        </p:spPr>
        <p:txBody>
          <a:bodyPr lIns="68589" tIns="34295" rIns="68589" bIns="34295"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7" name="圆角矩形 78"/>
          <p:cNvSpPr/>
          <p:nvPr/>
        </p:nvSpPr>
        <p:spPr>
          <a:xfrm>
            <a:off x="601362" y="2809441"/>
            <a:ext cx="8394357" cy="538161"/>
          </a:xfrm>
          <a:prstGeom prst="roundRect">
            <a:avLst>
              <a:gd name="adj" fmla="val 9218"/>
            </a:avLst>
          </a:prstGeom>
          <a:gradFill>
            <a:gsLst>
              <a:gs pos="47000">
                <a:srgbClr val="FDFDFD"/>
              </a:gs>
              <a:gs pos="53000">
                <a:srgbClr val="E8E8E8"/>
              </a:gs>
              <a:gs pos="100000">
                <a:srgbClr val="ECECEC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>
            <a:outerShdw blurRad="76200" dist="38100" dir="2700000" algn="tl" rotWithShape="0">
              <a:prstClr val="black">
                <a:alpha val="14000"/>
              </a:prstClr>
            </a:outerShdw>
          </a:effectLst>
        </p:spPr>
        <p:txBody>
          <a:bodyPr lIns="68589" tIns="34295" rIns="68589" bIns="34295"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8" name="圆角矩形 78"/>
          <p:cNvSpPr/>
          <p:nvPr/>
        </p:nvSpPr>
        <p:spPr>
          <a:xfrm>
            <a:off x="617837" y="3436595"/>
            <a:ext cx="8377881" cy="538161"/>
          </a:xfrm>
          <a:prstGeom prst="roundRect">
            <a:avLst>
              <a:gd name="adj" fmla="val 9218"/>
            </a:avLst>
          </a:prstGeom>
          <a:gradFill>
            <a:gsLst>
              <a:gs pos="47000">
                <a:srgbClr val="FDFDFD"/>
              </a:gs>
              <a:gs pos="53000">
                <a:srgbClr val="E8E8E8"/>
              </a:gs>
              <a:gs pos="100000">
                <a:srgbClr val="ECECEC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>
            <a:outerShdw blurRad="76200" dist="38100" dir="2700000" algn="tl" rotWithShape="0">
              <a:prstClr val="black">
                <a:alpha val="14000"/>
              </a:prstClr>
            </a:outerShdw>
          </a:effectLst>
        </p:spPr>
        <p:txBody>
          <a:bodyPr lIns="68589" tIns="34295" rIns="68589" bIns="34295"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9" name="圆角矩形 78"/>
          <p:cNvSpPr/>
          <p:nvPr/>
        </p:nvSpPr>
        <p:spPr>
          <a:xfrm>
            <a:off x="568410" y="4510553"/>
            <a:ext cx="8427309" cy="538161"/>
          </a:xfrm>
          <a:prstGeom prst="roundRect">
            <a:avLst>
              <a:gd name="adj" fmla="val 9218"/>
            </a:avLst>
          </a:prstGeom>
          <a:gradFill>
            <a:gsLst>
              <a:gs pos="47000">
                <a:srgbClr val="FDFDFD"/>
              </a:gs>
              <a:gs pos="53000">
                <a:srgbClr val="E8E8E8"/>
              </a:gs>
              <a:gs pos="100000">
                <a:srgbClr val="ECECEC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>
            <a:outerShdw blurRad="76200" dist="38100" dir="2700000" algn="tl" rotWithShape="0">
              <a:prstClr val="black">
                <a:alpha val="14000"/>
              </a:prstClr>
            </a:outerShdw>
          </a:effectLst>
        </p:spPr>
        <p:txBody>
          <a:bodyPr lIns="68589" tIns="34295" rIns="68589" bIns="34295"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0" name="圆角矩形 78"/>
          <p:cNvSpPr/>
          <p:nvPr/>
        </p:nvSpPr>
        <p:spPr>
          <a:xfrm>
            <a:off x="560173" y="5091322"/>
            <a:ext cx="8419071" cy="538161"/>
          </a:xfrm>
          <a:prstGeom prst="roundRect">
            <a:avLst>
              <a:gd name="adj" fmla="val 9218"/>
            </a:avLst>
          </a:prstGeom>
          <a:gradFill>
            <a:gsLst>
              <a:gs pos="47000">
                <a:srgbClr val="FDFDFD"/>
              </a:gs>
              <a:gs pos="53000">
                <a:srgbClr val="E8E8E8"/>
              </a:gs>
              <a:gs pos="100000">
                <a:srgbClr val="ECECEC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>
            <a:outerShdw blurRad="76200" dist="38100" dir="2700000" algn="tl" rotWithShape="0">
              <a:prstClr val="black">
                <a:alpha val="14000"/>
              </a:prstClr>
            </a:outerShdw>
          </a:effectLst>
        </p:spPr>
        <p:txBody>
          <a:bodyPr lIns="68589" tIns="34295" rIns="68589" bIns="34295"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2" name="圆角矩形 78"/>
          <p:cNvSpPr/>
          <p:nvPr/>
        </p:nvSpPr>
        <p:spPr>
          <a:xfrm>
            <a:off x="602040" y="6020756"/>
            <a:ext cx="8373764" cy="538161"/>
          </a:xfrm>
          <a:prstGeom prst="roundRect">
            <a:avLst>
              <a:gd name="adj" fmla="val 9218"/>
            </a:avLst>
          </a:prstGeom>
          <a:gradFill>
            <a:gsLst>
              <a:gs pos="47000">
                <a:srgbClr val="FDFDFD"/>
              </a:gs>
              <a:gs pos="53000">
                <a:srgbClr val="E8E8E8"/>
              </a:gs>
              <a:gs pos="100000">
                <a:srgbClr val="ECECEC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>
            <a:outerShdw blurRad="76200" dist="38100" dir="2700000" algn="tl" rotWithShape="0">
              <a:prstClr val="black">
                <a:alpha val="14000"/>
              </a:prstClr>
            </a:outerShdw>
          </a:effectLst>
        </p:spPr>
        <p:txBody>
          <a:bodyPr lIns="68589" tIns="34295" rIns="68589" bIns="34295"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01362" y="2351900"/>
            <a:ext cx="20894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27220" y="3006810"/>
            <a:ext cx="2681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СОБСТВЕННЫЕ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01362" y="3620529"/>
            <a:ext cx="32081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БЕЗВОЗМЕЗДНЫЕ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94270" y="4646141"/>
            <a:ext cx="12851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27222" y="5103341"/>
            <a:ext cx="20429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т.ч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условно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утвержденные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84885" y="6005383"/>
            <a:ext cx="31804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ДЕФИЦИТ (-)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ПРОФИЦИТ (+)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矩形 6"/>
          <p:cNvSpPr>
            <a:spLocks/>
          </p:cNvSpPr>
          <p:nvPr/>
        </p:nvSpPr>
        <p:spPr bwMode="auto">
          <a:xfrm rot="5400000">
            <a:off x="5113325" y="3668209"/>
            <a:ext cx="4938594" cy="831408"/>
          </a:xfrm>
          <a:prstGeom prst="rect">
            <a:avLst/>
          </a:prstGeom>
          <a:solidFill>
            <a:srgbClr val="E3F1F0"/>
          </a:solidFill>
          <a:ln>
            <a:solidFill>
              <a:srgbClr val="31615C"/>
            </a:solidFill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 sz="2400" b="1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矩形 6"/>
          <p:cNvSpPr>
            <a:spLocks/>
          </p:cNvSpPr>
          <p:nvPr/>
        </p:nvSpPr>
        <p:spPr bwMode="auto">
          <a:xfrm rot="5400000">
            <a:off x="4046524" y="3647618"/>
            <a:ext cx="4950951" cy="868477"/>
          </a:xfrm>
          <a:prstGeom prst="rect">
            <a:avLst/>
          </a:prstGeom>
          <a:solidFill>
            <a:srgbClr val="51A199"/>
          </a:solidFill>
          <a:ln>
            <a:solidFill>
              <a:srgbClr val="31615C"/>
            </a:solidFill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矩形 6"/>
          <p:cNvSpPr>
            <a:spLocks/>
          </p:cNvSpPr>
          <p:nvPr/>
        </p:nvSpPr>
        <p:spPr bwMode="auto">
          <a:xfrm rot="5400000">
            <a:off x="6105986" y="3655849"/>
            <a:ext cx="4963303" cy="864361"/>
          </a:xfrm>
          <a:prstGeom prst="rect">
            <a:avLst/>
          </a:prstGeom>
          <a:solidFill>
            <a:srgbClr val="5BADA5"/>
          </a:solidFill>
          <a:ln>
            <a:solidFill>
              <a:srgbClr val="31615C"/>
            </a:solidFill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 sz="2400" b="1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140317" y="1657161"/>
            <a:ext cx="8750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2025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968483" y="2393092"/>
            <a:ext cx="85888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№4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914937" y="3047999"/>
            <a:ext cx="85888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№4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902581" y="4633783"/>
            <a:ext cx="85888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№4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865510" y="4094205"/>
            <a:ext cx="85888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№4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638970" y="5589373"/>
            <a:ext cx="141082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№4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8139813" y="1653043"/>
            <a:ext cx="8750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2026 </a:t>
            </a:r>
          </a:p>
        </p:txBody>
      </p:sp>
      <p:sp>
        <p:nvSpPr>
          <p:cNvPr id="31" name="矩形 6"/>
          <p:cNvSpPr>
            <a:spLocks/>
          </p:cNvSpPr>
          <p:nvPr/>
        </p:nvSpPr>
        <p:spPr bwMode="auto">
          <a:xfrm rot="5400000">
            <a:off x="893493" y="3682625"/>
            <a:ext cx="4967426" cy="831408"/>
          </a:xfrm>
          <a:prstGeom prst="rect">
            <a:avLst/>
          </a:prstGeom>
          <a:solidFill>
            <a:srgbClr val="AED6D2"/>
          </a:solidFill>
          <a:ln>
            <a:solidFill>
              <a:srgbClr val="31615C"/>
            </a:solidFill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 sz="2400" b="1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867811" y="1625810"/>
            <a:ext cx="9926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ОЦЕНКА 2023</a:t>
            </a:r>
            <a:endParaRPr 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矩形 6"/>
          <p:cNvSpPr>
            <a:spLocks/>
          </p:cNvSpPr>
          <p:nvPr/>
        </p:nvSpPr>
        <p:spPr bwMode="auto">
          <a:xfrm rot="5400000">
            <a:off x="1906746" y="3682626"/>
            <a:ext cx="4967428" cy="831408"/>
          </a:xfrm>
          <a:prstGeom prst="rect">
            <a:avLst/>
          </a:prstGeom>
          <a:solidFill>
            <a:srgbClr val="51A199"/>
          </a:solidFill>
          <a:ln>
            <a:solidFill>
              <a:srgbClr val="31615C"/>
            </a:solidFill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 sz="2400" b="1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978196" y="1643207"/>
            <a:ext cx="8393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</a:p>
        </p:txBody>
      </p:sp>
      <p:sp>
        <p:nvSpPr>
          <p:cNvPr id="34" name="矩形 6"/>
          <p:cNvSpPr>
            <a:spLocks/>
          </p:cNvSpPr>
          <p:nvPr/>
        </p:nvSpPr>
        <p:spPr bwMode="auto">
          <a:xfrm rot="5400000">
            <a:off x="2975605" y="3672328"/>
            <a:ext cx="4946831" cy="831408"/>
          </a:xfrm>
          <a:prstGeom prst="rect">
            <a:avLst/>
          </a:prstGeom>
          <a:solidFill>
            <a:srgbClr val="E3F1F0"/>
          </a:solidFill>
          <a:ln>
            <a:solidFill>
              <a:srgbClr val="31615C"/>
            </a:solidFill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 sz="2400" b="1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955303" y="1554625"/>
            <a:ext cx="1037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% к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  <a:endParaRPr 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7048391" y="1570180"/>
            <a:ext cx="1103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% к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994452" y="2450758"/>
            <a:ext cx="8393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3 341,0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3962399" y="2998573"/>
            <a:ext cx="8393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1 882,9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3974755" y="2417806"/>
            <a:ext cx="8393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3 259,5 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4992128" y="2380735"/>
            <a:ext cx="8393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2,4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5012723" y="3010930"/>
            <a:ext cx="8393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1,9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8180172" y="2932671"/>
            <a:ext cx="8393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2 085,9 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7171036" y="2928552"/>
            <a:ext cx="8393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5,0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6104237" y="2940908"/>
            <a:ext cx="8393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1 976,5 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6091880" y="2384854"/>
            <a:ext cx="8393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3 358,5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7175155" y="2380736"/>
            <a:ext cx="8393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2,1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8167815" y="2351903"/>
            <a:ext cx="8393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3 370,9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5077269" y="3681393"/>
            <a:ext cx="8393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7,8 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3995350" y="3649362"/>
            <a:ext cx="8393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1 376,6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2933105" y="3652124"/>
            <a:ext cx="8393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1 493,3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2982096" y="2990335"/>
            <a:ext cx="8393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1 847,6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3991231" y="4707925"/>
            <a:ext cx="8393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3 311,0 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2957382" y="4687331"/>
            <a:ext cx="8393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3 523,3 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8184291" y="3661719"/>
            <a:ext cx="8393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1 285,0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7166917" y="3682314"/>
            <a:ext cx="8393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0,4 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6100118" y="3661720"/>
            <a:ext cx="8393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1 382,0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7160279" y="4729441"/>
            <a:ext cx="8393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1,4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6112473" y="4728520"/>
            <a:ext cx="8393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3 358,5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5050713" y="4721202"/>
            <a:ext cx="8393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6,0 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8184290" y="4724400"/>
            <a:ext cx="8393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3 330,9 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2969739" y="5317524"/>
            <a:ext cx="8393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0,0 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3982993" y="5317524"/>
            <a:ext cx="8393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0,0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5049793" y="5338119"/>
            <a:ext cx="8393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6087761" y="5313405"/>
            <a:ext cx="8393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50,0 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7175156" y="5313405"/>
            <a:ext cx="8393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8188409" y="5321642"/>
            <a:ext cx="8393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100,0 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2957382" y="6194854"/>
            <a:ext cx="8393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-182,3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3962398" y="6219567"/>
            <a:ext cx="8393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-51,5 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5078868" y="6223928"/>
            <a:ext cx="8393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6145426" y="6178379"/>
            <a:ext cx="8393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0,0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166918" y="6203092"/>
            <a:ext cx="8393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8163696" y="6211330"/>
            <a:ext cx="8393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+40,0</a:t>
            </a:r>
          </a:p>
        </p:txBody>
      </p:sp>
      <p:sp>
        <p:nvSpPr>
          <p:cNvPr id="74" name="Равнобедренный треугольник 73"/>
          <p:cNvSpPr/>
          <p:nvPr/>
        </p:nvSpPr>
        <p:spPr>
          <a:xfrm flipV="1">
            <a:off x="5174430" y="2485015"/>
            <a:ext cx="172120" cy="139850"/>
          </a:xfrm>
          <a:prstGeom prst="triangl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6" name="Равнобедренный треугольник 75"/>
          <p:cNvSpPr/>
          <p:nvPr/>
        </p:nvSpPr>
        <p:spPr>
          <a:xfrm>
            <a:off x="5143948" y="3055173"/>
            <a:ext cx="159572" cy="175705"/>
          </a:xfrm>
          <a:prstGeom prst="triangl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7" name="Равнобедренный треугольник 76"/>
          <p:cNvSpPr/>
          <p:nvPr/>
        </p:nvSpPr>
        <p:spPr>
          <a:xfrm flipV="1">
            <a:off x="5176222" y="3788483"/>
            <a:ext cx="172120" cy="139850"/>
          </a:xfrm>
          <a:prstGeom prst="triangl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8" name="Равнобедренный треугольник 77"/>
          <p:cNvSpPr/>
          <p:nvPr/>
        </p:nvSpPr>
        <p:spPr>
          <a:xfrm flipV="1">
            <a:off x="5167257" y="4812252"/>
            <a:ext cx="172120" cy="139850"/>
          </a:xfrm>
          <a:prstGeom prst="triangl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9" name="Равнобедренный треугольник 78"/>
          <p:cNvSpPr/>
          <p:nvPr/>
        </p:nvSpPr>
        <p:spPr>
          <a:xfrm>
            <a:off x="7351058" y="2433022"/>
            <a:ext cx="159572" cy="175705"/>
          </a:xfrm>
          <a:prstGeom prst="triangl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0" name="Равнобедренный треугольник 79"/>
          <p:cNvSpPr/>
          <p:nvPr/>
        </p:nvSpPr>
        <p:spPr>
          <a:xfrm>
            <a:off x="7363609" y="2983455"/>
            <a:ext cx="159572" cy="175705"/>
          </a:xfrm>
          <a:prstGeom prst="triangl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1" name="Равнобедренный треугольник 80"/>
          <p:cNvSpPr/>
          <p:nvPr/>
        </p:nvSpPr>
        <p:spPr>
          <a:xfrm>
            <a:off x="7365403" y="3738283"/>
            <a:ext cx="159572" cy="175705"/>
          </a:xfrm>
          <a:prstGeom prst="triangl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2" name="Равнобедренный треугольник 81"/>
          <p:cNvSpPr/>
          <p:nvPr/>
        </p:nvSpPr>
        <p:spPr>
          <a:xfrm>
            <a:off x="7334923" y="4794325"/>
            <a:ext cx="159572" cy="175705"/>
          </a:xfrm>
          <a:prstGeom prst="triangl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3" name="Прямоугольник 82"/>
          <p:cNvSpPr/>
          <p:nvPr/>
        </p:nvSpPr>
        <p:spPr>
          <a:xfrm>
            <a:off x="8040128" y="1130910"/>
            <a:ext cx="11038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лн. руб.</a:t>
            </a:r>
            <a:endParaRPr 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221617" y="510747"/>
            <a:ext cx="7078241" cy="1005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Прогноз доходов бюджета</a:t>
            </a: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536366" y="0"/>
            <a:ext cx="60763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№7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176"/>
          <p:cNvSpPr txBox="1">
            <a:spLocks noChangeArrowheads="1"/>
          </p:cNvSpPr>
          <p:nvPr/>
        </p:nvSpPr>
        <p:spPr bwMode="auto">
          <a:xfrm>
            <a:off x="8053431" y="1396464"/>
            <a:ext cx="109056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629666" y="1919416"/>
          <a:ext cx="4744994" cy="31880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321275" y="1421026"/>
          <a:ext cx="6161902" cy="4168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2" descr="В 2020 году доходы бюджета Оренбурга уменьшатся на 328 млн рублей -  Рамблер/финансы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454" y="4852086"/>
            <a:ext cx="7620000" cy="2005914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8" name="Text Box 176"/>
          <p:cNvSpPr txBox="1">
            <a:spLocks noChangeArrowheads="1"/>
          </p:cNvSpPr>
          <p:nvPr/>
        </p:nvSpPr>
        <p:spPr bwMode="auto">
          <a:xfrm>
            <a:off x="6508836" y="1763046"/>
            <a:ext cx="11853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2024 год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176"/>
          <p:cNvSpPr txBox="1">
            <a:spLocks noChangeArrowheads="1"/>
          </p:cNvSpPr>
          <p:nvPr/>
        </p:nvSpPr>
        <p:spPr bwMode="auto">
          <a:xfrm>
            <a:off x="2245755" y="1717741"/>
            <a:ext cx="109056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2023 год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176"/>
          <p:cNvSpPr txBox="1">
            <a:spLocks noChangeArrowheads="1"/>
          </p:cNvSpPr>
          <p:nvPr/>
        </p:nvSpPr>
        <p:spPr bwMode="auto">
          <a:xfrm>
            <a:off x="890631" y="3048150"/>
            <a:ext cx="109056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42%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6"/>
          <p:cNvSpPr txBox="1">
            <a:spLocks noChangeArrowheads="1"/>
          </p:cNvSpPr>
          <p:nvPr/>
        </p:nvSpPr>
        <p:spPr bwMode="auto">
          <a:xfrm>
            <a:off x="2767786" y="3405481"/>
            <a:ext cx="109056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58%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2135" y="527504"/>
            <a:ext cx="79163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Информация об объеме и структуре налоговых и неналоговых доходов, межбюджетных трансфертов</a:t>
            </a:r>
            <a:endParaRPr lang="ru-RU" sz="2400" dirty="0">
              <a:solidFill>
                <a:srgbClr val="002060"/>
              </a:solidFill>
            </a:endParaRPr>
          </a:p>
        </p:txBody>
      </p:sp>
      <p:graphicFrame>
        <p:nvGraphicFramePr>
          <p:cNvPr id="3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6216209"/>
              </p:ext>
            </p:extLst>
          </p:nvPr>
        </p:nvGraphicFramePr>
        <p:xfrm>
          <a:off x="2" y="1430866"/>
          <a:ext cx="9143998" cy="534821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3000000" algn="ctr" rotWithShape="0">
                    <a:srgbClr val="000000">
                      <a:alpha val="43137"/>
                    </a:srgbClr>
                  </a:outerShdw>
                </a:effectLst>
                <a:tableStyleId>{16D9F66E-5EB9-4882-86FB-DCBF35E3C3E4}</a:tableStyleId>
              </a:tblPr>
              <a:tblGrid>
                <a:gridCol w="4072467"/>
                <a:gridCol w="1007533"/>
                <a:gridCol w="973667"/>
                <a:gridCol w="1075266"/>
                <a:gridCol w="1041400"/>
                <a:gridCol w="973665"/>
              </a:tblGrid>
              <a:tr h="251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(факт)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(оценка)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 (прогноз)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 (прогноз)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 (прогноз)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FAFAFA"/>
                    </a:solidFill>
                  </a:tcPr>
                </a:tc>
              </a:tr>
              <a:tr h="2541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Доходы, всего, в т.ч.: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3818,5</a:t>
                      </a: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3341,0</a:t>
                      </a: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3259,5</a:t>
                      </a: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3358,5</a:t>
                      </a: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3370,9</a:t>
                      </a: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</a:tr>
              <a:tr h="2056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НДФЛ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1092,6</a:t>
                      </a:r>
                      <a:endParaRPr lang="ru-RU" sz="1000" b="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1131,9</a:t>
                      </a:r>
                      <a:endParaRPr lang="ru-RU" sz="1000" b="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1216,8</a:t>
                      </a:r>
                      <a:endParaRPr lang="ru-RU" sz="1000" b="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1303,2</a:t>
                      </a:r>
                      <a:endParaRPr lang="ru-RU" sz="1000" b="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1399,7</a:t>
                      </a:r>
                      <a:endParaRPr lang="ru-RU" sz="1000" b="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</a:tr>
              <a:tr h="3990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Акцизы по подакцизным товарам (продукции), производимым на территории РФ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3,9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3,2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5,0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5,2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5,5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</a:tr>
              <a:tr h="2239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Налоги на совокупный доход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286,6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298,5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311,5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320,5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329,5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</a:tr>
              <a:tr h="2618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Налоги на имущество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133,3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127,8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129,0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130,0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130,1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</a:tr>
              <a:tr h="2590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пошлина, сборы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8,5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8,6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8,6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8,7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8,7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</a:tr>
              <a:tr h="3447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Задолженность и перерасчеты по отмененным налогам,</a:t>
                      </a:r>
                      <a:r>
                        <a:rPr lang="ru-RU" sz="10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сборам и иным обязательным платежам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-0,02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</a:tr>
              <a:tr h="2632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 от использования имущества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167,5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171,6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169,0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170,0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175,4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</a:tr>
              <a:tr h="2403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Платежи при пользовании природными ресурсами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1,3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1,9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1,0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1,3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1,4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</a:tr>
              <a:tr h="1894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 от оказания платных </a:t>
                      </a: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услуг </a:t>
                      </a: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 компенсации затрат государства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3,0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1,5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1,7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1,7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1,8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FAFAFA"/>
                    </a:solidFill>
                  </a:tcPr>
                </a:tc>
              </a:tr>
              <a:tr h="2484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44,5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32,0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31,9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27,7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25,8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</a:tr>
              <a:tr h="2288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Штрафы, санкции, возмещение ущерба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9,9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7,0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3,5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3,3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3,1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</a:tr>
              <a:tr h="2288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Прочие неналоговые доходы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242,1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63,6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4,9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4,9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4,9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</a:tr>
              <a:tr h="2288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 собственных доходов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1993,2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1847,6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1882,9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1976,5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2085,9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</a:tr>
              <a:tr h="2081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Безвозмездные </a:t>
                      </a:r>
                      <a:r>
                        <a:rPr lang="ru-RU" sz="1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поступления, в том числе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1825,3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1493,4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1376,6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1382,0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1285,0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</a:tr>
              <a:tr h="2288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23,2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13,8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</a:tr>
              <a:tr h="2505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439,0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127,6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97,5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57,4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45,6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</a:tr>
              <a:tr h="2505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1121,0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1230,4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1278,1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1323,6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1238,4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</a:tr>
              <a:tr h="2505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Межбюджетные трансферты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243,6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121,6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1,0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1,0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1,0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</a:tr>
              <a:tr h="3257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Возврат остатков субсидий, субвенций и иных межбюджетных трансфертов, имеющих целевое назначение, прошлых </a:t>
                      </a:r>
                      <a:r>
                        <a:rPr lang="ru-RU" sz="1000" b="0" i="0" u="none" strike="noStrike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лет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-1,5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AFAFA"/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8536366" y="0"/>
            <a:ext cx="60763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№8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01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3053</TotalTime>
  <Words>2430</Words>
  <Application>Microsoft Office PowerPoint</Application>
  <PresentationFormat>Экран (4:3)</PresentationFormat>
  <Paragraphs>765</Paragraphs>
  <Slides>41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9" baseType="lpstr">
      <vt:lpstr>맑은 고딕</vt:lpstr>
      <vt:lpstr>微软雅黑</vt:lpstr>
      <vt:lpstr>宋体</vt:lpstr>
      <vt:lpstr>Arial</vt:lpstr>
      <vt:lpstr>Calibri</vt:lpstr>
      <vt:lpstr>Calibri Light</vt:lpstr>
      <vt:lpstr>Times New Roman</vt:lpstr>
      <vt:lpstr>Тема Office</vt:lpstr>
      <vt:lpstr>Презентация PowerPoint</vt:lpstr>
      <vt:lpstr>ГЛОССАРИЙ</vt:lpstr>
      <vt:lpstr>Информация о Муниципальном образовании Сосновоборский городской округ Ленинградской области </vt:lpstr>
      <vt:lpstr>Основные показатели  социально – экономического развития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Динамика поступления  налоговых доходов </vt:lpstr>
      <vt:lpstr>  Динамика поступления  НДФЛ  </vt:lpstr>
      <vt:lpstr>Динамика поступления  налогов на совокупный доход</vt:lpstr>
      <vt:lpstr>  Динамика поступления  неналоговых доходов </vt:lpstr>
      <vt:lpstr>Презентация PowerPoint</vt:lpstr>
      <vt:lpstr>Презентация PowerPoint</vt:lpstr>
      <vt:lpstr>Структура расходов в 2024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Спасибо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КФ - Дружинина И.В.</cp:lastModifiedBy>
  <cp:revision>475</cp:revision>
  <cp:lastPrinted>2023-12-19T08:28:54Z</cp:lastPrinted>
  <dcterms:created xsi:type="dcterms:W3CDTF">2014-11-21T11:00:06Z</dcterms:created>
  <dcterms:modified xsi:type="dcterms:W3CDTF">2023-12-21T08:29:13Z</dcterms:modified>
</cp:coreProperties>
</file>